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1" r:id="rId4"/>
  </p:sldMasterIdLst>
  <p:notesMasterIdLst>
    <p:notesMasterId r:id="rId16"/>
  </p:notesMasterIdLst>
  <p:sldIdLst>
    <p:sldId id="257" r:id="rId5"/>
    <p:sldId id="270" r:id="rId6"/>
    <p:sldId id="260" r:id="rId7"/>
    <p:sldId id="286" r:id="rId8"/>
    <p:sldId id="273" r:id="rId9"/>
    <p:sldId id="290" r:id="rId10"/>
    <p:sldId id="263" r:id="rId11"/>
    <p:sldId id="264" r:id="rId12"/>
    <p:sldId id="266" r:id="rId13"/>
    <p:sldId id="26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22"/>
    <p:restoredTop sz="95710"/>
  </p:normalViewPr>
  <p:slideViewPr>
    <p:cSldViewPr snapToGrid="0" snapToObjects="1">
      <p:cViewPr varScale="1">
        <p:scale>
          <a:sx n="62" d="100"/>
          <a:sy n="62" d="100"/>
        </p:scale>
        <p:origin x="4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082B6-A426-624E-8E7F-758F97F7EA0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2522A-6A40-F444-99C1-C5B2ADB9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2522A-6A40-F444-99C1-C5B2ADB913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2522A-6A40-F444-99C1-C5B2ADB91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2522A-6A40-F444-99C1-C5B2ADB91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2522A-6A40-F444-99C1-C5B2ADB91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2522A-6A40-F444-99C1-C5B2ADB91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7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2522A-6A40-F444-99C1-C5B2ADB91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2522A-6A40-F444-99C1-C5B2ADB91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F302-2AA8-92CB-2C5A-5E84430A4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17AAD-147B-93B0-B175-B0FCD2F50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5FD9-06A2-402B-9C11-FB25E391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9659-0D5E-0252-F13E-E5E743F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FF92-3986-EF8C-2476-92D7B1C3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09F6-E1EE-A754-CC41-727BFE89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0DD64-F9ED-8779-A54E-0862B6E96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F9A0-83F3-6D52-806C-E491AECE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B5B9-85B5-55CC-E999-0DAB2BB8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5801-11EA-ED55-0F51-65C5855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8D01D-97D3-6790-5753-1AFE9F081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2BF89-6DC0-1BE2-3930-E874A6986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097DF-F0FB-732D-E7AD-89FE43A4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CFE1-79FC-5488-C2D7-F3A43DBD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9424-92D7-C6C6-44D9-60DBF9DD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1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A879-C70E-96D2-18B6-808E0165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BD34-0120-E4BA-DF68-79A5FECFA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625D-9B73-2D71-A7F7-810A154F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ABF9D-3696-7557-B87F-91F63CAD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ADE1D-D518-1877-4C1F-D665DB39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5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CE0-DB9C-6355-49E9-69A00280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8AA6-9AA6-491E-55DF-F9B873F1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ED5C-4B2B-A022-2E5D-8AF5F08B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3BBE-F4B6-FE71-1654-225A0539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2F2C-810C-9AF7-A60E-E652F6B9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19EF-F9CD-9CB3-21A3-5610AC3D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3DF7-EA11-5401-AB01-5C49D44A4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5FC00-D0FE-740F-6A5B-EFDA80070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4F1ED-3E15-4B32-09E4-EECF5882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37C71-A5F8-D866-A71B-27B373EE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DC0A7-CAE4-8912-676E-4BE28DFE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76E5-58A8-8AEB-E8F1-7340853C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B3620-4209-EEC0-CBFB-362C5929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608B-8FA4-233A-37F9-5F1076DE1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B654B-80F7-4844-D9ED-5A5BC0103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54458-F904-514D-8E06-E44D6C3CE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055B8-402D-F21A-0C70-F6E39CE4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9BD93-24DF-F01D-4A6D-9EFB324A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48197-FF40-FE57-15B8-F82419FF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FDA-9126-1851-9ACE-3404C68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0607B-8B9B-ADEC-B3CD-A37B388C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D9752-63E0-1B0F-2A68-0E0DBB08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149E-1356-1815-5557-A12A1ED8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6B735-33C2-A7A5-0E7D-1550B875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2ABB7-1937-4D85-62A8-13B4A5DA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44C67-AA96-48E7-B463-2C32EA56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2EEA-F7CC-5012-5364-3A258446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2577-EB56-D82A-51F4-D98DF8CC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187CB-3EF0-D6EF-E604-20F63EBF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5F63-1F45-4E00-8F94-C6A15245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BB96-96F5-AAA6-4919-248FC30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E9BC-E057-414A-9B9B-EC5F9CA7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3B49-C84D-4A68-77A7-1516F6AE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9D3CE-D39E-D134-0DE2-66CF65B8D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267B-A774-B284-56D9-82BC9435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F523F-3F72-481C-7FA6-BC08AC8F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42694-921D-99BF-21B7-2F0930CE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0BD8-B8D6-359E-273D-B2C6AE21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69A13-FB8A-A6B6-0FEC-0DE68FE5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CB47-EBEA-D0C2-980C-8CFFB8B9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B2A9-4884-7E1C-5F0D-5957273CD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1CE0-1580-EDD2-9B67-37A660A26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2468-9C3A-5C9E-9761-48DC91C88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43" r:id="rId2"/>
    <p:sldLayoutId id="2147484644" r:id="rId3"/>
    <p:sldLayoutId id="2147484645" r:id="rId4"/>
    <p:sldLayoutId id="2147484646" r:id="rId5"/>
    <p:sldLayoutId id="2147484647" r:id="rId6"/>
    <p:sldLayoutId id="2147484648" r:id="rId7"/>
    <p:sldLayoutId id="2147484649" r:id="rId8"/>
    <p:sldLayoutId id="2147484650" r:id="rId9"/>
    <p:sldLayoutId id="2147484651" r:id="rId10"/>
    <p:sldLayoutId id="21474846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services.op.ac.nz/learning-support/citingandreferencing/#a398" TargetMode="External"/><Relationship Id="rId2" Type="http://schemas.openxmlformats.org/officeDocument/2006/relationships/hyperlink" Target="https://www.scribb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A7F500-AB9D-1541-4B09-A67A584336B1}"/>
              </a:ext>
            </a:extLst>
          </p:cNvPr>
          <p:cNvSpPr txBox="1"/>
          <p:nvPr/>
        </p:nvSpPr>
        <p:spPr>
          <a:xfrm>
            <a:off x="1636295" y="3044279"/>
            <a:ext cx="8906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 Referencing</a:t>
            </a:r>
            <a:r>
              <a:rPr lang="en-US" sz="36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</a:t>
            </a:r>
            <a:r>
              <a:rPr lang="en-US" sz="3600" b="1" baseline="300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6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Edition)</a:t>
            </a:r>
            <a:endParaRPr lang="en-US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2F9CB-81EF-0FD0-58D8-C320D429D95C}"/>
              </a:ext>
            </a:extLst>
          </p:cNvPr>
          <p:cNvSpPr txBox="1"/>
          <p:nvPr/>
        </p:nvSpPr>
        <p:spPr>
          <a:xfrm>
            <a:off x="1286933" y="5689600"/>
            <a:ext cx="38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Learning Support AIC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2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nternet &amp;amp; Social Media - APA Referencing 7th Edition - University Library  at The University of Notre Dame Australia">
            <a:extLst>
              <a:ext uri="{FF2B5EF4-FFF2-40B4-BE49-F238E27FC236}">
                <a16:creationId xmlns:a16="http://schemas.microsoft.com/office/drawing/2014/main" id="{8330D74C-9D28-2B49-942B-F357B9ED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4" y="2164827"/>
            <a:ext cx="11720512" cy="30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A1385-B68B-1B24-4E0C-260D24E61494}"/>
              </a:ext>
            </a:extLst>
          </p:cNvPr>
          <p:cNvSpPr txBox="1"/>
          <p:nvPr/>
        </p:nvSpPr>
        <p:spPr>
          <a:xfrm>
            <a:off x="3777915" y="746279"/>
            <a:ext cx="723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Referencing a Website</a:t>
            </a:r>
          </a:p>
        </p:txBody>
      </p:sp>
    </p:spTree>
    <p:extLst>
      <p:ext uri="{BB962C8B-B14F-4D97-AF65-F5344CB8AC3E}">
        <p14:creationId xmlns:p14="http://schemas.microsoft.com/office/powerpoint/2010/main" val="117530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DAB13C-6A18-484F-B28A-7FB855CBE812}"/>
              </a:ext>
            </a:extLst>
          </p:cNvPr>
          <p:cNvSpPr txBox="1">
            <a:spLocks/>
          </p:cNvSpPr>
          <p:nvPr/>
        </p:nvSpPr>
        <p:spPr>
          <a:xfrm>
            <a:off x="2648712" y="701040"/>
            <a:ext cx="8080248" cy="115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NZ" dirty="0">
                <a:solidFill>
                  <a:schemeClr val="accent1"/>
                </a:solidFill>
              </a:rPr>
              <a:t>Guide to Referencing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4145C-C93A-654D-A0B5-6BCBC55BEE46}"/>
              </a:ext>
            </a:extLst>
          </p:cNvPr>
          <p:cNvSpPr txBox="1"/>
          <p:nvPr/>
        </p:nvSpPr>
        <p:spPr>
          <a:xfrm>
            <a:off x="695326" y="1419225"/>
            <a:ext cx="10525124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1. APA Manual 7</a:t>
            </a:r>
            <a:r>
              <a:rPr lang="en-US" sz="2400" baseline="30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</a:t>
            </a: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2. https://</a:t>
            </a:r>
            <a:r>
              <a:rPr lang="en-US" sz="24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apastyle.apa.org</a:t>
            </a: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3. https://</a:t>
            </a:r>
            <a:r>
              <a:rPr lang="en-US" sz="24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studentservices.op.ac.nz</a:t>
            </a: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/learning-support/</a:t>
            </a:r>
            <a:r>
              <a:rPr lang="en-US" sz="24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citingandreferencing</a:t>
            </a: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/#a398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+mn-lt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4. https://</a:t>
            </a:r>
            <a:r>
              <a:rPr lang="en-US" sz="24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www.scribbr.com</a:t>
            </a:r>
            <a:r>
              <a:rPr lang="en-US" sz="24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/</a:t>
            </a:r>
          </a:p>
          <a:p>
            <a:endParaRPr lang="en-US" sz="32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ea typeface="+mn-lt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1352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8937-E28B-0544-AE7E-004EF26D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3" y="692151"/>
            <a:ext cx="10456333" cy="45531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Reference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Referencing is used to tell </a:t>
            </a: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reader where ideas from other sources have been used in an assignment. </a:t>
            </a:r>
          </a:p>
          <a:p>
            <a:pPr>
              <a:lnSpc>
                <a:spcPct val="100000"/>
              </a:lnSpc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references, the reader cannot judge the reliability of any facts you mentioned in your assignment. </a:t>
            </a:r>
          </a:p>
          <a:p>
            <a:pPr>
              <a:lnSpc>
                <a:spcPct val="100000"/>
              </a:lnSpc>
            </a:pPr>
            <a:r>
              <a:rPr lang="en-NZ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plagiarism and high </a:t>
            </a:r>
            <a:r>
              <a:rPr lang="en-NZ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NZ" sz="2400">
                <a:latin typeface="Calibri" panose="020F0502020204030204" pitchFamily="34" charset="0"/>
                <a:cs typeface="Calibri" panose="020F0502020204030204" pitchFamily="34" charset="0"/>
              </a:rPr>
              <a:t>ity rate</a:t>
            </a:r>
            <a:r>
              <a:rPr lang="en-NZ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NZ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3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9C26FC-99AB-A2A5-9033-537D7778A381}"/>
              </a:ext>
            </a:extLst>
          </p:cNvPr>
          <p:cNvSpPr txBox="1"/>
          <p:nvPr/>
        </p:nvSpPr>
        <p:spPr>
          <a:xfrm>
            <a:off x="4515206" y="597809"/>
            <a:ext cx="475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Intext Citation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A476C-D0ED-4854-EF0C-0B9628A0B89B}"/>
              </a:ext>
            </a:extLst>
          </p:cNvPr>
          <p:cNvSpPr txBox="1"/>
          <p:nvPr/>
        </p:nvSpPr>
        <p:spPr>
          <a:xfrm>
            <a:off x="1203158" y="2394284"/>
            <a:ext cx="101907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in-text citation is needed whenever you have used information from another source. If you have </a:t>
            </a:r>
            <a:r>
              <a:rPr lang="en-NZ" sz="2400" b="1" i="0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paraphrased</a:t>
            </a:r>
            <a:r>
              <a:rPr lang="en-NZ" sz="2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summarised</a:t>
            </a:r>
            <a:r>
              <a:rPr lang="en-NZ" sz="2400" i="0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or </a:t>
            </a:r>
            <a:r>
              <a:rPr lang="en-NZ" sz="24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quoted</a:t>
            </a:r>
            <a:r>
              <a:rPr lang="en-NZ" sz="24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NZ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another author, you need to provide an in-text citation.</a:t>
            </a:r>
            <a:endParaRPr lang="en-NZ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NZ" sz="2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NZ"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NZ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n-text citation contains basic information about the source: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dirty="0">
                <a:latin typeface="Calibri"/>
                <a:cs typeface="Calibri"/>
              </a:rPr>
              <a:t> Author’s name</a:t>
            </a:r>
            <a:endParaRPr lang="en-NZ" sz="2400" b="0" i="0" dirty="0">
              <a:effectLst/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dirty="0">
                <a:latin typeface="Calibri"/>
                <a:cs typeface="Calibri"/>
              </a:rPr>
              <a:t> Publication</a:t>
            </a:r>
            <a:r>
              <a:rPr lang="en-NZ" sz="2400" b="0" i="0" dirty="0">
                <a:effectLst/>
                <a:latin typeface="Calibri"/>
                <a:cs typeface="Calibri"/>
              </a:rPr>
              <a:t> year</a:t>
            </a:r>
          </a:p>
          <a:p>
            <a:pPr marL="0" indent="0">
              <a:buNone/>
            </a:pPr>
            <a:endParaRPr lang="en-NZ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Asthma is the most common disease in Queensland </a:t>
            </a:r>
            <a:r>
              <a:rPr lang="en-NZ" sz="2400" b="0" i="0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(Smith, 2020). </a:t>
            </a:r>
            <a:endParaRPr lang="en-NZ" sz="2400" b="1" i="0" dirty="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7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926EB-6C89-3145-8D31-67F981A82C80}"/>
              </a:ext>
            </a:extLst>
          </p:cNvPr>
          <p:cNvSpPr txBox="1">
            <a:spLocks/>
          </p:cNvSpPr>
          <p:nvPr/>
        </p:nvSpPr>
        <p:spPr>
          <a:xfrm>
            <a:off x="531587" y="1903638"/>
            <a:ext cx="4535374" cy="1640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F27B9-61E3-088F-F365-16B58942CE24}"/>
              </a:ext>
            </a:extLst>
          </p:cNvPr>
          <p:cNvSpPr txBox="1"/>
          <p:nvPr/>
        </p:nvSpPr>
        <p:spPr>
          <a:xfrm>
            <a:off x="3268578" y="641976"/>
            <a:ext cx="430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 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8488B-10BE-193E-4B95-BA92FC4E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159" y="1735868"/>
            <a:ext cx="5356724" cy="47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B4626E5-8CA0-834A-B29B-615005C7CF79}"/>
              </a:ext>
            </a:extLst>
          </p:cNvPr>
          <p:cNvSpPr txBox="1">
            <a:spLocks/>
          </p:cNvSpPr>
          <p:nvPr/>
        </p:nvSpPr>
        <p:spPr>
          <a:xfrm>
            <a:off x="6201065" y="2756426"/>
            <a:ext cx="5149068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a typeface="+mn-lt"/>
                <a:cs typeface="Calibri" panose="020F0502020204030204" pitchFamily="34" charset="0"/>
              </a:rPr>
              <a:t>E.g.: </a:t>
            </a:r>
            <a:r>
              <a:rPr lang="en-US" sz="2400" dirty="0">
                <a:solidFill>
                  <a:schemeClr val="accent6"/>
                </a:solidFill>
                <a:ea typeface="+mn-lt"/>
                <a:cs typeface="Calibri" panose="020F0502020204030204" pitchFamily="34" charset="0"/>
              </a:rPr>
              <a:t>Watson (2021) </a:t>
            </a:r>
            <a:r>
              <a:rPr lang="en-NZ" sz="2400" b="0" i="0" u="none" strike="noStrike" dirty="0">
                <a:solidFill>
                  <a:srgbClr val="333333"/>
                </a:solidFill>
                <a:effectLst/>
              </a:rPr>
              <a:t>wrote that most people tend to follow the path of least resistance.</a:t>
            </a:r>
            <a:endParaRPr lang="en-US" sz="2400" dirty="0">
              <a:ea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cs typeface="Calibri" panose="020F0502020204030204" pitchFamily="34" charset="0"/>
              </a:rPr>
              <a:t>E.g.: According to </a:t>
            </a:r>
            <a:r>
              <a:rPr lang="en-US" sz="2400" dirty="0">
                <a:solidFill>
                  <a:schemeClr val="accent6"/>
                </a:solidFill>
                <a:cs typeface="Calibri" panose="020F0502020204030204" pitchFamily="34" charset="0"/>
              </a:rPr>
              <a:t>Watson (2021), </a:t>
            </a:r>
            <a:r>
              <a:rPr lang="en-NZ" sz="2400" b="0" i="0" u="none" strike="noStrike" dirty="0">
                <a:solidFill>
                  <a:srgbClr val="282B2D"/>
                </a:solidFill>
                <a:effectLst/>
              </a:rPr>
              <a:t>dogs make unique eye contact with humans. </a:t>
            </a:r>
            <a:endParaRPr lang="en-US" sz="2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043B828-2334-D14A-9317-67C2AE088E05}"/>
              </a:ext>
            </a:extLst>
          </p:cNvPr>
          <p:cNvSpPr txBox="1">
            <a:spLocks/>
          </p:cNvSpPr>
          <p:nvPr/>
        </p:nvSpPr>
        <p:spPr>
          <a:xfrm>
            <a:off x="1136644" y="2846174"/>
            <a:ext cx="4535374" cy="1921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ea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Calibri" panose="020F0502020204030204" pitchFamily="34" charset="0"/>
              </a:rPr>
              <a:t>E.g.: </a:t>
            </a:r>
            <a:r>
              <a:rPr lang="en-NZ" sz="2400" dirty="0">
                <a:solidFill>
                  <a:srgbClr val="222222"/>
                </a:solidFill>
                <a:ea typeface="+mn-lt"/>
                <a:cs typeface="Calibri" panose="020F0502020204030204" pitchFamily="34" charset="0"/>
              </a:rPr>
              <a:t>Data</a:t>
            </a:r>
            <a:r>
              <a:rPr lang="en-NZ" sz="2400" b="0" i="0" u="none" strike="noStrike" dirty="0">
                <a:solidFill>
                  <a:srgbClr val="222222"/>
                </a:solidFill>
                <a:effectLst/>
              </a:rPr>
              <a:t> confirm that the trend is rising </a:t>
            </a:r>
            <a:r>
              <a:rPr lang="en-US" sz="2400" dirty="0">
                <a:solidFill>
                  <a:schemeClr val="accent6"/>
                </a:solidFill>
                <a:ea typeface="+mn-lt"/>
                <a:cs typeface="Calibri" panose="020F0502020204030204" pitchFamily="34" charset="0"/>
              </a:rPr>
              <a:t>(Watson, 2021).</a:t>
            </a:r>
            <a:endParaRPr lang="en-US" sz="2400" dirty="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26FC-99AB-A2A5-9033-537D7778A381}"/>
              </a:ext>
            </a:extLst>
          </p:cNvPr>
          <p:cNvSpPr txBox="1"/>
          <p:nvPr/>
        </p:nvSpPr>
        <p:spPr>
          <a:xfrm>
            <a:off x="4515206" y="597809"/>
            <a:ext cx="475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Intext Citation</a:t>
            </a:r>
          </a:p>
        </p:txBody>
      </p:sp>
    </p:spTree>
    <p:extLst>
      <p:ext uri="{BB962C8B-B14F-4D97-AF65-F5344CB8AC3E}">
        <p14:creationId xmlns:p14="http://schemas.microsoft.com/office/powerpoint/2010/main" val="34169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B7DF-CDDD-3943-93B6-A154AC3D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920" y="339888"/>
            <a:ext cx="4658646" cy="736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chemeClr val="accent1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Intext Citations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926EB-6C89-3145-8D31-67F981A82C80}"/>
              </a:ext>
            </a:extLst>
          </p:cNvPr>
          <p:cNvSpPr txBox="1">
            <a:spLocks/>
          </p:cNvSpPr>
          <p:nvPr/>
        </p:nvSpPr>
        <p:spPr>
          <a:xfrm>
            <a:off x="531587" y="2227498"/>
            <a:ext cx="4535374" cy="1640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B4626E5-8CA0-834A-B29B-615005C7CF79}"/>
              </a:ext>
            </a:extLst>
          </p:cNvPr>
          <p:cNvSpPr txBox="1">
            <a:spLocks/>
          </p:cNvSpPr>
          <p:nvPr/>
        </p:nvSpPr>
        <p:spPr>
          <a:xfrm>
            <a:off x="345440" y="2318128"/>
            <a:ext cx="10932503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77BED-8BCE-2E33-5E05-A2247B157AB0}"/>
              </a:ext>
            </a:extLst>
          </p:cNvPr>
          <p:cNvSpPr txBox="1"/>
          <p:nvPr/>
        </p:nvSpPr>
        <p:spPr>
          <a:xfrm>
            <a:off x="89235" y="1352068"/>
            <a:ext cx="12327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NZ" sz="2400" b="1" dirty="0">
                <a:latin typeface="Calibri" panose="020F0502020204030204" pitchFamily="34" charset="0"/>
                <a:cs typeface="Calibri" panose="020F0502020204030204" pitchFamily="34" charset="0"/>
              </a:rPr>
              <a:t>Two Authors </a:t>
            </a:r>
          </a:p>
          <a:p>
            <a:endParaRPr lang="en-N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NZ" sz="2400" dirty="0">
                <a:latin typeface="Calibri" panose="020F0502020204030204" pitchFamily="34" charset="0"/>
                <a:cs typeface="Calibri" panose="020F0502020204030204" pitchFamily="34" charset="0"/>
              </a:rPr>
              <a:t>Eg: </a:t>
            </a:r>
            <a:r>
              <a:rPr lang="en-NZ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Jones and Smith (2018) </a:t>
            </a:r>
            <a:r>
              <a:rPr lang="en-NZ" sz="2400" dirty="0">
                <a:latin typeface="Calibri" panose="020F0502020204030204" pitchFamily="34" charset="0"/>
                <a:cs typeface="Calibri" panose="020F0502020204030204" pitchFamily="34" charset="0"/>
              </a:rPr>
              <a:t>described the issue in more details.</a:t>
            </a:r>
          </a:p>
          <a:p>
            <a:endParaRPr lang="en-N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NZ" sz="2400" dirty="0">
                <a:latin typeface="Calibri" panose="020F0502020204030204" pitchFamily="34" charset="0"/>
                <a:cs typeface="Calibri" panose="020F0502020204030204" pitchFamily="34" charset="0"/>
              </a:rPr>
              <a:t>E.g.: The authors stated all the data was accurate </a:t>
            </a:r>
            <a:r>
              <a:rPr lang="en-NZ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(Jones &amp; Smith, 2020).</a:t>
            </a:r>
          </a:p>
          <a:p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F1329-974F-7FF4-543D-C02F08F4AFD9}"/>
              </a:ext>
            </a:extLst>
          </p:cNvPr>
          <p:cNvSpPr txBox="1"/>
          <p:nvPr/>
        </p:nvSpPr>
        <p:spPr>
          <a:xfrm>
            <a:off x="89235" y="4213133"/>
            <a:ext cx="9513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Three or more authors</a:t>
            </a:r>
          </a:p>
          <a:p>
            <a:endParaRPr lang="en-N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NZ" sz="2400" dirty="0">
                <a:latin typeface="Calibri" panose="020F0502020204030204" pitchFamily="34" charset="0"/>
                <a:cs typeface="Calibri" panose="020F0502020204030204" pitchFamily="34" charset="0"/>
              </a:rPr>
              <a:t>E.g.: </a:t>
            </a:r>
            <a:r>
              <a:rPr lang="en-NZ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Martin et al. (2020) </a:t>
            </a:r>
            <a:r>
              <a:rPr lang="en-NZ" sz="2400" dirty="0">
                <a:latin typeface="Calibri" panose="020F0502020204030204" pitchFamily="34" charset="0"/>
                <a:cs typeface="Calibri" panose="020F0502020204030204" pitchFamily="34" charset="0"/>
              </a:rPr>
              <a:t>found that the majority of schools…….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NZ" sz="2400" b="1" dirty="0">
                <a:latin typeface="Calibri" panose="020F0502020204030204" pitchFamily="34" charset="0"/>
                <a:cs typeface="Calibri" panose="020F0502020204030204" pitchFamily="34" charset="0"/>
              </a:rPr>
              <a:t>Eg: </a:t>
            </a:r>
            <a:r>
              <a:rPr lang="en-NZ" sz="2400" dirty="0">
                <a:latin typeface="Calibri" panose="020F0502020204030204" pitchFamily="34" charset="0"/>
                <a:cs typeface="Calibri" panose="020F0502020204030204" pitchFamily="34" charset="0"/>
              </a:rPr>
              <a:t>The authors stated all the data was accurate </a:t>
            </a:r>
            <a:r>
              <a:rPr lang="en-NZ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(Martin et al., 2020).</a:t>
            </a:r>
          </a:p>
          <a:p>
            <a:endParaRPr lang="en-NZ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Z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Z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0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7A2B-FBC1-9C4A-B504-F30F774F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255" y="456335"/>
            <a:ext cx="4413422" cy="523239"/>
          </a:xfrm>
          <a:noFill/>
        </p:spPr>
        <p:txBody>
          <a:bodyPr anchor="ctr"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09557-E094-A626-2F8F-D2FD160C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506" y="1451365"/>
            <a:ext cx="6096133" cy="495030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BCD8C9C0-C203-9545-CFFD-8EF1B5622146}"/>
              </a:ext>
            </a:extLst>
          </p:cNvPr>
          <p:cNvSpPr/>
          <p:nvPr/>
        </p:nvSpPr>
        <p:spPr>
          <a:xfrm>
            <a:off x="2733040" y="1981200"/>
            <a:ext cx="254000" cy="3667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87E20-64B1-F47A-ABC6-AD81C6B31A33}"/>
              </a:ext>
            </a:extLst>
          </p:cNvPr>
          <p:cNvSpPr/>
          <p:nvPr/>
        </p:nvSpPr>
        <p:spPr>
          <a:xfrm>
            <a:off x="3277168" y="2371725"/>
            <a:ext cx="254000" cy="42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48D9F4-B71C-384D-8A7F-DF7F25E8AA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00572" y="1257845"/>
            <a:ext cx="1123950" cy="1095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66AC06-4291-D185-C06C-C78664604DC3}"/>
              </a:ext>
            </a:extLst>
          </p:cNvPr>
          <p:cNvCxnSpPr>
            <a:cxnSpLocks/>
          </p:cNvCxnSpPr>
          <p:nvPr/>
        </p:nvCxnSpPr>
        <p:spPr>
          <a:xfrm flipH="1">
            <a:off x="6515100" y="1695450"/>
            <a:ext cx="231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EE4013A-7192-4E1B-CACC-B2C7A9752C87}"/>
              </a:ext>
            </a:extLst>
          </p:cNvPr>
          <p:cNvSpPr/>
          <p:nvPr/>
        </p:nvSpPr>
        <p:spPr>
          <a:xfrm>
            <a:off x="8907779" y="3048000"/>
            <a:ext cx="124326" cy="790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494EA2-3D1C-5838-4E83-C07C58C6C3D1}"/>
              </a:ext>
            </a:extLst>
          </p:cNvPr>
          <p:cNvSpPr/>
          <p:nvPr/>
        </p:nvSpPr>
        <p:spPr>
          <a:xfrm>
            <a:off x="9032105" y="1524000"/>
            <a:ext cx="2226445" cy="590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tx1"/>
                </a:solidFill>
              </a:rPr>
              <a:t>“</a:t>
            </a:r>
            <a:r>
              <a:rPr lang="en-NZ" b="1">
                <a:solidFill>
                  <a:schemeClr val="tx1"/>
                </a:solidFill>
              </a:rPr>
              <a:t>References</a:t>
            </a:r>
            <a:r>
              <a:rPr lang="en-NZ">
                <a:solidFill>
                  <a:schemeClr val="tx1"/>
                </a:solidFill>
              </a:rPr>
              <a:t>”, Bold, Centred, New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21464-2996-DDFA-060B-A2C32859EB43}"/>
              </a:ext>
            </a:extLst>
          </p:cNvPr>
          <p:cNvSpPr/>
          <p:nvPr/>
        </p:nvSpPr>
        <p:spPr>
          <a:xfrm>
            <a:off x="9184505" y="3243262"/>
            <a:ext cx="1940695" cy="3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tx1"/>
                </a:solidFill>
              </a:rPr>
              <a:t>Double spaced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C6C9ED-84CC-A379-5C36-C1E90A1C845A}"/>
              </a:ext>
            </a:extLst>
          </p:cNvPr>
          <p:cNvSpPr/>
          <p:nvPr/>
        </p:nvSpPr>
        <p:spPr>
          <a:xfrm>
            <a:off x="1009650" y="671282"/>
            <a:ext cx="2047875" cy="557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tx1"/>
                </a:solidFill>
              </a:rPr>
              <a:t>Hanging indent 0.5”/1.27cm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8C924-73D7-0525-DC37-0C60C107F990}"/>
              </a:ext>
            </a:extLst>
          </p:cNvPr>
          <p:cNvSpPr/>
          <p:nvPr/>
        </p:nvSpPr>
        <p:spPr>
          <a:xfrm>
            <a:off x="690879" y="3633787"/>
            <a:ext cx="1940695" cy="557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>
                <a:solidFill>
                  <a:schemeClr val="tx1"/>
                </a:solidFill>
              </a:rPr>
              <a:t>Alphabetically sorted </a:t>
            </a:r>
          </a:p>
        </p:txBody>
      </p:sp>
    </p:spTree>
    <p:extLst>
      <p:ext uri="{BB962C8B-B14F-4D97-AF65-F5344CB8AC3E}">
        <p14:creationId xmlns:p14="http://schemas.microsoft.com/office/powerpoint/2010/main" val="268590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8218E2-5181-6F4D-8C5B-243F069142BE}"/>
              </a:ext>
            </a:extLst>
          </p:cNvPr>
          <p:cNvSpPr txBox="1">
            <a:spLocks/>
          </p:cNvSpPr>
          <p:nvPr/>
        </p:nvSpPr>
        <p:spPr>
          <a:xfrm>
            <a:off x="990600" y="3499325"/>
            <a:ext cx="10515600" cy="94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4" descr="Journals, Newspapers &amp;amp; Magazines - APA Referencing 7th Edition - University  Library at The University of Notre Dame Australia">
            <a:extLst>
              <a:ext uri="{FF2B5EF4-FFF2-40B4-BE49-F238E27FC236}">
                <a16:creationId xmlns:a16="http://schemas.microsoft.com/office/drawing/2014/main" id="{39604512-8247-984A-9BE2-48DEA508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6987"/>
            <a:ext cx="12192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F98EA-5C46-A8B3-BAF0-3F23B2140AF6}"/>
              </a:ext>
            </a:extLst>
          </p:cNvPr>
          <p:cNvSpPr txBox="1"/>
          <p:nvPr/>
        </p:nvSpPr>
        <p:spPr>
          <a:xfrm>
            <a:off x="2983831" y="834807"/>
            <a:ext cx="723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Referencing a Journal Article</a:t>
            </a:r>
          </a:p>
        </p:txBody>
      </p:sp>
    </p:spTree>
    <p:extLst>
      <p:ext uri="{BB962C8B-B14F-4D97-AF65-F5344CB8AC3E}">
        <p14:creationId xmlns:p14="http://schemas.microsoft.com/office/powerpoint/2010/main" val="252468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E5E84F7E-F9EF-C446-B5EA-E1C93FC80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363916"/>
            <a:ext cx="108966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62E32-E730-BD76-5C3C-A0F9E39C8688}"/>
              </a:ext>
            </a:extLst>
          </p:cNvPr>
          <p:cNvSpPr txBox="1"/>
          <p:nvPr/>
        </p:nvSpPr>
        <p:spPr>
          <a:xfrm>
            <a:off x="3801978" y="926753"/>
            <a:ext cx="723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Referencing a Book</a:t>
            </a:r>
          </a:p>
        </p:txBody>
      </p:sp>
    </p:spTree>
    <p:extLst>
      <p:ext uri="{BB962C8B-B14F-4D97-AF65-F5344CB8AC3E}">
        <p14:creationId xmlns:p14="http://schemas.microsoft.com/office/powerpoint/2010/main" val="367175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9cf2d07-47cf-4007-8b28-8e99e3ade41f" xsi:nil="true"/>
    <lcf76f155ced4ddcb4097134ff3c332f xmlns="96dcb150-950c-4dfb-9fd2-7a63001e687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226CA57AEF9428FE10E3CE89C1ACB" ma:contentTypeVersion="13" ma:contentTypeDescription="Create a new document." ma:contentTypeScope="" ma:versionID="a7600eebe266ee6dfef366c96cecdd0d">
  <xsd:schema xmlns:xsd="http://www.w3.org/2001/XMLSchema" xmlns:xs="http://www.w3.org/2001/XMLSchema" xmlns:p="http://schemas.microsoft.com/office/2006/metadata/properties" xmlns:ns2="96dcb150-950c-4dfb-9fd2-7a63001e6876" xmlns:ns3="c1877cfd-620d-4f18-8120-68a40d9ee325" xmlns:ns4="69cf2d07-47cf-4007-8b28-8e99e3ade41f" targetNamespace="http://schemas.microsoft.com/office/2006/metadata/properties" ma:root="true" ma:fieldsID="f9dcbb5add62a972cad8b74b71023bfb" ns2:_="" ns3:_="" ns4:_="">
    <xsd:import namespace="96dcb150-950c-4dfb-9fd2-7a63001e6876"/>
    <xsd:import namespace="c1877cfd-620d-4f18-8120-68a40d9ee325"/>
    <xsd:import namespace="69cf2d07-47cf-4007-8b28-8e99e3ade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cb150-950c-4dfb-9fd2-7a63001e6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42feb5f-407f-4d79-a6e1-7fec79807d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77cfd-620d-4f18-8120-68a40d9ee3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f2d07-47cf-4007-8b28-8e99e3ade41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adf54ad-ba19-46bc-b5e2-921a82202081}" ma:internalName="TaxCatchAll" ma:showField="CatchAllData" ma:web="c1877cfd-620d-4f18-8120-68a40d9ee3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DDA2C-3586-4166-8476-86F1066F9FCD}">
  <ds:schemaRefs>
    <ds:schemaRef ds:uri="http://schemas.microsoft.com/office/2006/metadata/properties"/>
    <ds:schemaRef ds:uri="69cf2d07-47cf-4007-8b28-8e99e3ade41f"/>
    <ds:schemaRef ds:uri="http://www.w3.org/XML/1998/namespace"/>
    <ds:schemaRef ds:uri="http://purl.org/dc/terms/"/>
    <ds:schemaRef ds:uri="96dcb150-950c-4dfb-9fd2-7a63001e6876"/>
    <ds:schemaRef ds:uri="c1877cfd-620d-4f18-8120-68a40d9ee32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634372-B4BF-4834-B774-4FE4EC1B97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BCCD76-A8FD-48A3-A359-14B76CEFA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dcb150-950c-4dfb-9fd2-7a63001e6876"/>
    <ds:schemaRef ds:uri="c1877cfd-620d-4f18-8120-68a40d9ee325"/>
    <ds:schemaRef ds:uri="69cf2d07-47cf-4007-8b28-8e99e3ade4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7335</TotalTime>
  <Words>342</Words>
  <Application>Microsoft Office PowerPoint</Application>
  <PresentationFormat>Widescreen</PresentationFormat>
  <Paragraphs>62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Intext Citations</vt:lpstr>
      <vt:lpstr>Reference List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Referencing</dc:title>
  <dc:creator>Jayani Dissanayake</dc:creator>
  <cp:lastModifiedBy>Jayani Dissanayake</cp:lastModifiedBy>
  <cp:revision>65</cp:revision>
  <dcterms:created xsi:type="dcterms:W3CDTF">2022-02-06T22:55:30Z</dcterms:created>
  <dcterms:modified xsi:type="dcterms:W3CDTF">2023-02-08T09:17:11Z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0x0101004AE226CA57AEF9428FE10E3CE89C1ACB</vt:lpwstr>
  </property>
</Properties>
</file>