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4"/>
  </p:sldMasterIdLst>
  <p:notesMasterIdLst>
    <p:notesMasterId r:id="rId26"/>
  </p:notesMasterIdLst>
  <p:sldIdLst>
    <p:sldId id="256" r:id="rId5"/>
    <p:sldId id="257" r:id="rId6"/>
    <p:sldId id="386" r:id="rId7"/>
    <p:sldId id="389" r:id="rId8"/>
    <p:sldId id="390" r:id="rId9"/>
    <p:sldId id="392" r:id="rId10"/>
    <p:sldId id="358" r:id="rId11"/>
    <p:sldId id="360" r:id="rId12"/>
    <p:sldId id="378" r:id="rId13"/>
    <p:sldId id="394" r:id="rId14"/>
    <p:sldId id="380" r:id="rId15"/>
    <p:sldId id="379" r:id="rId16"/>
    <p:sldId id="382" r:id="rId17"/>
    <p:sldId id="383" r:id="rId18"/>
    <p:sldId id="384" r:id="rId19"/>
    <p:sldId id="385" r:id="rId20"/>
    <p:sldId id="373" r:id="rId21"/>
    <p:sldId id="372" r:id="rId22"/>
    <p:sldId id="395" r:id="rId23"/>
    <p:sldId id="396" r:id="rId24"/>
    <p:sldId id="3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16" d="100"/>
          <a:sy n="116"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4D690-4374-C247-A0E8-AF66082E0C44}" type="datetimeFigureOut">
              <a:rPr lang="en-AU" smtClean="0"/>
              <a:t>4/10/2024</a:t>
            </a:fld>
            <a:endParaRPr lang="en-AU"/>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9537B-D83B-914F-8020-FB860BBD1AD4}" type="slidenum">
              <a:rPr lang="en-AU" smtClean="0"/>
              <a:t>‹#›</a:t>
            </a:fld>
            <a:endParaRPr lang="en-AU"/>
          </a:p>
        </p:txBody>
      </p:sp>
    </p:spTree>
    <p:extLst>
      <p:ext uri="{BB962C8B-B14F-4D97-AF65-F5344CB8AC3E}">
        <p14:creationId xmlns:p14="http://schemas.microsoft.com/office/powerpoint/2010/main" val="517607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3</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781867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14</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1920195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15</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378407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16</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285226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17</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1702216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64354-3601-B9E6-3CAF-5D5BBCFCFBC5}"/>
            </a:ext>
          </a:extLst>
        </p:cNvPr>
        <p:cNvGrpSpPr/>
        <p:nvPr/>
      </p:nvGrpSpPr>
      <p:grpSpPr>
        <a:xfrm>
          <a:off x="0" y="0"/>
          <a:ext cx="0" cy="0"/>
          <a:chOff x="0" y="0"/>
          <a:chExt cx="0" cy="0"/>
        </a:xfrm>
      </p:grpSpPr>
      <p:sp>
        <p:nvSpPr>
          <p:cNvPr id="10242" name="Rectangle 7">
            <a:extLst>
              <a:ext uri="{FF2B5EF4-FFF2-40B4-BE49-F238E27FC236}">
                <a16:creationId xmlns:a16="http://schemas.microsoft.com/office/drawing/2014/main" id="{3170F704-9277-F74B-7ECA-46248BF89A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20</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D37F6F8C-24E1-7ED2-20D2-D93295BDED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48F02073-C3A1-E04E-B284-B25AFC23E4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100030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4</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359822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5</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406333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6</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268044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8</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290224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9</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370156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11</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312283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12</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248421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2274235-44D4-8041-9AED-2346C0EE1F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ヒラギノ角ゴ Pro W3" panose="020B0300000000000000" pitchFamily="34" charset="-128"/>
              </a:defRPr>
            </a:lvl3pPr>
            <a:lvl4pPr marL="1600200" indent="-228600">
              <a:spcBef>
                <a:spcPct val="30000"/>
              </a:spcBef>
              <a:defRPr sz="1200">
                <a:solidFill>
                  <a:schemeClr val="tx1"/>
                </a:solidFill>
                <a:latin typeface="Calibri" panose="020F0502020204030204" pitchFamily="34" charset="0"/>
                <a:ea typeface="ヒラギノ角ゴ Pro W3" panose="020B0300000000000000"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8E359EA-D287-A449-8193-A941D891FBD4}" type="slidenum">
              <a:rPr lang="en-US" altLang="en-US" smtClean="0">
                <a:solidFill>
                  <a:srgbClr val="AE2B21"/>
                </a:solidFill>
                <a:latin typeface="Tahoma" panose="020B0604030504040204" pitchFamily="34" charset="0"/>
                <a:ea typeface="ヒラギノ角ゴ Pro W3" panose="020B0300000000000000" pitchFamily="34" charset="-128"/>
              </a:rPr>
              <a:pPr>
                <a:spcBef>
                  <a:spcPct val="0"/>
                </a:spcBef>
              </a:pPr>
              <a:t>13</a:t>
            </a:fld>
            <a:endParaRPr lang="en-US" altLang="en-US">
              <a:solidFill>
                <a:srgbClr val="AE2B21"/>
              </a:solidFill>
              <a:latin typeface="Tahoma" panose="020B0604030504040204" pitchFamily="34" charset="0"/>
              <a:ea typeface="ヒラギノ角ゴ Pro W3" panose="020B0300000000000000" pitchFamily="34" charset="-128"/>
            </a:endParaRPr>
          </a:p>
        </p:txBody>
      </p:sp>
      <p:sp>
        <p:nvSpPr>
          <p:cNvPr id="10243" name="Rectangle 2">
            <a:extLst>
              <a:ext uri="{FF2B5EF4-FFF2-40B4-BE49-F238E27FC236}">
                <a16:creationId xmlns:a16="http://schemas.microsoft.com/office/drawing/2014/main" id="{F996F1FA-75A8-5948-AC02-8CDBC372FC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EE8FDB57-2814-6E4B-B97F-790DCEB22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Gill Sans" panose="020B0502020104020203" pitchFamily="34" charset="-79"/>
              <a:ea typeface="ＭＳ Ｐゴシック" panose="020B0600070205080204" pitchFamily="34" charset="-128"/>
            </a:endParaRPr>
          </a:p>
        </p:txBody>
      </p:sp>
    </p:spTree>
    <p:extLst>
      <p:ext uri="{BB962C8B-B14F-4D97-AF65-F5344CB8AC3E}">
        <p14:creationId xmlns:p14="http://schemas.microsoft.com/office/powerpoint/2010/main" val="344197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B28F-50C3-B2CA-3E8C-22AA52BF44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6FFF0C-DABB-0681-EC41-74499D181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B98A2E-069F-16D5-9E65-4DCFA2FBDA2F}"/>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5" name="Footer Placeholder 4">
            <a:extLst>
              <a:ext uri="{FF2B5EF4-FFF2-40B4-BE49-F238E27FC236}">
                <a16:creationId xmlns:a16="http://schemas.microsoft.com/office/drawing/2014/main" id="{CB915021-C6EB-9405-60AB-5228803BD7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8C6528-1239-30C8-5AF7-F4316D630DD1}"/>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148066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86C6-45CE-95AD-EC00-ACD41F118C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B1D388-7256-C3A1-0FD2-3FE04B5A26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DFA9DE-B6A4-BE93-08AE-F17BC02F3450}"/>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5" name="Footer Placeholder 4">
            <a:extLst>
              <a:ext uri="{FF2B5EF4-FFF2-40B4-BE49-F238E27FC236}">
                <a16:creationId xmlns:a16="http://schemas.microsoft.com/office/drawing/2014/main" id="{90E006F2-C81F-82D4-7E22-272E72B3D4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2B9D5B-412A-992A-6191-2E2973BD13DD}"/>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25601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DD335-FC3F-1D86-D6CD-BF308C4B33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41172C-5BEE-F06E-9AF3-12A5904FCEF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463A9B-6577-F3E3-9B90-F7B7C061E175}"/>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5" name="Footer Placeholder 4">
            <a:extLst>
              <a:ext uri="{FF2B5EF4-FFF2-40B4-BE49-F238E27FC236}">
                <a16:creationId xmlns:a16="http://schemas.microsoft.com/office/drawing/2014/main" id="{1D51D66E-226E-9DC0-567D-6AD60C0D597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5F3DF4-C48C-0BC8-7CB7-61ED6DE0090E}"/>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118375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158A-FF61-239C-7E83-D32CF66097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D5AB20-B93E-C3C0-5D36-11BDC0D8BE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56EE67-055E-F69E-76C0-D9BE811558EB}"/>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5" name="Footer Placeholder 4">
            <a:extLst>
              <a:ext uri="{FF2B5EF4-FFF2-40B4-BE49-F238E27FC236}">
                <a16:creationId xmlns:a16="http://schemas.microsoft.com/office/drawing/2014/main" id="{B6AA133F-35C5-D29E-66F8-78A1AC55E94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53921E-77A1-F5FC-0080-8585B4547887}"/>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267029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A1AD-145F-A207-0AF9-0638515D21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672895-3885-0A12-5D75-D7C0E55160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8907CE9-8222-94F9-EC41-5B66FA79FA2B}"/>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5" name="Footer Placeholder 4">
            <a:extLst>
              <a:ext uri="{FF2B5EF4-FFF2-40B4-BE49-F238E27FC236}">
                <a16:creationId xmlns:a16="http://schemas.microsoft.com/office/drawing/2014/main" id="{68ED01DD-FDC8-292A-6BC4-2AC551C3AE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F512CEE-C775-6DC4-42E8-366C5C11C4EA}"/>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380927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1B2-C2D7-A427-8074-E28CF9B4AF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4E9A7B-CF85-3000-B24F-E5D9302E82F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0C6252-77EA-5AA9-DEA0-EAE5D4B481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EA52F9C-C0A0-7F5E-1697-0C5FE1714EE3}"/>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6" name="Footer Placeholder 5">
            <a:extLst>
              <a:ext uri="{FF2B5EF4-FFF2-40B4-BE49-F238E27FC236}">
                <a16:creationId xmlns:a16="http://schemas.microsoft.com/office/drawing/2014/main" id="{40ED1914-712C-9790-69A6-0E65B36B5D8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F1C4351-9BB0-F4B3-7095-2679C4E9205C}"/>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219653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0E15-9168-5FDE-D9D9-B6742009425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8926ABF-D858-B11D-443D-E216F5ABD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892ECD-2B1D-C176-D705-2E5A9036158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70C738D-A596-5948-0D3C-8A9449737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9E314C0-1031-5501-B690-9903E764859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4DD0A3B-3D1A-2328-4863-D25CB3117A58}"/>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8" name="Footer Placeholder 7">
            <a:extLst>
              <a:ext uri="{FF2B5EF4-FFF2-40B4-BE49-F238E27FC236}">
                <a16:creationId xmlns:a16="http://schemas.microsoft.com/office/drawing/2014/main" id="{36208AFF-6298-A79D-DEF9-64F17E5EB15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D5B9F4-017A-C7F7-8781-DC9CBD71A891}"/>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47447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081F-426C-C330-DDD0-63A27C8EA5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4113DD0-A8C4-6E29-9411-C0F1D414FDC2}"/>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4" name="Footer Placeholder 3">
            <a:extLst>
              <a:ext uri="{FF2B5EF4-FFF2-40B4-BE49-F238E27FC236}">
                <a16:creationId xmlns:a16="http://schemas.microsoft.com/office/drawing/2014/main" id="{170F05F0-F663-1E42-9678-34A0D8B52D2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61CE8F7-DF80-A5D8-621F-E7BC703E1426}"/>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138570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81E00-C5AF-4C69-C53E-6ABE16C46333}"/>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3" name="Footer Placeholder 2">
            <a:extLst>
              <a:ext uri="{FF2B5EF4-FFF2-40B4-BE49-F238E27FC236}">
                <a16:creationId xmlns:a16="http://schemas.microsoft.com/office/drawing/2014/main" id="{0D412102-EF2E-DC8B-9874-F54B5D71412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B3295C8-A90F-A15C-1975-8F8436FA727B}"/>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357756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AB3A-2F42-797E-55AD-671C370A73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7F5774-7E4B-DF3B-38DE-42C37A5C4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E09DC1D-6263-B31A-4C30-6574A4A8F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3C7510-D07B-5BF6-A9F1-B4D482388F36}"/>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6" name="Footer Placeholder 5">
            <a:extLst>
              <a:ext uri="{FF2B5EF4-FFF2-40B4-BE49-F238E27FC236}">
                <a16:creationId xmlns:a16="http://schemas.microsoft.com/office/drawing/2014/main" id="{D031E330-2A31-709A-BDB6-035813818AB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25D170E-B34D-A0A5-7CDF-E9FEAB5510FE}"/>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101113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4B38-5EFA-D083-EDF2-A1E8B47423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C0F9BDF-A163-57B8-3E89-4F900714B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BA9686-B6DF-E592-81CF-0409EBC31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75EC37-EEC6-29AF-38D2-203A61DA9550}"/>
              </a:ext>
            </a:extLst>
          </p:cNvPr>
          <p:cNvSpPr>
            <a:spLocks noGrp="1"/>
          </p:cNvSpPr>
          <p:nvPr>
            <p:ph type="dt" sz="half" idx="10"/>
          </p:nvPr>
        </p:nvSpPr>
        <p:spPr/>
        <p:txBody>
          <a:bodyPr/>
          <a:lstStyle/>
          <a:p>
            <a:fld id="{5DE9D7D0-7EF9-764C-B09F-8386B5E2699F}" type="datetimeFigureOut">
              <a:rPr lang="en-AU" smtClean="0"/>
              <a:t>4/10/2024</a:t>
            </a:fld>
            <a:endParaRPr lang="en-AU"/>
          </a:p>
        </p:txBody>
      </p:sp>
      <p:sp>
        <p:nvSpPr>
          <p:cNvPr id="6" name="Footer Placeholder 5">
            <a:extLst>
              <a:ext uri="{FF2B5EF4-FFF2-40B4-BE49-F238E27FC236}">
                <a16:creationId xmlns:a16="http://schemas.microsoft.com/office/drawing/2014/main" id="{1BA95F8C-FFFA-B248-A920-77E0B03C638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84D51C-E10C-5BFC-08C7-AFC277F37281}"/>
              </a:ext>
            </a:extLst>
          </p:cNvPr>
          <p:cNvSpPr>
            <a:spLocks noGrp="1"/>
          </p:cNvSpPr>
          <p:nvPr>
            <p:ph type="sldNum" sz="quarter" idx="12"/>
          </p:nvPr>
        </p:nvSpPr>
        <p:spPr/>
        <p:txBody>
          <a:bodyPr/>
          <a:lstStyle/>
          <a:p>
            <a:fld id="{BB9C53C8-D80C-9241-87E4-A1E3C25A1C09}" type="slidenum">
              <a:rPr lang="en-AU" smtClean="0"/>
              <a:t>‹#›</a:t>
            </a:fld>
            <a:endParaRPr lang="en-AU"/>
          </a:p>
        </p:txBody>
      </p:sp>
    </p:spTree>
    <p:extLst>
      <p:ext uri="{BB962C8B-B14F-4D97-AF65-F5344CB8AC3E}">
        <p14:creationId xmlns:p14="http://schemas.microsoft.com/office/powerpoint/2010/main" val="321411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5AE33C-512A-3F2E-7292-11423E0BB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2BFF37A-F399-364E-14FD-3F4435957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9EB6C1-E05A-DE53-71EF-EFADC50A6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E9D7D0-7EF9-764C-B09F-8386B5E2699F}" type="datetimeFigureOut">
              <a:rPr lang="en-AU" smtClean="0"/>
              <a:t>4/10/2024</a:t>
            </a:fld>
            <a:endParaRPr lang="en-AU"/>
          </a:p>
        </p:txBody>
      </p:sp>
      <p:sp>
        <p:nvSpPr>
          <p:cNvPr id="5" name="Footer Placeholder 4">
            <a:extLst>
              <a:ext uri="{FF2B5EF4-FFF2-40B4-BE49-F238E27FC236}">
                <a16:creationId xmlns:a16="http://schemas.microsoft.com/office/drawing/2014/main" id="{3D5DE85F-FF21-6469-CC24-7F4619E06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2A4D4DDB-D88A-8AE6-0C83-0AF9CAA06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9C53C8-D80C-9241-87E4-A1E3C25A1C09}" type="slidenum">
              <a:rPr lang="en-AU" smtClean="0"/>
              <a:t>‹#›</a:t>
            </a:fld>
            <a:endParaRPr lang="en-AU"/>
          </a:p>
        </p:txBody>
      </p:sp>
    </p:spTree>
    <p:extLst>
      <p:ext uri="{BB962C8B-B14F-4D97-AF65-F5344CB8AC3E}">
        <p14:creationId xmlns:p14="http://schemas.microsoft.com/office/powerpoint/2010/main" val="322607898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hesaurus.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tudentservices.op.ac.nz/library/"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i.org/10.5465/AMR.2007.2658608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BFCA9-33B3-1540-904F-A1E7F6D079F4}"/>
              </a:ext>
            </a:extLst>
          </p:cNvPr>
          <p:cNvSpPr>
            <a:spLocks noGrp="1"/>
          </p:cNvSpPr>
          <p:nvPr>
            <p:ph type="ctrTitle"/>
          </p:nvPr>
        </p:nvSpPr>
        <p:spPr>
          <a:xfrm>
            <a:off x="2589211" y="1729590"/>
            <a:ext cx="8915399" cy="2262781"/>
          </a:xfrm>
        </p:spPr>
        <p:txBody>
          <a:bodyPr>
            <a:normAutofit/>
          </a:bodyPr>
          <a:lstStyle/>
          <a:p>
            <a:r>
              <a:rPr lang="en-US" altLang="zh-CN" sz="4000" b="1">
                <a:latin typeface="Arial" panose="020B0604020202020204" pitchFamily="34" charset="0"/>
                <a:cs typeface="Arial" panose="020B0604020202020204" pitchFamily="34" charset="0"/>
              </a:rPr>
              <a:t>AM802002</a:t>
            </a:r>
            <a:r>
              <a:rPr lang="zh-CN" altLang="en-US" sz="4000" b="1">
                <a:latin typeface="Arial" panose="020B0604020202020204" pitchFamily="34" charset="0"/>
                <a:cs typeface="Arial" panose="020B0604020202020204" pitchFamily="34" charset="0"/>
              </a:rPr>
              <a:t> </a:t>
            </a:r>
            <a:r>
              <a:rPr lang="en-US" altLang="zh-CN" sz="4000" b="1">
                <a:latin typeface="Arial" panose="020B0604020202020204" pitchFamily="34" charset="0"/>
                <a:cs typeface="Arial" panose="020B0604020202020204" pitchFamily="34" charset="0"/>
              </a:rPr>
              <a:t>Research</a:t>
            </a:r>
            <a:r>
              <a:rPr lang="zh-CN" altLang="en-US" sz="4000" b="1">
                <a:latin typeface="Arial" panose="020B0604020202020204" pitchFamily="34" charset="0"/>
                <a:cs typeface="Arial" panose="020B0604020202020204" pitchFamily="34" charset="0"/>
              </a:rPr>
              <a:t> </a:t>
            </a:r>
            <a:r>
              <a:rPr lang="en-US" altLang="zh-CN" sz="4000" b="1">
                <a:latin typeface="Arial" panose="020B0604020202020204" pitchFamily="34" charset="0"/>
                <a:cs typeface="Arial" panose="020B0604020202020204" pitchFamily="34" charset="0"/>
              </a:rPr>
              <a:t>and</a:t>
            </a:r>
            <a:r>
              <a:rPr lang="zh-CN" altLang="en-US" sz="4000" b="1">
                <a:latin typeface="Arial" panose="020B0604020202020204" pitchFamily="34" charset="0"/>
                <a:cs typeface="Arial" panose="020B0604020202020204" pitchFamily="34" charset="0"/>
              </a:rPr>
              <a:t> </a:t>
            </a:r>
            <a:r>
              <a:rPr lang="en-US" altLang="zh-CN" sz="4000" b="1">
                <a:latin typeface="Arial" panose="020B0604020202020204" pitchFamily="34" charset="0"/>
                <a:cs typeface="Arial" panose="020B0604020202020204" pitchFamily="34" charset="0"/>
              </a:rPr>
              <a:t>Enquiry</a:t>
            </a:r>
            <a:endParaRPr lang="en-AU" sz="4000"/>
          </a:p>
        </p:txBody>
      </p:sp>
      <p:sp>
        <p:nvSpPr>
          <p:cNvPr id="3" name="副标题 2">
            <a:extLst>
              <a:ext uri="{FF2B5EF4-FFF2-40B4-BE49-F238E27FC236}">
                <a16:creationId xmlns:a16="http://schemas.microsoft.com/office/drawing/2014/main" id="{AC93C8EE-593C-F74F-990D-83AA3B6C8156}"/>
              </a:ext>
            </a:extLst>
          </p:cNvPr>
          <p:cNvSpPr>
            <a:spLocks noGrp="1"/>
          </p:cNvSpPr>
          <p:nvPr>
            <p:ph type="subTitle" idx="1"/>
          </p:nvPr>
        </p:nvSpPr>
        <p:spPr>
          <a:xfrm>
            <a:off x="2589211" y="4300484"/>
            <a:ext cx="8915399" cy="1126283"/>
          </a:xfrm>
        </p:spPr>
        <p:txBody>
          <a:bodyPr>
            <a:normAutofit/>
          </a:bodyPr>
          <a:lstStyle/>
          <a:p>
            <a:pPr>
              <a:defRPr/>
            </a:pPr>
            <a:r>
              <a:rPr lang="en-US" altLang="zh-CN" sz="2800">
                <a:solidFill>
                  <a:srgbClr val="FF0000"/>
                </a:solidFill>
                <a:latin typeface="Arial" panose="020B0604020202020204" pitchFamily="34" charset="0"/>
                <a:cs typeface="Arial" panose="020B0604020202020204" pitchFamily="34" charset="0"/>
              </a:rPr>
              <a:t>Week</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1</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(S2):</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Introduction</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to</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Scientific</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Research</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within</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the</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Applied</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Management</a:t>
            </a:r>
            <a:r>
              <a:rPr lang="zh-CN" altLang="en-US" sz="2800">
                <a:solidFill>
                  <a:srgbClr val="FF0000"/>
                </a:solidFill>
                <a:latin typeface="Arial" panose="020B0604020202020204" pitchFamily="34" charset="0"/>
                <a:cs typeface="Arial" panose="020B0604020202020204" pitchFamily="34" charset="0"/>
              </a:rPr>
              <a:t> </a:t>
            </a:r>
            <a:r>
              <a:rPr lang="en-US" altLang="zh-CN" sz="2800">
                <a:solidFill>
                  <a:srgbClr val="FF0000"/>
                </a:solidFill>
                <a:latin typeface="Arial" panose="020B0604020202020204" pitchFamily="34" charset="0"/>
                <a:cs typeface="Arial" panose="020B0604020202020204" pitchFamily="34" charset="0"/>
              </a:rPr>
              <a:t>Context</a:t>
            </a:r>
          </a:p>
        </p:txBody>
      </p:sp>
      <p:pic>
        <p:nvPicPr>
          <p:cNvPr id="10" name="图片 9">
            <a:extLst>
              <a:ext uri="{FF2B5EF4-FFF2-40B4-BE49-F238E27FC236}">
                <a16:creationId xmlns:a16="http://schemas.microsoft.com/office/drawing/2014/main" id="{D9F54D25-8ED3-08D4-A80A-CBD11CEA323B}"/>
              </a:ext>
            </a:extLst>
          </p:cNvPr>
          <p:cNvPicPr>
            <a:picLocks noChangeAspect="1"/>
          </p:cNvPicPr>
          <p:nvPr/>
        </p:nvPicPr>
        <p:blipFill>
          <a:blip r:embed="rId2"/>
          <a:stretch>
            <a:fillRect/>
          </a:stretch>
        </p:blipFill>
        <p:spPr>
          <a:xfrm>
            <a:off x="8272180" y="0"/>
            <a:ext cx="3919820" cy="1126283"/>
          </a:xfrm>
          <a:prstGeom prst="rect">
            <a:avLst/>
          </a:prstGeom>
        </p:spPr>
      </p:pic>
      <p:pic>
        <p:nvPicPr>
          <p:cNvPr id="2050" name="Picture 2" descr="Kia Ora sign art, carved of wood– TroubleMaker.co.nz">
            <a:extLst>
              <a:ext uri="{FF2B5EF4-FFF2-40B4-BE49-F238E27FC236}">
                <a16:creationId xmlns:a16="http://schemas.microsoft.com/office/drawing/2014/main" id="{B262EEE1-457B-56DE-8B21-312BA4D4F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976" y="1088917"/>
            <a:ext cx="3314048" cy="1864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3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77EDC-B1CD-8242-AA40-F65A99513EAE}"/>
              </a:ext>
            </a:extLst>
          </p:cNvPr>
          <p:cNvSpPr>
            <a:spLocks noGrp="1"/>
          </p:cNvSpPr>
          <p:nvPr>
            <p:ph type="title"/>
          </p:nvPr>
        </p:nvSpPr>
        <p:spPr>
          <a:xfrm>
            <a:off x="1413146" y="458494"/>
            <a:ext cx="8911687" cy="1280890"/>
          </a:xfrm>
        </p:spPr>
        <p:txBody>
          <a:bodyPr/>
          <a:lstStyle/>
          <a:p>
            <a:r>
              <a:rPr lang="en-US" altLang="zh-CN" b="1" dirty="0">
                <a:latin typeface="Arial" panose="020B0604020202020204" pitchFamily="34" charset="0"/>
                <a:cs typeface="Arial" panose="020B0604020202020204" pitchFamily="34" charset="0"/>
              </a:rPr>
              <a:t>Why</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conduct</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a</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literature</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review</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a:t>
            </a:r>
            <a:endParaRPr lang="en-AU" b="1"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AE7E98DA-27BC-8341-B41E-F25AD6C05C69}"/>
              </a:ext>
            </a:extLst>
          </p:cNvPr>
          <p:cNvSpPr>
            <a:spLocks noGrp="1"/>
          </p:cNvSpPr>
          <p:nvPr>
            <p:ph idx="1"/>
          </p:nvPr>
        </p:nvSpPr>
        <p:spPr>
          <a:xfrm>
            <a:off x="1413146" y="1540189"/>
            <a:ext cx="9364050" cy="3777622"/>
          </a:xfrm>
        </p:spPr>
        <p:txBody>
          <a:bodyPr>
            <a:normAutofit fontScale="92500" lnSpcReduction="20000"/>
          </a:bodyPr>
          <a:lstStyle/>
          <a:p>
            <a:r>
              <a:rPr lang="en-US" altLang="zh-CN" sz="2400" dirty="0">
                <a:solidFill>
                  <a:schemeClr val="tx1"/>
                </a:solidFill>
                <a:effectLst/>
                <a:latin typeface="Arial" panose="020B0604020202020204" pitchFamily="34" charset="0"/>
                <a:cs typeface="Arial" panose="020B0604020202020204" pitchFamily="34" charset="0"/>
              </a:rPr>
              <a:t>“</a:t>
            </a:r>
            <a:r>
              <a:rPr lang="en-NZ" altLang="zh-CN" sz="2400" dirty="0">
                <a:solidFill>
                  <a:schemeClr val="tx1"/>
                </a:solidFill>
                <a:effectLst/>
                <a:latin typeface="Arial" panose="020B0604020202020204" pitchFamily="34" charset="0"/>
                <a:cs typeface="Arial" panose="020B0604020202020204" pitchFamily="34" charset="0"/>
              </a:rPr>
              <a:t>We ask you to conduct a literature review, because</a:t>
            </a:r>
            <a:r>
              <a:rPr lang="zh-CN" altLang="en-US" sz="2400" dirty="0">
                <a:solidFill>
                  <a:schemeClr val="tx1"/>
                </a:solidFill>
                <a:effectLst/>
                <a:latin typeface="Arial" panose="020B0604020202020204" pitchFamily="34" charset="0"/>
                <a:cs typeface="Arial" panose="020B0604020202020204" pitchFamily="34" charset="0"/>
              </a:rPr>
              <a:t> </a:t>
            </a:r>
            <a:r>
              <a:rPr lang="en-NZ" altLang="zh-CN" sz="2400" dirty="0">
                <a:solidFill>
                  <a:schemeClr val="tx1"/>
                </a:solidFill>
                <a:effectLst/>
                <a:latin typeface="Arial" panose="020B0604020202020204" pitchFamily="34" charset="0"/>
                <a:cs typeface="Arial" panose="020B0604020202020204" pitchFamily="34" charset="0"/>
              </a:rPr>
              <a:t>we would like you to “</a:t>
            </a:r>
            <a:r>
              <a:rPr lang="en-NZ" altLang="zh-CN" sz="2400" dirty="0">
                <a:solidFill>
                  <a:srgbClr val="FF0000"/>
                </a:solidFill>
                <a:effectLst/>
                <a:latin typeface="Arial" panose="020B0604020202020204" pitchFamily="34" charset="0"/>
                <a:cs typeface="Arial" panose="020B0604020202020204" pitchFamily="34" charset="0"/>
              </a:rPr>
              <a:t>read widely around the subject</a:t>
            </a:r>
            <a:r>
              <a:rPr lang="zh-CN" altLang="en-US" sz="2400" dirty="0">
                <a:solidFill>
                  <a:srgbClr val="FF0000"/>
                </a:solidFill>
                <a:effectLst/>
                <a:latin typeface="Arial" panose="020B0604020202020204" pitchFamily="34" charset="0"/>
                <a:cs typeface="Arial" panose="020B0604020202020204" pitchFamily="34" charset="0"/>
              </a:rPr>
              <a:t> </a:t>
            </a:r>
            <a:r>
              <a:rPr lang="en-NZ" altLang="zh-CN" sz="2400" dirty="0">
                <a:solidFill>
                  <a:srgbClr val="FF0000"/>
                </a:solidFill>
                <a:effectLst/>
                <a:latin typeface="Arial" panose="020B0604020202020204" pitchFamily="34" charset="0"/>
                <a:cs typeface="Arial" panose="020B0604020202020204" pitchFamily="34" charset="0"/>
              </a:rPr>
              <a:t>area </a:t>
            </a:r>
            <a:r>
              <a:rPr lang="en-NZ" altLang="zh-CN" sz="2400" dirty="0">
                <a:solidFill>
                  <a:schemeClr val="tx1"/>
                </a:solidFill>
                <a:effectLst/>
                <a:latin typeface="Arial" panose="020B0604020202020204" pitchFamily="34" charset="0"/>
                <a:cs typeface="Arial" panose="020B0604020202020204" pitchFamily="34" charset="0"/>
              </a:rPr>
              <a:t>in which you intend to conduct your research</a:t>
            </a:r>
            <a:r>
              <a:rPr lang="zh-CN" altLang="en-US" sz="2400" dirty="0">
                <a:solidFill>
                  <a:schemeClr val="tx1"/>
                </a:solidFill>
                <a:effectLst/>
                <a:latin typeface="Arial" panose="020B0604020202020204" pitchFamily="34" charset="0"/>
                <a:cs typeface="Arial" panose="020B0604020202020204" pitchFamily="34" charset="0"/>
              </a:rPr>
              <a:t> </a:t>
            </a:r>
            <a:r>
              <a:rPr lang="en-NZ" altLang="zh-CN" sz="2400" dirty="0">
                <a:solidFill>
                  <a:schemeClr val="tx1"/>
                </a:solidFill>
                <a:effectLst/>
                <a:latin typeface="Arial" panose="020B0604020202020204" pitchFamily="34" charset="0"/>
                <a:cs typeface="Arial" panose="020B0604020202020204" pitchFamily="34" charset="0"/>
              </a:rPr>
              <a:t>study.” (p.33)</a:t>
            </a:r>
          </a:p>
          <a:p>
            <a:r>
              <a:rPr lang="en-NZ" altLang="zh-CN" sz="2400" dirty="0">
                <a:solidFill>
                  <a:schemeClr val="tx1"/>
                </a:solidFill>
                <a:effectLst/>
                <a:latin typeface="Arial" panose="020B0604020202020204" pitchFamily="34" charset="0"/>
                <a:cs typeface="Arial" panose="020B0604020202020204" pitchFamily="34" charset="0"/>
              </a:rPr>
              <a:t>“When reviewing the literature, you </a:t>
            </a:r>
            <a:r>
              <a:rPr lang="en-NZ" altLang="zh-CN" sz="2400" dirty="0">
                <a:solidFill>
                  <a:srgbClr val="FF0000"/>
                </a:solidFill>
                <a:effectLst/>
                <a:latin typeface="Arial" panose="020B0604020202020204" pitchFamily="34" charset="0"/>
                <a:cs typeface="Arial" panose="020B0604020202020204" pitchFamily="34" charset="0"/>
              </a:rPr>
              <a:t>learn what</a:t>
            </a:r>
            <a:r>
              <a:rPr lang="zh-CN" altLang="en-US" sz="2400" dirty="0">
                <a:solidFill>
                  <a:srgbClr val="FF0000"/>
                </a:solidFill>
                <a:effectLst/>
                <a:latin typeface="Arial" panose="020B0604020202020204" pitchFamily="34" charset="0"/>
                <a:cs typeface="Arial" panose="020B0604020202020204" pitchFamily="34" charset="0"/>
              </a:rPr>
              <a:t> </a:t>
            </a:r>
            <a:r>
              <a:rPr lang="en-NZ" altLang="zh-CN" sz="2400" dirty="0">
                <a:solidFill>
                  <a:srgbClr val="FF0000"/>
                </a:solidFill>
                <a:effectLst/>
                <a:latin typeface="Arial" panose="020B0604020202020204" pitchFamily="34" charset="0"/>
                <a:cs typeface="Arial" panose="020B0604020202020204" pitchFamily="34" charset="0"/>
              </a:rPr>
              <a:t>aspects of your subject area have been examined by</a:t>
            </a:r>
            <a:r>
              <a:rPr lang="zh-CN" altLang="en-US" sz="2400" dirty="0">
                <a:solidFill>
                  <a:srgbClr val="FF0000"/>
                </a:solidFill>
                <a:effectLst/>
                <a:latin typeface="Arial" panose="020B0604020202020204" pitchFamily="34" charset="0"/>
                <a:cs typeface="Arial" panose="020B0604020202020204" pitchFamily="34" charset="0"/>
              </a:rPr>
              <a:t> </a:t>
            </a:r>
            <a:r>
              <a:rPr lang="en-NZ" altLang="zh-CN" sz="2400" dirty="0">
                <a:solidFill>
                  <a:srgbClr val="FF0000"/>
                </a:solidFill>
                <a:effectLst/>
                <a:latin typeface="Arial" panose="020B0604020202020204" pitchFamily="34" charset="0"/>
                <a:cs typeface="Arial" panose="020B0604020202020204" pitchFamily="34" charset="0"/>
              </a:rPr>
              <a:t>others</a:t>
            </a:r>
            <a:r>
              <a:rPr lang="en-NZ" altLang="zh-CN" sz="2400" dirty="0">
                <a:solidFill>
                  <a:schemeClr val="tx1"/>
                </a:solidFill>
                <a:effectLst/>
                <a:latin typeface="Arial" panose="020B0604020202020204" pitchFamily="34" charset="0"/>
                <a:cs typeface="Arial" panose="020B0604020202020204" pitchFamily="34" charset="0"/>
              </a:rPr>
              <a:t>, what they have found out about these</a:t>
            </a:r>
            <a:r>
              <a:rPr lang="zh-CN" altLang="en-US" sz="2400" dirty="0">
                <a:solidFill>
                  <a:schemeClr val="tx1"/>
                </a:solidFill>
                <a:effectLst/>
                <a:latin typeface="Arial" panose="020B0604020202020204" pitchFamily="34" charset="0"/>
                <a:cs typeface="Arial" panose="020B0604020202020204" pitchFamily="34" charset="0"/>
              </a:rPr>
              <a:t> </a:t>
            </a:r>
            <a:r>
              <a:rPr lang="en-NZ" altLang="zh-CN" sz="2400" dirty="0">
                <a:solidFill>
                  <a:schemeClr val="tx1"/>
                </a:solidFill>
                <a:effectLst/>
                <a:latin typeface="Arial" panose="020B0604020202020204" pitchFamily="34" charset="0"/>
                <a:cs typeface="Arial" panose="020B0604020202020204" pitchFamily="34" charset="0"/>
              </a:rPr>
              <a:t>aspects, </a:t>
            </a:r>
            <a:r>
              <a:rPr lang="en-NZ" altLang="zh-CN" sz="2400" dirty="0">
                <a:solidFill>
                  <a:srgbClr val="FF0000"/>
                </a:solidFill>
                <a:effectLst/>
                <a:latin typeface="Arial" panose="020B0604020202020204" pitchFamily="34" charset="0"/>
                <a:cs typeface="Arial" panose="020B0604020202020204" pitchFamily="34" charset="0"/>
              </a:rPr>
              <a:t>what gaps they have identified and what</a:t>
            </a:r>
            <a:r>
              <a:rPr lang="zh-CN" altLang="en-US" sz="2400" dirty="0">
                <a:solidFill>
                  <a:srgbClr val="FF0000"/>
                </a:solidFill>
                <a:latin typeface="Arial" panose="020B0604020202020204" pitchFamily="34" charset="0"/>
                <a:cs typeface="Arial" panose="020B0604020202020204" pitchFamily="34" charset="0"/>
              </a:rPr>
              <a:t> </a:t>
            </a:r>
            <a:r>
              <a:rPr lang="en-NZ" altLang="zh-CN" sz="2400" dirty="0">
                <a:solidFill>
                  <a:srgbClr val="FF0000"/>
                </a:solidFill>
                <a:effectLst/>
                <a:latin typeface="Arial" panose="020B0604020202020204" pitchFamily="34" charset="0"/>
                <a:cs typeface="Arial" panose="020B0604020202020204" pitchFamily="34" charset="0"/>
              </a:rPr>
              <a:t>suggestions they have made for further research</a:t>
            </a:r>
            <a:r>
              <a:rPr lang="en-NZ" altLang="zh-CN" sz="2400" dirty="0">
                <a:solidFill>
                  <a:schemeClr val="tx1"/>
                </a:solidFill>
                <a:effectLst/>
                <a:latin typeface="Arial" panose="020B0604020202020204" pitchFamily="34" charset="0"/>
                <a:cs typeface="Arial" panose="020B0604020202020204" pitchFamily="34" charset="0"/>
              </a:rPr>
              <a:t>.”</a:t>
            </a:r>
            <a:r>
              <a:rPr lang="zh-CN" altLang="en-US" sz="2400" dirty="0">
                <a:solidFill>
                  <a:schemeClr val="tx1"/>
                </a:solidFill>
                <a:effectLst/>
                <a:latin typeface="Arial" panose="020B0604020202020204" pitchFamily="34" charset="0"/>
                <a:cs typeface="Arial" panose="020B0604020202020204" pitchFamily="34" charset="0"/>
              </a:rPr>
              <a:t> </a:t>
            </a:r>
            <a:r>
              <a:rPr lang="en-NZ" altLang="zh-CN" sz="2400" dirty="0">
                <a:solidFill>
                  <a:schemeClr val="tx1"/>
                </a:solidFill>
                <a:effectLst/>
                <a:latin typeface="Arial" panose="020B0604020202020204" pitchFamily="34" charset="0"/>
                <a:cs typeface="Arial" panose="020B0604020202020204" pitchFamily="34" charset="0"/>
              </a:rPr>
              <a:t>(p.32)</a:t>
            </a:r>
          </a:p>
          <a:p>
            <a:r>
              <a:rPr lang="en-NZ" altLang="zh-CN" sz="2400" dirty="0">
                <a:solidFill>
                  <a:schemeClr val="tx1"/>
                </a:solidFill>
                <a:effectLst/>
                <a:latin typeface="Arial" panose="020B0604020202020204" pitchFamily="34" charset="0"/>
                <a:cs typeface="Arial" panose="020B0604020202020204" pitchFamily="34" charset="0"/>
              </a:rPr>
              <a:t>“The literature review serves to </a:t>
            </a:r>
            <a:r>
              <a:rPr lang="en-NZ" altLang="zh-CN" sz="2400" dirty="0">
                <a:solidFill>
                  <a:srgbClr val="FF0000"/>
                </a:solidFill>
                <a:effectLst/>
                <a:latin typeface="Arial" panose="020B0604020202020204" pitchFamily="34" charset="0"/>
                <a:cs typeface="Arial" panose="020B0604020202020204" pitchFamily="34" charset="0"/>
              </a:rPr>
              <a:t>enhance and consolidate your own knowledge base</a:t>
            </a:r>
            <a:r>
              <a:rPr lang="en-NZ" altLang="zh-CN" sz="2400" dirty="0">
                <a:solidFill>
                  <a:schemeClr val="tx1"/>
                </a:solidFill>
                <a:effectLst/>
                <a:latin typeface="Arial" panose="020B0604020202020204" pitchFamily="34" charset="0"/>
                <a:cs typeface="Arial" panose="020B0604020202020204" pitchFamily="34" charset="0"/>
              </a:rPr>
              <a:t> and helps you to </a:t>
            </a:r>
            <a:r>
              <a:rPr lang="en-NZ" altLang="zh-CN" sz="2400" dirty="0">
                <a:solidFill>
                  <a:srgbClr val="FF0000"/>
                </a:solidFill>
                <a:effectLst/>
                <a:latin typeface="Arial" panose="020B0604020202020204" pitchFamily="34" charset="0"/>
                <a:cs typeface="Arial" panose="020B0604020202020204" pitchFamily="34" charset="0"/>
              </a:rPr>
              <a:t>integrate your findings with the existing body of knowledge</a:t>
            </a:r>
            <a:r>
              <a:rPr lang="en-NZ" altLang="zh-CN" sz="2400" dirty="0">
                <a:solidFill>
                  <a:schemeClr val="tx1"/>
                </a:solidFill>
                <a:effectLst/>
                <a:latin typeface="Arial" panose="020B0604020202020204" pitchFamily="34" charset="0"/>
                <a:cs typeface="Arial" panose="020B0604020202020204" pitchFamily="34" charset="0"/>
              </a:rPr>
              <a:t>.” (pp.31-32)</a:t>
            </a:r>
          </a:p>
          <a:p>
            <a:r>
              <a:rPr lang="en-NZ" altLang="zh-CN" sz="2400" dirty="0">
                <a:solidFill>
                  <a:schemeClr val="tx1"/>
                </a:solidFill>
                <a:effectLst/>
                <a:latin typeface="Arial" panose="020B0604020202020204" pitchFamily="34" charset="0"/>
                <a:cs typeface="Arial" panose="020B0604020202020204" pitchFamily="34" charset="0"/>
              </a:rPr>
              <a:t>“The literature review helps you to integrate your findings with existing knowledge – that is, to either support or contradict earlier research.” (p.32)</a:t>
            </a:r>
          </a:p>
        </p:txBody>
      </p:sp>
      <p:sp>
        <p:nvSpPr>
          <p:cNvPr id="5" name="文本框 4">
            <a:extLst>
              <a:ext uri="{FF2B5EF4-FFF2-40B4-BE49-F238E27FC236}">
                <a16:creationId xmlns:a16="http://schemas.microsoft.com/office/drawing/2014/main" id="{9F889899-6F1F-D3AC-A05A-BF980072999E}"/>
              </a:ext>
            </a:extLst>
          </p:cNvPr>
          <p:cNvSpPr txBox="1"/>
          <p:nvPr/>
        </p:nvSpPr>
        <p:spPr>
          <a:xfrm>
            <a:off x="1413146" y="5490129"/>
            <a:ext cx="10300947" cy="646331"/>
          </a:xfrm>
          <a:prstGeom prst="rect">
            <a:avLst/>
          </a:prstGeom>
          <a:noFill/>
        </p:spPr>
        <p:txBody>
          <a:bodyPr wrap="square">
            <a:spAutoFit/>
          </a:bodyPr>
          <a:lstStyle/>
          <a:p>
            <a:r>
              <a:rPr lang="en-NZ" altLang="zh-CN" b="1" dirty="0">
                <a:effectLst/>
                <a:latin typeface="Helvetica" pitchFamily="2" charset="0"/>
              </a:rPr>
              <a:t>Reference</a:t>
            </a:r>
            <a:r>
              <a:rPr lang="en-US" altLang="zh-CN" b="1" dirty="0">
                <a:latin typeface="Helvetica" pitchFamily="2" charset="0"/>
              </a:rPr>
              <a:t>:</a:t>
            </a:r>
            <a:r>
              <a:rPr lang="zh-CN" altLang="en-US" b="1" dirty="0">
                <a:latin typeface="Helvetica" pitchFamily="2" charset="0"/>
              </a:rPr>
              <a:t> </a:t>
            </a:r>
            <a:r>
              <a:rPr lang="en-NZ" altLang="zh-CN" dirty="0">
                <a:effectLst/>
                <a:latin typeface="Helvetica" pitchFamily="2" charset="0"/>
              </a:rPr>
              <a:t>Kumar, R. (2011). Research</a:t>
            </a:r>
            <a:r>
              <a:rPr lang="zh-CN" altLang="en-US" dirty="0">
                <a:effectLst/>
                <a:latin typeface="Helvetica" pitchFamily="2" charset="0"/>
              </a:rPr>
              <a:t> </a:t>
            </a:r>
            <a:r>
              <a:rPr lang="en-NZ" altLang="zh-CN" dirty="0">
                <a:effectLst/>
                <a:latin typeface="Helvetica" pitchFamily="2" charset="0"/>
              </a:rPr>
              <a:t>methodology: A step-by-step guide for</a:t>
            </a:r>
            <a:r>
              <a:rPr lang="zh-CN" altLang="en-US" dirty="0">
                <a:effectLst/>
                <a:latin typeface="Helvetica" pitchFamily="2" charset="0"/>
              </a:rPr>
              <a:t> </a:t>
            </a:r>
            <a:r>
              <a:rPr lang="en-NZ" altLang="zh-CN" dirty="0">
                <a:effectLst/>
                <a:latin typeface="Helvetica" pitchFamily="2" charset="0"/>
              </a:rPr>
              <a:t>beginners (3rd ed.). SAGE</a:t>
            </a:r>
            <a:r>
              <a:rPr lang="zh-CN" altLang="en-US" dirty="0">
                <a:effectLst/>
                <a:latin typeface="Helvetica" pitchFamily="2" charset="0"/>
              </a:rPr>
              <a:t> </a:t>
            </a:r>
            <a:r>
              <a:rPr lang="en-NZ" altLang="zh-CN" dirty="0">
                <a:effectLst/>
                <a:latin typeface="Helvetica" pitchFamily="2" charset="0"/>
              </a:rPr>
              <a:t>Publications Asia-Pacific Pre Ltd.</a:t>
            </a:r>
          </a:p>
        </p:txBody>
      </p:sp>
    </p:spTree>
    <p:extLst>
      <p:ext uri="{BB962C8B-B14F-4D97-AF65-F5344CB8AC3E}">
        <p14:creationId xmlns:p14="http://schemas.microsoft.com/office/powerpoint/2010/main" val="332157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478723" y="686964"/>
            <a:ext cx="7727950" cy="935038"/>
          </a:xfrm>
        </p:spPr>
        <p:txBody>
          <a:bodyPr>
            <a:normAutofit fontScale="90000"/>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How</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generate</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search</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terms</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15363" name="Rectangle 7">
            <a:extLst>
              <a:ext uri="{FF2B5EF4-FFF2-40B4-BE49-F238E27FC236}">
                <a16:creationId xmlns:a16="http://schemas.microsoft.com/office/drawing/2014/main" id="{063053B2-E4CB-634B-ADDC-4BF2E076FB9E}"/>
              </a:ext>
            </a:extLst>
          </p:cNvPr>
          <p:cNvSpPr>
            <a:spLocks noGrp="1" noChangeArrowheads="1"/>
          </p:cNvSpPr>
          <p:nvPr>
            <p:ph idx="1"/>
          </p:nvPr>
        </p:nvSpPr>
        <p:spPr>
          <a:xfrm>
            <a:off x="1478723" y="2534696"/>
            <a:ext cx="9811991" cy="2626028"/>
          </a:xfrm>
        </p:spPr>
        <p:txBody>
          <a:bodyPr anchor="ctr">
            <a:noAutofit/>
          </a:bodyPr>
          <a:lstStyle/>
          <a:p>
            <a:pPr marL="0" indent="0">
              <a:buNone/>
            </a:pPr>
            <a:r>
              <a:rPr lang="en-NZ" altLang="zh-CN" b="1" dirty="0">
                <a:solidFill>
                  <a:schemeClr val="tx1"/>
                </a:solidFill>
                <a:latin typeface="Arial" panose="020B0604020202020204" pitchFamily="34" charset="0"/>
                <a:cs typeface="Arial" panose="020B0604020202020204" pitchFamily="34" charset="0"/>
              </a:rPr>
              <a:t>Step One: Create a </a:t>
            </a:r>
            <a:r>
              <a:rPr lang="en-US" altLang="zh-CN" b="1" dirty="0">
                <a:solidFill>
                  <a:schemeClr val="tx1"/>
                </a:solidFill>
                <a:latin typeface="Arial" panose="020B0604020202020204" pitchFamily="34" charset="0"/>
                <a:cs typeface="Arial" panose="020B0604020202020204" pitchFamily="34" charset="0"/>
              </a:rPr>
              <a:t>r</a:t>
            </a:r>
            <a:r>
              <a:rPr lang="en-NZ" altLang="zh-CN" b="1" dirty="0" err="1">
                <a:solidFill>
                  <a:schemeClr val="tx1"/>
                </a:solidFill>
                <a:latin typeface="Arial" panose="020B0604020202020204" pitchFamily="34" charset="0"/>
                <a:cs typeface="Arial" panose="020B0604020202020204" pitchFamily="34" charset="0"/>
              </a:rPr>
              <a:t>esearch</a:t>
            </a:r>
            <a:r>
              <a:rPr lang="en-NZ" altLang="zh-CN"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t</a:t>
            </a:r>
            <a:r>
              <a:rPr lang="en-NZ" altLang="zh-CN" b="1" dirty="0" err="1">
                <a:solidFill>
                  <a:schemeClr val="tx1"/>
                </a:solidFill>
                <a:latin typeface="Arial" panose="020B0604020202020204" pitchFamily="34" charset="0"/>
                <a:cs typeface="Arial" panose="020B0604020202020204" pitchFamily="34" charset="0"/>
              </a:rPr>
              <a:t>opic</a:t>
            </a:r>
            <a:endParaRPr lang="en-NZ" altLang="zh-CN" b="1" dirty="0">
              <a:solidFill>
                <a:schemeClr val="tx1"/>
              </a:solidFill>
              <a:latin typeface="Arial" panose="020B0604020202020204" pitchFamily="34" charset="0"/>
              <a:cs typeface="Arial" panose="020B0604020202020204" pitchFamily="34" charset="0"/>
            </a:endParaRPr>
          </a:p>
          <a:p>
            <a:r>
              <a:rPr lang="en-NZ" altLang="zh-CN" dirty="0">
                <a:solidFill>
                  <a:schemeClr val="tx1"/>
                </a:solidFill>
                <a:latin typeface="Arial" panose="020B0604020202020204" pitchFamily="34" charset="0"/>
                <a:cs typeface="Arial" panose="020B0604020202020204" pitchFamily="34" charset="0"/>
              </a:rPr>
              <a:t>Try to </a:t>
            </a:r>
            <a:r>
              <a:rPr lang="en-US" altLang="zh-CN" dirty="0">
                <a:solidFill>
                  <a:schemeClr val="tx1"/>
                </a:solidFill>
                <a:latin typeface="Arial" panose="020B0604020202020204" pitchFamily="34" charset="0"/>
                <a:cs typeface="Arial" panose="020B0604020202020204" pitchFamily="34" charset="0"/>
              </a:rPr>
              <a:t>limit</a:t>
            </a:r>
            <a:r>
              <a:rPr lang="en-NZ" altLang="zh-CN" dirty="0">
                <a:solidFill>
                  <a:schemeClr val="tx1"/>
                </a:solidFill>
                <a:latin typeface="Arial" panose="020B0604020202020204" pitchFamily="34" charset="0"/>
                <a:cs typeface="Arial" panose="020B0604020202020204" pitchFamily="34" charset="0"/>
              </a:rPr>
              <a:t> your topic to one sentence that fully describes your research. For example:</a:t>
            </a:r>
          </a:p>
          <a:p>
            <a:pPr lvl="1"/>
            <a:r>
              <a:rPr lang="en-NZ" altLang="zh-CN" sz="2800" dirty="0">
                <a:solidFill>
                  <a:schemeClr val="tx1"/>
                </a:solidFill>
                <a:latin typeface="Arial" panose="020B0604020202020204" pitchFamily="34" charset="0"/>
                <a:cs typeface="Arial" panose="020B0604020202020204" pitchFamily="34" charset="0"/>
              </a:rPr>
              <a:t>Effects of the media on the body image of young children</a:t>
            </a:r>
          </a:p>
          <a:p>
            <a:pPr lvl="1"/>
            <a:r>
              <a:rPr lang="en-NZ" altLang="zh-CN" sz="2800" dirty="0">
                <a:solidFill>
                  <a:schemeClr val="tx1"/>
                </a:solidFill>
                <a:latin typeface="Arial" panose="020B0604020202020204" pitchFamily="34" charset="0"/>
                <a:cs typeface="Arial" panose="020B0604020202020204" pitchFamily="34" charset="0"/>
              </a:rPr>
              <a:t>Trends in the use of information technology in the workplace</a:t>
            </a:r>
          </a:p>
          <a:p>
            <a:pPr lvl="1"/>
            <a:r>
              <a:rPr lang="en-NZ" altLang="zh-CN" sz="2800" dirty="0">
                <a:solidFill>
                  <a:schemeClr val="tx1"/>
                </a:solidFill>
                <a:latin typeface="Arial" panose="020B0604020202020204" pitchFamily="34" charset="0"/>
                <a:cs typeface="Arial" panose="020B0604020202020204" pitchFamily="34" charset="0"/>
              </a:rPr>
              <a:t>The use of risk and quality </a:t>
            </a:r>
            <a:r>
              <a:rPr lang="en-US" altLang="zh-CN" sz="2800" dirty="0">
                <a:solidFill>
                  <a:schemeClr val="tx1"/>
                </a:solidFill>
                <a:latin typeface="Arial" panose="020B0604020202020204" pitchFamily="34" charset="0"/>
                <a:cs typeface="Arial" panose="020B0604020202020204" pitchFamily="34" charset="0"/>
              </a:rPr>
              <a:t>management</a:t>
            </a:r>
            <a:r>
              <a:rPr lang="en-NZ" altLang="zh-CN" sz="2800" dirty="0">
                <a:solidFill>
                  <a:schemeClr val="tx1"/>
                </a:solidFill>
                <a:latin typeface="Arial" panose="020B0604020202020204" pitchFamily="34" charset="0"/>
                <a:cs typeface="Arial" panose="020B0604020202020204" pitchFamily="34" charset="0"/>
              </a:rPr>
              <a:t> tools in SMB</a:t>
            </a:r>
          </a:p>
          <a:p>
            <a:pPr marL="0" indent="0">
              <a:lnSpc>
                <a:spcPct val="125000"/>
              </a:lnSpc>
              <a:spcBef>
                <a:spcPts val="0"/>
              </a:spcBef>
              <a:buNone/>
            </a:pPr>
            <a:endParaRPr lang="en-AU" altLang="en-US"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16162571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1000"/>
                                        <p:tgtEl>
                                          <p:spTgt spid="15363">
                                            <p:txEl>
                                              <p:pRg st="0" end="0"/>
                                            </p:txEl>
                                          </p:spTgt>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5363">
                                            <p:txEl>
                                              <p:pRg st="1" end="1"/>
                                            </p:txEl>
                                          </p:spTgt>
                                        </p:tgtEl>
                                        <p:attrNameLst>
                                          <p:attrName>style.visibility</p:attrName>
                                        </p:attrNameLst>
                                      </p:cBhvr>
                                      <p:to>
                                        <p:strVal val="visible"/>
                                      </p:to>
                                    </p:set>
                                    <p:animEffect transition="in" filter="fade">
                                      <p:cBhvr>
                                        <p:cTn id="16" dur="1000"/>
                                        <p:tgtEl>
                                          <p:spTgt spid="1536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Effect transition="in" filter="fade">
                                      <p:cBhvr>
                                        <p:cTn id="19" dur="1000"/>
                                        <p:tgtEl>
                                          <p:spTgt spid="1536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1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10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153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353464" y="540243"/>
            <a:ext cx="7727950" cy="935038"/>
          </a:xfrm>
        </p:spPr>
        <p:txBody>
          <a:bodyPr>
            <a:normAutofit fontScale="90000"/>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How</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generate</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search</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terms</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15363" name="Rectangle 7">
            <a:extLst>
              <a:ext uri="{FF2B5EF4-FFF2-40B4-BE49-F238E27FC236}">
                <a16:creationId xmlns:a16="http://schemas.microsoft.com/office/drawing/2014/main" id="{063053B2-E4CB-634B-ADDC-4BF2E076FB9E}"/>
              </a:ext>
            </a:extLst>
          </p:cNvPr>
          <p:cNvSpPr>
            <a:spLocks noGrp="1" noChangeArrowheads="1"/>
          </p:cNvSpPr>
          <p:nvPr>
            <p:ph idx="1"/>
          </p:nvPr>
        </p:nvSpPr>
        <p:spPr>
          <a:xfrm>
            <a:off x="1353464" y="2071342"/>
            <a:ext cx="9811991" cy="3993189"/>
          </a:xfrm>
        </p:spPr>
        <p:txBody>
          <a:bodyPr anchor="ctr">
            <a:noAutofit/>
          </a:bodyPr>
          <a:lstStyle/>
          <a:p>
            <a:pPr marL="0" indent="0">
              <a:buNone/>
            </a:pPr>
            <a:r>
              <a:rPr lang="en-NZ" altLang="zh-CN" b="1" dirty="0">
                <a:latin typeface="Arial" panose="020B0604020202020204" pitchFamily="34" charset="0"/>
                <a:cs typeface="Arial" panose="020B0604020202020204" pitchFamily="34" charset="0"/>
              </a:rPr>
              <a:t>Step Two: List your </a:t>
            </a:r>
            <a:r>
              <a:rPr lang="en-US" altLang="zh-CN" b="1" dirty="0">
                <a:latin typeface="Arial" panose="020B0604020202020204" pitchFamily="34" charset="0"/>
                <a:cs typeface="Arial" panose="020B0604020202020204" pitchFamily="34" charset="0"/>
              </a:rPr>
              <a:t>k</a:t>
            </a:r>
            <a:r>
              <a:rPr lang="en-NZ" altLang="zh-CN" b="1" dirty="0" err="1">
                <a:latin typeface="Arial" panose="020B0604020202020204" pitchFamily="34" charset="0"/>
                <a:cs typeface="Arial" panose="020B0604020202020204" pitchFamily="34" charset="0"/>
              </a:rPr>
              <a:t>ey</a:t>
            </a:r>
            <a:r>
              <a:rPr lang="en-NZ" altLang="zh-CN"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c</a:t>
            </a:r>
            <a:r>
              <a:rPr lang="en-NZ" altLang="zh-CN" b="1" dirty="0" err="1">
                <a:latin typeface="Arial" panose="020B0604020202020204" pitchFamily="34" charset="0"/>
                <a:cs typeface="Arial" panose="020B0604020202020204" pitchFamily="34" charset="0"/>
              </a:rPr>
              <a:t>oncepts</a:t>
            </a:r>
            <a:r>
              <a:rPr lang="en-NZ" altLang="zh-CN" b="1" dirty="0">
                <a:latin typeface="Arial" panose="020B0604020202020204" pitchFamily="34" charset="0"/>
                <a:cs typeface="Arial" panose="020B0604020202020204" pitchFamily="34" charset="0"/>
              </a:rPr>
              <a:t> </a:t>
            </a:r>
          </a:p>
          <a:p>
            <a:r>
              <a:rPr lang="en-NZ" altLang="zh-CN" dirty="0">
                <a:latin typeface="Arial" panose="020B0604020202020204" pitchFamily="34" charset="0"/>
                <a:cs typeface="Arial" panose="020B0604020202020204" pitchFamily="34" charset="0"/>
              </a:rPr>
              <a:t>Now, identify at least two key concepts within your research topic. Each key concepts might be 1-2 words. </a:t>
            </a:r>
          </a:p>
          <a:p>
            <a:r>
              <a:rPr lang="en-US" altLang="zh-CN" dirty="0">
                <a:latin typeface="Arial" panose="020B0604020202020204" pitchFamily="34" charset="0"/>
                <a:cs typeface="Arial" panose="020B0604020202020204" pitchFamily="34" charset="0"/>
              </a:rPr>
              <a:t>Discuss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your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key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concepts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with</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your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team.</a:t>
            </a:r>
            <a:endParaRPr lang="en-NZ" altLang="zh-CN" dirty="0">
              <a:latin typeface="Arial" panose="020B0604020202020204" pitchFamily="34" charset="0"/>
              <a:cs typeface="Arial" panose="020B0604020202020204" pitchFamily="34" charset="0"/>
            </a:endParaRPr>
          </a:p>
          <a:p>
            <a:pPr marL="0" indent="0">
              <a:buNone/>
            </a:pPr>
            <a:endParaRPr lang="en-US" altLang="zh-CN" dirty="0">
              <a:latin typeface="Arial" panose="020B0604020202020204" pitchFamily="34" charset="0"/>
              <a:cs typeface="Arial" panose="020B0604020202020204" pitchFamily="34" charset="0"/>
            </a:endParaRPr>
          </a:p>
          <a:p>
            <a:pPr marL="0" indent="0">
              <a:buNone/>
            </a:pP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example:</a:t>
            </a:r>
            <a:r>
              <a:rPr lang="zh-CN" altLang="en-US"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marL="0" indent="0">
              <a:buNone/>
            </a:pPr>
            <a:r>
              <a:rPr lang="en-US" altLang="zh-CN" dirty="0">
                <a:latin typeface="Arial" panose="020B0604020202020204" pitchFamily="34" charset="0"/>
                <a:cs typeface="Arial" panose="020B0604020202020204" pitchFamily="34" charset="0"/>
              </a:rPr>
              <a:t>Your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research</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topic</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use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of</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risk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quality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management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tools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SMB.</a:t>
            </a:r>
            <a:endParaRPr lang="en-NZ" altLang="zh-CN" dirty="0">
              <a:latin typeface="Arial" panose="020B0604020202020204" pitchFamily="34" charset="0"/>
              <a:cs typeface="Arial" panose="020B0604020202020204" pitchFamily="34" charset="0"/>
            </a:endParaRPr>
          </a:p>
          <a:p>
            <a:pPr lvl="1"/>
            <a:r>
              <a:rPr lang="en-NZ" altLang="zh-CN" dirty="0">
                <a:latin typeface="Arial" panose="020B0604020202020204" pitchFamily="34" charset="0"/>
                <a:cs typeface="Arial" panose="020B0604020202020204" pitchFamily="34" charset="0"/>
              </a:rPr>
              <a:t>Key Concept 1: Risk</a:t>
            </a:r>
          </a:p>
          <a:p>
            <a:pPr lvl="1"/>
            <a:r>
              <a:rPr lang="en-NZ" altLang="zh-CN" dirty="0">
                <a:latin typeface="Arial" panose="020B0604020202020204" pitchFamily="34" charset="0"/>
                <a:cs typeface="Arial" panose="020B0604020202020204" pitchFamily="34" charset="0"/>
              </a:rPr>
              <a:t>Key Concept 2: Quality</a:t>
            </a:r>
          </a:p>
          <a:p>
            <a:pPr lvl="1"/>
            <a:r>
              <a:rPr lang="en-NZ" altLang="zh-CN" dirty="0">
                <a:latin typeface="Arial" panose="020B0604020202020204" pitchFamily="34" charset="0"/>
                <a:cs typeface="Arial" panose="020B0604020202020204" pitchFamily="34" charset="0"/>
              </a:rPr>
              <a:t>Key Concept 3: SMB</a:t>
            </a:r>
            <a:endParaRPr lang="en-AU" altLang="en-US" sz="14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27430069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10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fade">
                                      <p:cBhvr>
                                        <p:cTn id="17" dur="1000"/>
                                        <p:tgtEl>
                                          <p:spTgt spid="15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fade">
                                      <p:cBhvr>
                                        <p:cTn id="22" dur="1000"/>
                                        <p:tgtEl>
                                          <p:spTgt spid="15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fade">
                                      <p:cBhvr>
                                        <p:cTn id="27" dur="1000"/>
                                        <p:tgtEl>
                                          <p:spTgt spid="153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363">
                                            <p:txEl>
                                              <p:pRg st="5" end="5"/>
                                            </p:txEl>
                                          </p:spTgt>
                                        </p:tgtEl>
                                        <p:attrNameLst>
                                          <p:attrName>style.visibility</p:attrName>
                                        </p:attrNameLst>
                                      </p:cBhvr>
                                      <p:to>
                                        <p:strVal val="visible"/>
                                      </p:to>
                                    </p:set>
                                    <p:animEffect transition="in" filter="fade">
                                      <p:cBhvr>
                                        <p:cTn id="32" dur="1000"/>
                                        <p:tgtEl>
                                          <p:spTgt spid="1536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fade">
                                      <p:cBhvr>
                                        <p:cTn id="35" dur="1000"/>
                                        <p:tgtEl>
                                          <p:spTgt spid="1536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1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1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153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265780" y="286131"/>
            <a:ext cx="8251549" cy="935038"/>
          </a:xfrm>
        </p:spPr>
        <p:txBody>
          <a:bodyPr>
            <a:normAutofit/>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How</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generate</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search</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terms</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15363" name="Rectangle 7">
            <a:extLst>
              <a:ext uri="{FF2B5EF4-FFF2-40B4-BE49-F238E27FC236}">
                <a16:creationId xmlns:a16="http://schemas.microsoft.com/office/drawing/2014/main" id="{063053B2-E4CB-634B-ADDC-4BF2E076FB9E}"/>
              </a:ext>
            </a:extLst>
          </p:cNvPr>
          <p:cNvSpPr>
            <a:spLocks noGrp="1" noChangeArrowheads="1"/>
          </p:cNvSpPr>
          <p:nvPr>
            <p:ph idx="1"/>
          </p:nvPr>
        </p:nvSpPr>
        <p:spPr>
          <a:xfrm>
            <a:off x="1265780" y="1969027"/>
            <a:ext cx="9811991" cy="4822047"/>
          </a:xfrm>
        </p:spPr>
        <p:txBody>
          <a:bodyPr anchor="ctr">
            <a:noAutofit/>
          </a:bodyPr>
          <a:lstStyle/>
          <a:p>
            <a:pPr marL="0" indent="0">
              <a:buNone/>
            </a:pPr>
            <a:r>
              <a:rPr lang="en-NZ" altLang="zh-CN" b="1" dirty="0">
                <a:solidFill>
                  <a:schemeClr val="tx1"/>
                </a:solidFill>
                <a:latin typeface="Arial" panose="020B0604020202020204" pitchFamily="34" charset="0"/>
                <a:cs typeface="Arial" panose="020B0604020202020204" pitchFamily="34" charset="0"/>
              </a:rPr>
              <a:t>Step Three: Related </a:t>
            </a:r>
            <a:r>
              <a:rPr lang="en-US" altLang="zh-CN" b="1" dirty="0">
                <a:solidFill>
                  <a:schemeClr val="tx1"/>
                </a:solidFill>
                <a:latin typeface="Arial" panose="020B0604020202020204" pitchFamily="34" charset="0"/>
                <a:cs typeface="Arial" panose="020B0604020202020204" pitchFamily="34" charset="0"/>
              </a:rPr>
              <a:t>s</a:t>
            </a:r>
            <a:r>
              <a:rPr lang="en-NZ" altLang="zh-CN" b="1" dirty="0" err="1">
                <a:solidFill>
                  <a:schemeClr val="tx1"/>
                </a:solidFill>
                <a:latin typeface="Arial" panose="020B0604020202020204" pitchFamily="34" charset="0"/>
                <a:cs typeface="Arial" panose="020B0604020202020204" pitchFamily="34" charset="0"/>
              </a:rPr>
              <a:t>earch</a:t>
            </a:r>
            <a:r>
              <a:rPr lang="en-NZ" altLang="zh-CN"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t</a:t>
            </a:r>
            <a:r>
              <a:rPr lang="en-NZ" altLang="zh-CN" b="1" dirty="0" err="1">
                <a:solidFill>
                  <a:schemeClr val="tx1"/>
                </a:solidFill>
                <a:latin typeface="Arial" panose="020B0604020202020204" pitchFamily="34" charset="0"/>
                <a:cs typeface="Arial" panose="020B0604020202020204" pitchFamily="34" charset="0"/>
              </a:rPr>
              <a:t>erms</a:t>
            </a:r>
            <a:endParaRPr lang="en-NZ" altLang="zh-CN" b="1" dirty="0">
              <a:solidFill>
                <a:schemeClr val="tx1"/>
              </a:solidFill>
              <a:latin typeface="Arial" panose="020B0604020202020204" pitchFamily="34" charset="0"/>
              <a:cs typeface="Arial" panose="020B0604020202020204" pitchFamily="34" charset="0"/>
            </a:endParaRPr>
          </a:p>
          <a:p>
            <a:r>
              <a:rPr lang="en-NZ" altLang="zh-CN" dirty="0">
                <a:solidFill>
                  <a:schemeClr val="tx1"/>
                </a:solidFill>
                <a:latin typeface="Arial" panose="020B0604020202020204" pitchFamily="34" charset="0"/>
                <a:cs typeface="Arial" panose="020B0604020202020204" pitchFamily="34" charset="0"/>
              </a:rPr>
              <a:t>Now, try to list at least 1 related search term for each of your key concepts. These might be synonyms, boarder terms, more specific terms etc.  </a:t>
            </a:r>
          </a:p>
          <a:p>
            <a:pPr lvl="1"/>
            <a:r>
              <a:rPr lang="en-US" altLang="zh-CN" dirty="0">
                <a:solidFill>
                  <a:schemeClr val="tx1"/>
                </a:solidFill>
                <a:latin typeface="Arial" panose="020B0604020202020204" pitchFamily="34" charset="0"/>
                <a:cs typeface="Arial" panose="020B0604020202020204" pitchFamily="34" charset="0"/>
              </a:rPr>
              <a:t>Website</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for</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finding</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synonyms:</a:t>
            </a:r>
            <a:r>
              <a:rPr lang="zh-CN" altLang="en-US" dirty="0">
                <a:solidFill>
                  <a:schemeClr val="tx1"/>
                </a:solidFill>
                <a:latin typeface="Arial" panose="020B0604020202020204" pitchFamily="34" charset="0"/>
                <a:cs typeface="Arial" panose="020B0604020202020204" pitchFamily="34" charset="0"/>
              </a:rPr>
              <a:t> </a:t>
            </a:r>
            <a:r>
              <a:rPr lang="en-US" altLang="zh-CN" u="sng" dirty="0">
                <a:solidFill>
                  <a:schemeClr val="tx1"/>
                </a:solidFill>
                <a:latin typeface="Arial" panose="020B0604020202020204" pitchFamily="34" charset="0"/>
                <a:cs typeface="Arial" panose="020B0604020202020204" pitchFamily="34" charset="0"/>
                <a:hlinkClick r:id="rId3"/>
              </a:rPr>
              <a:t>www.thesaurus.com/</a:t>
            </a:r>
            <a:r>
              <a:rPr lang="zh-CN" altLang="en-US" u="sng" dirty="0">
                <a:solidFill>
                  <a:schemeClr val="tx1"/>
                </a:solidFill>
                <a:latin typeface="Arial" panose="020B0604020202020204" pitchFamily="34" charset="0"/>
                <a:cs typeface="Arial" panose="020B0604020202020204" pitchFamily="34" charset="0"/>
              </a:rPr>
              <a:t> </a:t>
            </a:r>
            <a:endParaRPr lang="en-US" altLang="zh-CN" u="sng" dirty="0">
              <a:solidFill>
                <a:schemeClr val="tx1"/>
              </a:solidFill>
              <a:latin typeface="Arial" panose="020B0604020202020204" pitchFamily="34" charset="0"/>
              <a:cs typeface="Arial" panose="020B0604020202020204" pitchFamily="34" charset="0"/>
            </a:endParaRPr>
          </a:p>
          <a:p>
            <a:pPr marL="0" indent="0">
              <a:buNone/>
            </a:pPr>
            <a:r>
              <a:rPr lang="en-US" altLang="zh-CN" dirty="0">
                <a:solidFill>
                  <a:schemeClr val="tx1"/>
                </a:solidFill>
                <a:latin typeface="Arial" panose="020B0604020202020204" pitchFamily="34" charset="0"/>
                <a:cs typeface="Arial" panose="020B0604020202020204" pitchFamily="34" charset="0"/>
              </a:rPr>
              <a:t>For</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example:</a:t>
            </a:r>
          </a:p>
          <a:p>
            <a:r>
              <a:rPr lang="en-US" altLang="zh-CN" b="1" dirty="0">
                <a:solidFill>
                  <a:schemeClr val="tx1"/>
                </a:solidFill>
                <a:latin typeface="Arial" panose="020B0604020202020204" pitchFamily="34" charset="0"/>
                <a:cs typeface="Arial" panose="020B0604020202020204" pitchFamily="34" charset="0"/>
              </a:rPr>
              <a:t>Key</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concept</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1:</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Risk</a:t>
            </a:r>
            <a:r>
              <a:rPr lang="zh-CN" altLang="en-US" b="1"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(related</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research</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terms:</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risk</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management,</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threat</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management)</a:t>
            </a:r>
          </a:p>
          <a:p>
            <a:r>
              <a:rPr lang="en-US" altLang="zh-CN" b="1" dirty="0">
                <a:solidFill>
                  <a:schemeClr val="tx1"/>
                </a:solidFill>
                <a:latin typeface="Arial" panose="020B0604020202020204" pitchFamily="34" charset="0"/>
                <a:cs typeface="Arial" panose="020B0604020202020204" pitchFamily="34" charset="0"/>
              </a:rPr>
              <a:t>Key</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concept</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2:</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Quality</a:t>
            </a:r>
            <a:r>
              <a:rPr lang="zh-CN" altLang="en-US" b="1"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(related</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research</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terms:</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excellence,</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improvement)</a:t>
            </a:r>
          </a:p>
          <a:p>
            <a:r>
              <a:rPr lang="en-US" altLang="zh-CN" b="1" dirty="0">
                <a:solidFill>
                  <a:schemeClr val="tx1"/>
                </a:solidFill>
                <a:latin typeface="Arial" panose="020B0604020202020204" pitchFamily="34" charset="0"/>
                <a:cs typeface="Arial" panose="020B0604020202020204" pitchFamily="34" charset="0"/>
              </a:rPr>
              <a:t>Key</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concept</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3:</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SMB</a:t>
            </a:r>
            <a:r>
              <a:rPr lang="zh-CN" altLang="en-US" b="1"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(related</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research</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term:</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small</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medium</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business)</a:t>
            </a:r>
            <a:endParaRPr lang="en-NZ" altLang="zh-CN" dirty="0">
              <a:solidFill>
                <a:schemeClr val="tx1"/>
              </a:solidFill>
              <a:latin typeface="Arial" panose="020B0604020202020204" pitchFamily="34" charset="0"/>
              <a:cs typeface="Arial" panose="020B0604020202020204" pitchFamily="34" charset="0"/>
            </a:endParaRPr>
          </a:p>
          <a:p>
            <a:pPr marL="457200" lvl="1" indent="0">
              <a:buNone/>
            </a:pPr>
            <a:endParaRPr lang="en-NZ" altLang="zh-CN" dirty="0">
              <a:solidFill>
                <a:schemeClr val="tx1"/>
              </a:solidFill>
              <a:latin typeface="Arial" panose="020B0604020202020204" pitchFamily="34" charset="0"/>
              <a:cs typeface="Arial" panose="020B0604020202020204" pitchFamily="34" charset="0"/>
            </a:endParaRPr>
          </a:p>
          <a:p>
            <a:pPr lvl="1"/>
            <a:endParaRPr lang="en-NZ" altLang="zh-CN" dirty="0">
              <a:solidFill>
                <a:schemeClr val="tx1"/>
              </a:solidFill>
            </a:endParaRPr>
          </a:p>
        </p:txBody>
      </p:sp>
    </p:spTree>
    <p:extLst>
      <p:ext uri="{BB962C8B-B14F-4D97-AF65-F5344CB8AC3E}">
        <p14:creationId xmlns:p14="http://schemas.microsoft.com/office/powerpoint/2010/main" val="27383629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10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fade">
                                      <p:cBhvr>
                                        <p:cTn id="17" dur="1000"/>
                                        <p:tgtEl>
                                          <p:spTgt spid="1536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fade">
                                      <p:cBhvr>
                                        <p:cTn id="20" dur="1000"/>
                                        <p:tgtEl>
                                          <p:spTgt spid="1536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Effect transition="in" filter="fade">
                                      <p:cBhvr>
                                        <p:cTn id="25" dur="1000"/>
                                        <p:tgtEl>
                                          <p:spTgt spid="1536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4" end="4"/>
                                            </p:txEl>
                                          </p:spTgt>
                                        </p:tgtEl>
                                        <p:attrNameLst>
                                          <p:attrName>style.visibility</p:attrName>
                                        </p:attrNameLst>
                                      </p:cBhvr>
                                      <p:to>
                                        <p:strVal val="visible"/>
                                      </p:to>
                                    </p:set>
                                    <p:animEffect transition="in" filter="fade">
                                      <p:cBhvr>
                                        <p:cTn id="30" dur="1000"/>
                                        <p:tgtEl>
                                          <p:spTgt spid="1536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363">
                                            <p:txEl>
                                              <p:pRg st="5" end="5"/>
                                            </p:txEl>
                                          </p:spTgt>
                                        </p:tgtEl>
                                        <p:attrNameLst>
                                          <p:attrName>style.visibility</p:attrName>
                                        </p:attrNameLst>
                                      </p:cBhvr>
                                      <p:to>
                                        <p:strVal val="visible"/>
                                      </p:to>
                                    </p:set>
                                    <p:animEffect transition="in" filter="fade">
                                      <p:cBhvr>
                                        <p:cTn id="35" dur="1000"/>
                                        <p:tgtEl>
                                          <p:spTgt spid="1536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363">
                                            <p:txEl>
                                              <p:pRg st="6" end="6"/>
                                            </p:txEl>
                                          </p:spTgt>
                                        </p:tgtEl>
                                        <p:attrNameLst>
                                          <p:attrName>style.visibility</p:attrName>
                                        </p:attrNameLst>
                                      </p:cBhvr>
                                      <p:to>
                                        <p:strVal val="visible"/>
                                      </p:to>
                                    </p:set>
                                    <p:animEffect transition="in" filter="fade">
                                      <p:cBhvr>
                                        <p:cTn id="40" dur="10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153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303358" y="314004"/>
            <a:ext cx="8251549" cy="935038"/>
          </a:xfrm>
        </p:spPr>
        <p:txBody>
          <a:bodyPr>
            <a:normAutofit/>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How</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generate</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search</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terms</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15363" name="Rectangle 7">
            <a:extLst>
              <a:ext uri="{FF2B5EF4-FFF2-40B4-BE49-F238E27FC236}">
                <a16:creationId xmlns:a16="http://schemas.microsoft.com/office/drawing/2014/main" id="{063053B2-E4CB-634B-ADDC-4BF2E076FB9E}"/>
              </a:ext>
            </a:extLst>
          </p:cNvPr>
          <p:cNvSpPr>
            <a:spLocks noGrp="1" noChangeArrowheads="1"/>
          </p:cNvSpPr>
          <p:nvPr>
            <p:ph idx="1"/>
          </p:nvPr>
        </p:nvSpPr>
        <p:spPr>
          <a:xfrm>
            <a:off x="1303358" y="1627203"/>
            <a:ext cx="9811991" cy="2083947"/>
          </a:xfrm>
        </p:spPr>
        <p:txBody>
          <a:bodyPr anchor="ctr">
            <a:noAutofit/>
          </a:bodyPr>
          <a:lstStyle/>
          <a:p>
            <a:pPr marL="0" indent="0">
              <a:buNone/>
            </a:pPr>
            <a:r>
              <a:rPr lang="en-NZ" altLang="zh-CN" b="1" dirty="0">
                <a:solidFill>
                  <a:schemeClr val="tx1"/>
                </a:solidFill>
                <a:latin typeface="Arial" panose="020B0604020202020204" pitchFamily="34" charset="0"/>
                <a:cs typeface="Arial" panose="020B0604020202020204" pitchFamily="34" charset="0"/>
              </a:rPr>
              <a:t>Step Four: </a:t>
            </a:r>
            <a:r>
              <a:rPr lang="en-US" altLang="zh-CN" b="1" dirty="0">
                <a:solidFill>
                  <a:schemeClr val="tx1"/>
                </a:solidFill>
                <a:latin typeface="Arial" panose="020B0604020202020204" pitchFamily="34" charset="0"/>
                <a:cs typeface="Arial" panose="020B0604020202020204" pitchFamily="34" charset="0"/>
              </a:rPr>
              <a:t>How</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to</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use</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your</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search</a:t>
            </a:r>
            <a:r>
              <a:rPr lang="zh-CN" altLang="en-US" b="1" dirty="0">
                <a:solidFill>
                  <a:schemeClr val="tx1"/>
                </a:solidFill>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terms</a:t>
            </a:r>
            <a:endParaRPr lang="en-NZ" altLang="zh-CN" b="1" dirty="0">
              <a:solidFill>
                <a:schemeClr val="tx1"/>
              </a:solidFill>
              <a:latin typeface="Arial" panose="020B0604020202020204" pitchFamily="34" charset="0"/>
              <a:cs typeface="Arial" panose="020B0604020202020204" pitchFamily="34" charset="0"/>
            </a:endParaRPr>
          </a:p>
          <a:p>
            <a:r>
              <a:rPr lang="en-NZ" altLang="zh-CN" dirty="0">
                <a:solidFill>
                  <a:schemeClr val="tx1"/>
                </a:solidFill>
                <a:latin typeface="Arial" panose="020B0604020202020204" pitchFamily="34" charset="0"/>
                <a:cs typeface="Arial" panose="020B0604020202020204" pitchFamily="34" charset="0"/>
              </a:rPr>
              <a:t>Now that you've created your list of search terms, you will need to combine them using BOOLEAN operators (AND and OR). In your example, the combined search terms would look like this:</a:t>
            </a:r>
          </a:p>
          <a:p>
            <a:pPr lvl="1"/>
            <a:endParaRPr lang="en-NZ" altLang="zh-CN" dirty="0">
              <a:solidFill>
                <a:schemeClr val="tx1"/>
              </a:solidFill>
            </a:endParaRPr>
          </a:p>
        </p:txBody>
      </p:sp>
      <p:grpSp>
        <p:nvGrpSpPr>
          <p:cNvPr id="2" name="Group 1">
            <a:extLst>
              <a:ext uri="{FF2B5EF4-FFF2-40B4-BE49-F238E27FC236}">
                <a16:creationId xmlns:a16="http://schemas.microsoft.com/office/drawing/2014/main" id="{6676D6A0-0672-0730-22BD-0BD431A707D4}"/>
              </a:ext>
            </a:extLst>
          </p:cNvPr>
          <p:cNvGrpSpPr/>
          <p:nvPr/>
        </p:nvGrpSpPr>
        <p:grpSpPr>
          <a:xfrm>
            <a:off x="1649744" y="3672583"/>
            <a:ext cx="7205182" cy="3116428"/>
            <a:chOff x="2326149" y="2877411"/>
            <a:chExt cx="9132787" cy="3950167"/>
          </a:xfrm>
        </p:grpSpPr>
        <p:pic>
          <p:nvPicPr>
            <p:cNvPr id="3" name="图片 2">
              <a:extLst>
                <a:ext uri="{FF2B5EF4-FFF2-40B4-BE49-F238E27FC236}">
                  <a16:creationId xmlns:a16="http://schemas.microsoft.com/office/drawing/2014/main" id="{80BD041F-312F-D352-9A3F-C5388E012337}"/>
                </a:ext>
              </a:extLst>
            </p:cNvPr>
            <p:cNvPicPr>
              <a:picLocks noChangeAspect="1"/>
            </p:cNvPicPr>
            <p:nvPr/>
          </p:nvPicPr>
          <p:blipFill>
            <a:blip r:embed="rId3"/>
            <a:stretch>
              <a:fillRect/>
            </a:stretch>
          </p:blipFill>
          <p:spPr>
            <a:xfrm>
              <a:off x="2326149" y="2877411"/>
              <a:ext cx="9132787" cy="3950167"/>
            </a:xfrm>
            <a:prstGeom prst="rect">
              <a:avLst/>
            </a:prstGeom>
          </p:spPr>
        </p:pic>
        <p:sp>
          <p:nvSpPr>
            <p:cNvPr id="4" name="矩形 3">
              <a:extLst>
                <a:ext uri="{FF2B5EF4-FFF2-40B4-BE49-F238E27FC236}">
                  <a16:creationId xmlns:a16="http://schemas.microsoft.com/office/drawing/2014/main" id="{DE2A43F0-E1CE-0CBB-C2D9-ADBCB02E4D75}"/>
                </a:ext>
              </a:extLst>
            </p:cNvPr>
            <p:cNvSpPr/>
            <p:nvPr/>
          </p:nvSpPr>
          <p:spPr>
            <a:xfrm>
              <a:off x="3126377" y="4188823"/>
              <a:ext cx="1045029" cy="1349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矩形 4">
              <a:extLst>
                <a:ext uri="{FF2B5EF4-FFF2-40B4-BE49-F238E27FC236}">
                  <a16:creationId xmlns:a16="http://schemas.microsoft.com/office/drawing/2014/main" id="{9ADF7998-4DDC-52C9-D422-1D4651196A13}"/>
                </a:ext>
              </a:extLst>
            </p:cNvPr>
            <p:cNvSpPr/>
            <p:nvPr/>
          </p:nvSpPr>
          <p:spPr>
            <a:xfrm>
              <a:off x="4971634" y="4188823"/>
              <a:ext cx="2735452" cy="1349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矩形 5">
              <a:extLst>
                <a:ext uri="{FF2B5EF4-FFF2-40B4-BE49-F238E27FC236}">
                  <a16:creationId xmlns:a16="http://schemas.microsoft.com/office/drawing/2014/main" id="{54785D3C-3947-5B67-2D11-B0FAAC69020F}"/>
                </a:ext>
              </a:extLst>
            </p:cNvPr>
            <p:cNvSpPr/>
            <p:nvPr/>
          </p:nvSpPr>
          <p:spPr>
            <a:xfrm>
              <a:off x="8825178" y="4188823"/>
              <a:ext cx="1040674" cy="487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矩形 6">
              <a:extLst>
                <a:ext uri="{FF2B5EF4-FFF2-40B4-BE49-F238E27FC236}">
                  <a16:creationId xmlns:a16="http://schemas.microsoft.com/office/drawing/2014/main" id="{0E9AAD39-724F-2970-4BB0-DB71F572478F}"/>
                </a:ext>
              </a:extLst>
            </p:cNvPr>
            <p:cNvSpPr/>
            <p:nvPr/>
          </p:nvSpPr>
          <p:spPr>
            <a:xfrm>
              <a:off x="8825176" y="5100907"/>
              <a:ext cx="2208583" cy="10359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3836990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10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fade">
                                      <p:cBhvr>
                                        <p:cTn id="17" dur="10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153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240728" y="674438"/>
            <a:ext cx="8251549" cy="935038"/>
          </a:xfrm>
        </p:spPr>
        <p:txBody>
          <a:bodyPr>
            <a:normAutofit fontScale="90000"/>
          </a:bodyPr>
          <a:lstStyle/>
          <a:p>
            <a:r>
              <a:rPr lang="en-NZ"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Literature Searching and Locating Information Sources</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15363" name="Rectangle 7">
            <a:extLst>
              <a:ext uri="{FF2B5EF4-FFF2-40B4-BE49-F238E27FC236}">
                <a16:creationId xmlns:a16="http://schemas.microsoft.com/office/drawing/2014/main" id="{063053B2-E4CB-634B-ADDC-4BF2E076FB9E}"/>
              </a:ext>
            </a:extLst>
          </p:cNvPr>
          <p:cNvSpPr>
            <a:spLocks noGrp="1" noChangeArrowheads="1"/>
          </p:cNvSpPr>
          <p:nvPr>
            <p:ph idx="1"/>
          </p:nvPr>
        </p:nvSpPr>
        <p:spPr>
          <a:xfrm>
            <a:off x="1240728" y="2171745"/>
            <a:ext cx="9811991" cy="3250096"/>
          </a:xfrm>
        </p:spPr>
        <p:txBody>
          <a:bodyPr anchor="ctr">
            <a:noAutofit/>
          </a:bodyPr>
          <a:lstStyle/>
          <a:p>
            <a:r>
              <a:rPr lang="en-NZ" altLang="zh-CN" dirty="0">
                <a:solidFill>
                  <a:schemeClr val="tx1"/>
                </a:solidFill>
                <a:latin typeface="Arial" panose="020B0604020202020204" pitchFamily="34" charset="0"/>
                <a:cs typeface="Arial" panose="020B0604020202020204" pitchFamily="34" charset="0"/>
              </a:rPr>
              <a:t>Library catalogues</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(e.g.,</a:t>
            </a:r>
            <a:r>
              <a:rPr lang="zh-CN" altLang="en-US" dirty="0">
                <a:solidFill>
                  <a:schemeClr val="tx1"/>
                </a:solidFill>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rPr>
              <a:t>Robertson</a:t>
            </a:r>
            <a:r>
              <a:rPr lang="zh-CN" altLang="en-US" b="1" dirty="0">
                <a:solidFill>
                  <a:srgbClr val="FF0000"/>
                </a:solidFill>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rPr>
              <a:t>Library</a:t>
            </a:r>
            <a:r>
              <a:rPr lang="en-US" altLang="zh-CN" dirty="0">
                <a:solidFill>
                  <a:schemeClr val="tx1"/>
                </a:solidFill>
                <a:latin typeface="Arial" panose="020B0604020202020204" pitchFamily="34" charset="0"/>
                <a:cs typeface="Arial" panose="020B0604020202020204" pitchFamily="34" charset="0"/>
              </a:rPr>
              <a:t>):</a:t>
            </a:r>
            <a:r>
              <a:rPr lang="en-NZ" altLang="zh-CN" dirty="0">
                <a:solidFill>
                  <a:schemeClr val="tx1"/>
                </a:solidFill>
                <a:latin typeface="Arial" panose="020B0604020202020204" pitchFamily="34" charset="0"/>
                <a:cs typeface="Arial" panose="020B0604020202020204" pitchFamily="34" charset="0"/>
              </a:rPr>
              <a:t> good for locating books held by a library, and journals to which they subscribe;</a:t>
            </a:r>
          </a:p>
          <a:p>
            <a:r>
              <a:rPr lang="en-NZ" altLang="zh-CN" dirty="0">
                <a:solidFill>
                  <a:schemeClr val="tx1"/>
                </a:solidFill>
                <a:latin typeface="Arial" panose="020B0604020202020204" pitchFamily="34" charset="0"/>
                <a:cs typeface="Arial" panose="020B0604020202020204" pitchFamily="34" charset="0"/>
              </a:rPr>
              <a:t>Search engines </a:t>
            </a:r>
            <a:r>
              <a:rPr lang="en-US" altLang="zh-CN" dirty="0">
                <a:solidFill>
                  <a:schemeClr val="tx1"/>
                </a:solidFill>
                <a:latin typeface="Arial" panose="020B0604020202020204" pitchFamily="34" charset="0"/>
                <a:cs typeface="Arial" panose="020B0604020202020204" pitchFamily="34" charset="0"/>
              </a:rPr>
              <a:t>(e.g.,</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Google):</a:t>
            </a:r>
            <a:r>
              <a:rPr lang="en-NZ" altLang="zh-CN" dirty="0">
                <a:solidFill>
                  <a:schemeClr val="tx1"/>
                </a:solidFill>
                <a:latin typeface="Arial" panose="020B0604020202020204" pitchFamily="34" charset="0"/>
                <a:cs typeface="Arial" panose="020B0604020202020204" pitchFamily="34" charset="0"/>
              </a:rPr>
              <a:t> good for locating web pages with simple keyword-based searches; and,</a:t>
            </a:r>
          </a:p>
          <a:p>
            <a:r>
              <a:rPr lang="en-NZ" altLang="zh-CN" dirty="0">
                <a:solidFill>
                  <a:schemeClr val="tx1"/>
                </a:solidFill>
                <a:latin typeface="Arial" panose="020B0604020202020204" pitchFamily="34" charset="0"/>
                <a:cs typeface="Arial" panose="020B0604020202020204" pitchFamily="34" charset="0"/>
              </a:rPr>
              <a:t>On-line databases </a:t>
            </a:r>
            <a:r>
              <a:rPr lang="en-US" altLang="zh-CN" dirty="0">
                <a:solidFill>
                  <a:schemeClr val="tx1"/>
                </a:solidFill>
                <a:latin typeface="Arial" panose="020B0604020202020204" pitchFamily="34" charset="0"/>
                <a:cs typeface="Arial" panose="020B0604020202020204" pitchFamily="34" charset="0"/>
              </a:rPr>
              <a:t>(e.g.,</a:t>
            </a:r>
            <a:r>
              <a:rPr lang="zh-CN" altLang="en-US" dirty="0">
                <a:solidFill>
                  <a:schemeClr val="tx1"/>
                </a:solidFill>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rPr>
              <a:t>Business</a:t>
            </a:r>
            <a:r>
              <a:rPr lang="zh-CN" altLang="en-US" b="1" dirty="0">
                <a:solidFill>
                  <a:srgbClr val="FF0000"/>
                </a:solidFill>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rPr>
              <a:t>Source</a:t>
            </a:r>
            <a:r>
              <a:rPr lang="zh-CN" altLang="en-US" b="1" dirty="0">
                <a:solidFill>
                  <a:srgbClr val="FF0000"/>
                </a:solidFill>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rPr>
              <a:t>Complete</a:t>
            </a:r>
            <a:r>
              <a:rPr lang="en-US" altLang="zh-CN" dirty="0">
                <a:solidFill>
                  <a:schemeClr val="tx1"/>
                </a:solidFill>
                <a:latin typeface="Arial" panose="020B0604020202020204" pitchFamily="34" charset="0"/>
                <a:cs typeface="Arial" panose="020B0604020202020204" pitchFamily="34" charset="0"/>
              </a:rPr>
              <a:t>,</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Google</a:t>
            </a:r>
            <a:r>
              <a:rPr lang="zh-CN" altLang="en-US" dirty="0">
                <a:solidFill>
                  <a:schemeClr val="tx1"/>
                </a:solidFill>
                <a:latin typeface="Arial" panose="020B0604020202020204" pitchFamily="34" charset="0"/>
                <a:cs typeface="Arial" panose="020B0604020202020204" pitchFamily="34" charset="0"/>
              </a:rPr>
              <a:t> </a:t>
            </a:r>
            <a:r>
              <a:rPr lang="en-US" altLang="zh-CN" dirty="0">
                <a:solidFill>
                  <a:schemeClr val="tx1"/>
                </a:solidFill>
                <a:latin typeface="Arial" panose="020B0604020202020204" pitchFamily="34" charset="0"/>
                <a:cs typeface="Arial" panose="020B0604020202020204" pitchFamily="34" charset="0"/>
              </a:rPr>
              <a:t>Scholar):</a:t>
            </a:r>
            <a:r>
              <a:rPr lang="zh-CN" altLang="en-US" dirty="0">
                <a:solidFill>
                  <a:schemeClr val="tx1"/>
                </a:solidFill>
                <a:latin typeface="Arial" panose="020B0604020202020204" pitchFamily="34" charset="0"/>
                <a:cs typeface="Arial" panose="020B0604020202020204" pitchFamily="34" charset="0"/>
              </a:rPr>
              <a:t> </a:t>
            </a:r>
            <a:r>
              <a:rPr lang="en-NZ" altLang="zh-CN" dirty="0">
                <a:solidFill>
                  <a:schemeClr val="tx1"/>
                </a:solidFill>
                <a:latin typeface="Arial" panose="020B0604020202020204" pitchFamily="34" charset="0"/>
                <a:cs typeface="Arial" panose="020B0604020202020204" pitchFamily="34" charset="0"/>
              </a:rPr>
              <a:t>provide access to journal articles, papers in conference proceedings, reports, dissertations and other documents.</a:t>
            </a:r>
          </a:p>
        </p:txBody>
      </p:sp>
    </p:spTree>
    <p:extLst>
      <p:ext uri="{BB962C8B-B14F-4D97-AF65-F5344CB8AC3E}">
        <p14:creationId xmlns:p14="http://schemas.microsoft.com/office/powerpoint/2010/main" val="24329464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1000"/>
                                        <p:tgtEl>
                                          <p:spTgt spid="15363">
                                            <p:txEl>
                                              <p:pRg st="0" end="0"/>
                                            </p:txEl>
                                          </p:spTgt>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5363">
                                            <p:txEl>
                                              <p:pRg st="1" end="1"/>
                                            </p:txEl>
                                          </p:spTgt>
                                        </p:tgtEl>
                                        <p:attrNameLst>
                                          <p:attrName>style.visibility</p:attrName>
                                        </p:attrNameLst>
                                      </p:cBhvr>
                                      <p:to>
                                        <p:strVal val="visible"/>
                                      </p:to>
                                    </p:set>
                                    <p:animEffect transition="in" filter="fade">
                                      <p:cBhvr>
                                        <p:cTn id="16" dur="1000"/>
                                        <p:tgtEl>
                                          <p:spTgt spid="15363">
                                            <p:txEl>
                                              <p:pRg st="1" end="1"/>
                                            </p:txEl>
                                          </p:spTgt>
                                        </p:tgtEl>
                                      </p:cBhvr>
                                    </p:animEffect>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fade">
                                      <p:cBhvr>
                                        <p:cTn id="20" dur="1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153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015259" y="649387"/>
            <a:ext cx="8251549" cy="935038"/>
          </a:xfrm>
        </p:spPr>
        <p:txBody>
          <a:bodyPr>
            <a:normAutofit/>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Where</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search</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15363" name="Rectangle 7">
            <a:extLst>
              <a:ext uri="{FF2B5EF4-FFF2-40B4-BE49-F238E27FC236}">
                <a16:creationId xmlns:a16="http://schemas.microsoft.com/office/drawing/2014/main" id="{063053B2-E4CB-634B-ADDC-4BF2E076FB9E}"/>
              </a:ext>
            </a:extLst>
          </p:cNvPr>
          <p:cNvSpPr>
            <a:spLocks noGrp="1" noChangeArrowheads="1"/>
          </p:cNvSpPr>
          <p:nvPr>
            <p:ph idx="1"/>
          </p:nvPr>
        </p:nvSpPr>
        <p:spPr>
          <a:xfrm>
            <a:off x="1015259" y="1695757"/>
            <a:ext cx="9811991" cy="3250096"/>
          </a:xfrm>
        </p:spPr>
        <p:txBody>
          <a:bodyPr anchor="ctr">
            <a:noAutofit/>
          </a:bodyPr>
          <a:lstStyle/>
          <a:p>
            <a:r>
              <a:rPr lang="en-NZ" altLang="zh-CN" b="1" dirty="0">
                <a:latin typeface="Arial" panose="020B0604020202020204" pitchFamily="34" charset="0"/>
                <a:cs typeface="Arial" panose="020B0604020202020204" pitchFamily="34" charset="0"/>
              </a:rPr>
              <a:t>Robertson Library</a:t>
            </a:r>
            <a:r>
              <a:rPr lang="en-US" altLang="zh-CN" b="1" dirty="0">
                <a:latin typeface="Arial" panose="020B0604020202020204" pitchFamily="34" charset="0"/>
                <a:cs typeface="Arial" panose="020B0604020202020204" pitchFamily="34" charset="0"/>
              </a:rPr>
              <a:t>:</a:t>
            </a:r>
            <a:r>
              <a:rPr lang="en-NZ" altLang="zh-CN" b="1" dirty="0">
                <a:latin typeface="Arial" panose="020B0604020202020204" pitchFamily="34" charset="0"/>
                <a:cs typeface="Arial" panose="020B0604020202020204" pitchFamily="34" charset="0"/>
              </a:rPr>
              <a:t> </a:t>
            </a:r>
            <a:r>
              <a:rPr lang="en-NZ" altLang="zh-CN" dirty="0">
                <a:latin typeface="Arial" panose="020B0604020202020204" pitchFamily="34" charset="0"/>
                <a:cs typeface="Arial" panose="020B0604020202020204" pitchFamily="34" charset="0"/>
                <a:hlinkClick r:id="rId3"/>
              </a:rPr>
              <a:t>https://studentservices.op.ac.nz/library/</a:t>
            </a:r>
            <a:r>
              <a:rPr lang="en-NZ" altLang="zh-CN" dirty="0">
                <a:latin typeface="Arial" panose="020B0604020202020204" pitchFamily="34" charset="0"/>
                <a:cs typeface="Arial" panose="020B0604020202020204" pitchFamily="34" charset="0"/>
              </a:rPr>
              <a:t> </a:t>
            </a:r>
          </a:p>
          <a:p>
            <a:r>
              <a:rPr lang="en-US" altLang="zh-CN" b="1" dirty="0">
                <a:latin typeface="Arial" panose="020B0604020202020204" pitchFamily="34" charset="0"/>
                <a:cs typeface="Arial" panose="020B0604020202020204" pitchFamily="34" charset="0"/>
              </a:rPr>
              <a:t>Business</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Source</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Complete:</a:t>
            </a:r>
            <a:r>
              <a:rPr lang="en-NZ" altLang="zh-CN" b="1" dirty="0">
                <a:latin typeface="Arial" panose="020B0604020202020204" pitchFamily="34" charset="0"/>
                <a:cs typeface="Arial" panose="020B0604020202020204" pitchFamily="34" charset="0"/>
              </a:rPr>
              <a:t> </a:t>
            </a:r>
            <a:r>
              <a:rPr lang="en-NZ" altLang="zh-CN" dirty="0">
                <a:latin typeface="Arial" panose="020B0604020202020204" pitchFamily="34" charset="0"/>
                <a:cs typeface="Arial" panose="020B0604020202020204" pitchFamily="34" charset="0"/>
              </a:rPr>
              <a:t>Robertson Library </a:t>
            </a:r>
            <a:r>
              <a:rPr lang="en-US" altLang="zh-CN" dirty="0">
                <a:latin typeface="Arial" panose="020B0604020202020204" pitchFamily="34" charset="0"/>
                <a:cs typeface="Arial" panose="020B0604020202020204" pitchFamily="34" charset="0"/>
              </a:rPr>
              <a:t>website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Databases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Databases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listed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A-C</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Business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Source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Complete</a:t>
            </a:r>
            <a:r>
              <a:rPr lang="zh-CN" altLang="en-US" dirty="0">
                <a:latin typeface="Arial" panose="020B0604020202020204" pitchFamily="34" charset="0"/>
                <a:cs typeface="Arial" panose="020B0604020202020204" pitchFamily="34" charset="0"/>
              </a:rPr>
              <a:t> </a:t>
            </a:r>
            <a:endParaRPr lang="en-NZ" altLang="zh-CN" dirty="0">
              <a:latin typeface="Arial" panose="020B0604020202020204" pitchFamily="34" charset="0"/>
              <a:cs typeface="Arial" panose="020B0604020202020204" pitchFamily="34" charset="0"/>
            </a:endParaRPr>
          </a:p>
          <a:p>
            <a:r>
              <a:rPr lang="en-NZ" altLang="zh-CN" b="1" dirty="0">
                <a:latin typeface="Arial" panose="020B0604020202020204" pitchFamily="34" charset="0"/>
                <a:cs typeface="Arial" panose="020B0604020202020204" pitchFamily="34" charset="0"/>
              </a:rPr>
              <a:t>Google Scholar</a:t>
            </a:r>
            <a:r>
              <a:rPr lang="en-US" altLang="zh-CN" b="1" dirty="0">
                <a:latin typeface="Arial" panose="020B0604020202020204" pitchFamily="34" charset="0"/>
                <a:cs typeface="Arial" panose="020B0604020202020204" pitchFamily="34" charset="0"/>
              </a:rPr>
              <a:t>:</a:t>
            </a:r>
            <a:r>
              <a:rPr lang="en-NZ" altLang="zh-CN" b="1" dirty="0">
                <a:latin typeface="Arial" panose="020B0604020202020204" pitchFamily="34" charset="0"/>
                <a:cs typeface="Arial" panose="020B0604020202020204" pitchFamily="34" charset="0"/>
              </a:rPr>
              <a:t> </a:t>
            </a:r>
            <a:r>
              <a:rPr lang="en-NZ" altLang="zh-CN" dirty="0">
                <a:latin typeface="Arial" panose="020B0604020202020204" pitchFamily="34" charset="0"/>
                <a:cs typeface="Arial" panose="020B0604020202020204" pitchFamily="34" charset="0"/>
              </a:rPr>
              <a:t>Robertson Library </a:t>
            </a:r>
            <a:r>
              <a:rPr lang="en-US" altLang="zh-CN" dirty="0">
                <a:latin typeface="Arial" panose="020B0604020202020204" pitchFamily="34" charset="0"/>
                <a:cs typeface="Arial" panose="020B0604020202020204" pitchFamily="34" charset="0"/>
              </a:rPr>
              <a:t>website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Databases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Databases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listed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Google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Scholar</a:t>
            </a:r>
            <a:endParaRPr lang="en-NZ"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9459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10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fade">
                                      <p:cBhvr>
                                        <p:cTn id="17" dur="1000"/>
                                        <p:tgtEl>
                                          <p:spTgt spid="15363">
                                            <p:txEl>
                                              <p:pRg st="1" end="1"/>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5363">
                                            <p:txEl>
                                              <p:pRg st="2" end="2"/>
                                            </p:txEl>
                                          </p:spTgt>
                                        </p:tgtEl>
                                        <p:attrNameLst>
                                          <p:attrName>style.visibility</p:attrName>
                                        </p:attrNameLst>
                                      </p:cBhvr>
                                      <p:to>
                                        <p:strVal val="visible"/>
                                      </p:to>
                                    </p:set>
                                    <p:animEffect transition="in" filter="fade">
                                      <p:cBhvr>
                                        <p:cTn id="21" dur="1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1536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267743" y="632333"/>
            <a:ext cx="8310426" cy="935038"/>
          </a:xfrm>
        </p:spPr>
        <p:txBody>
          <a:bodyPr>
            <a:normAutofit fontScale="90000"/>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Developing</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research</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question</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15363" name="Rectangle 7">
            <a:extLst>
              <a:ext uri="{FF2B5EF4-FFF2-40B4-BE49-F238E27FC236}">
                <a16:creationId xmlns:a16="http://schemas.microsoft.com/office/drawing/2014/main" id="{063053B2-E4CB-634B-ADDC-4BF2E076FB9E}"/>
              </a:ext>
            </a:extLst>
          </p:cNvPr>
          <p:cNvSpPr>
            <a:spLocks noGrp="1" noChangeArrowheads="1"/>
          </p:cNvSpPr>
          <p:nvPr>
            <p:ph idx="1"/>
          </p:nvPr>
        </p:nvSpPr>
        <p:spPr>
          <a:xfrm>
            <a:off x="1267743" y="2089259"/>
            <a:ext cx="9811991" cy="3993189"/>
          </a:xfrm>
        </p:spPr>
        <p:txBody>
          <a:bodyPr anchor="ctr">
            <a:noAutofit/>
          </a:bodyPr>
          <a:lstStyle/>
          <a:p>
            <a:pPr marL="0" indent="0">
              <a:buNone/>
            </a:pPr>
            <a:r>
              <a:rPr lang="en-NZ" altLang="zh-CN" b="1" dirty="0">
                <a:solidFill>
                  <a:schemeClr val="tx1"/>
                </a:solidFill>
                <a:latin typeface="Arial" panose="020B0604020202020204" pitchFamily="34" charset="0"/>
                <a:cs typeface="Arial" panose="020B0604020202020204" pitchFamily="34" charset="0"/>
              </a:rPr>
              <a:t>Aim</a:t>
            </a:r>
            <a:r>
              <a:rPr lang="en-US" altLang="zh-CN" b="1" dirty="0">
                <a:solidFill>
                  <a:schemeClr val="tx1"/>
                </a:solidFill>
                <a:latin typeface="Arial" panose="020B0604020202020204" pitchFamily="34" charset="0"/>
                <a:cs typeface="Arial" panose="020B0604020202020204" pitchFamily="34" charset="0"/>
              </a:rPr>
              <a:t>:</a:t>
            </a:r>
            <a:endParaRPr lang="en-NZ" altLang="zh-CN" b="1" dirty="0">
              <a:solidFill>
                <a:schemeClr val="tx1"/>
              </a:solidFill>
              <a:latin typeface="Arial" panose="020B0604020202020204" pitchFamily="34" charset="0"/>
              <a:cs typeface="Arial" panose="020B0604020202020204" pitchFamily="34" charset="0"/>
            </a:endParaRPr>
          </a:p>
          <a:p>
            <a:r>
              <a:rPr lang="en-NZ" altLang="zh-CN" dirty="0">
                <a:solidFill>
                  <a:schemeClr val="tx1"/>
                </a:solidFill>
                <a:latin typeface="Arial" panose="020B0604020202020204" pitchFamily="34" charset="0"/>
                <a:cs typeface="Arial" panose="020B0604020202020204" pitchFamily="34" charset="0"/>
              </a:rPr>
              <a:t>In this topic you will learn how to develop a research question/objective/hypothesis</a:t>
            </a:r>
          </a:p>
          <a:p>
            <a:pPr marL="0" indent="0">
              <a:buNone/>
            </a:pPr>
            <a:r>
              <a:rPr lang="en-NZ" altLang="zh-CN" b="1" dirty="0">
                <a:solidFill>
                  <a:schemeClr val="tx1"/>
                </a:solidFill>
                <a:latin typeface="Arial" panose="020B0604020202020204" pitchFamily="34" charset="0"/>
                <a:cs typeface="Arial" panose="020B0604020202020204" pitchFamily="34" charset="0"/>
              </a:rPr>
              <a:t>Objectives:</a:t>
            </a:r>
          </a:p>
          <a:p>
            <a:r>
              <a:rPr lang="en-NZ" altLang="zh-CN" dirty="0">
                <a:solidFill>
                  <a:schemeClr val="tx1"/>
                </a:solidFill>
                <a:latin typeface="Arial" panose="020B0604020202020204" pitchFamily="34" charset="0"/>
                <a:cs typeface="Arial" panose="020B0604020202020204" pitchFamily="34" charset="0"/>
              </a:rPr>
              <a:t>Formulate and refine a research question/statement or hypothesis</a:t>
            </a:r>
          </a:p>
          <a:p>
            <a:r>
              <a:rPr lang="en-NZ" altLang="zh-CN" dirty="0">
                <a:solidFill>
                  <a:schemeClr val="tx1"/>
                </a:solidFill>
                <a:latin typeface="Arial" panose="020B0604020202020204" pitchFamily="34" charset="0"/>
                <a:cs typeface="Arial" panose="020B0604020202020204" pitchFamily="34" charset="0"/>
              </a:rPr>
              <a:t>Evaluate the strengths and weaknesses of research question/statement or hypothesis</a:t>
            </a:r>
          </a:p>
          <a:p>
            <a:r>
              <a:rPr lang="en-NZ" altLang="zh-CN" dirty="0">
                <a:solidFill>
                  <a:schemeClr val="tx1"/>
                </a:solidFill>
                <a:latin typeface="Arial" panose="020B0604020202020204" pitchFamily="34" charset="0"/>
                <a:cs typeface="Arial" panose="020B0604020202020204" pitchFamily="34" charset="0"/>
              </a:rPr>
              <a:t>Formulate a research question </a:t>
            </a:r>
          </a:p>
          <a:p>
            <a:pPr marL="0" indent="0">
              <a:lnSpc>
                <a:spcPct val="125000"/>
              </a:lnSpc>
              <a:spcBef>
                <a:spcPts val="0"/>
              </a:spcBef>
              <a:buNone/>
            </a:pPr>
            <a:endParaRPr lang="en-AU" altLang="en-US" sz="14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17867188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1000"/>
                                        <p:tgtEl>
                                          <p:spTgt spid="15363">
                                            <p:txEl>
                                              <p:pRg st="0" end="0"/>
                                            </p:txEl>
                                          </p:spTgt>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5363">
                                            <p:txEl>
                                              <p:pRg st="1" end="1"/>
                                            </p:txEl>
                                          </p:spTgt>
                                        </p:tgtEl>
                                        <p:attrNameLst>
                                          <p:attrName>style.visibility</p:attrName>
                                        </p:attrNameLst>
                                      </p:cBhvr>
                                      <p:to>
                                        <p:strVal val="visible"/>
                                      </p:to>
                                    </p:set>
                                    <p:animEffect transition="in" filter="fade">
                                      <p:cBhvr>
                                        <p:cTn id="16" dur="1000"/>
                                        <p:tgtEl>
                                          <p:spTgt spid="15363">
                                            <p:txEl>
                                              <p:pRg st="1" end="1"/>
                                            </p:txEl>
                                          </p:spTgt>
                                        </p:tgtEl>
                                      </p:cBhvr>
                                    </p:animEffect>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fade">
                                      <p:cBhvr>
                                        <p:cTn id="20" dur="1000"/>
                                        <p:tgtEl>
                                          <p:spTgt spid="15363">
                                            <p:txEl>
                                              <p:pRg st="2" end="2"/>
                                            </p:txEl>
                                          </p:spTgt>
                                        </p:tgtEl>
                                      </p:cBhvr>
                                    </p:animEffect>
                                  </p:childTnLst>
                                </p:cTn>
                              </p:par>
                            </p:childTnLst>
                          </p:cTn>
                        </p:par>
                        <p:par>
                          <p:cTn id="21" fill="hold">
                            <p:stCondLst>
                              <p:cond delay="3500"/>
                            </p:stCondLst>
                            <p:childTnLst>
                              <p:par>
                                <p:cTn id="22" presetID="10" presetClass="entr" presetSubtype="0" fill="hold" grpId="0" nodeType="afterEffect">
                                  <p:stCondLst>
                                    <p:cond delay="0"/>
                                  </p:stCondLst>
                                  <p:childTnLst>
                                    <p:set>
                                      <p:cBhvr>
                                        <p:cTn id="23" dur="1" fill="hold">
                                          <p:stCondLst>
                                            <p:cond delay="0"/>
                                          </p:stCondLst>
                                        </p:cTn>
                                        <p:tgtEl>
                                          <p:spTgt spid="15363">
                                            <p:txEl>
                                              <p:pRg st="3" end="3"/>
                                            </p:txEl>
                                          </p:spTgt>
                                        </p:tgtEl>
                                        <p:attrNameLst>
                                          <p:attrName>style.visibility</p:attrName>
                                        </p:attrNameLst>
                                      </p:cBhvr>
                                      <p:to>
                                        <p:strVal val="visible"/>
                                      </p:to>
                                    </p:set>
                                    <p:animEffect transition="in" filter="fade">
                                      <p:cBhvr>
                                        <p:cTn id="24" dur="1000"/>
                                        <p:tgtEl>
                                          <p:spTgt spid="15363">
                                            <p:txEl>
                                              <p:pRg st="3" end="3"/>
                                            </p:txEl>
                                          </p:spTgt>
                                        </p:tgtEl>
                                      </p:cBhvr>
                                    </p:animEffect>
                                  </p:childTnLst>
                                </p:cTn>
                              </p:par>
                            </p:childTnLst>
                          </p:cTn>
                        </p:par>
                        <p:par>
                          <p:cTn id="25" fill="hold">
                            <p:stCondLst>
                              <p:cond delay="4500"/>
                            </p:stCondLst>
                            <p:childTnLst>
                              <p:par>
                                <p:cTn id="26" presetID="10" presetClass="entr" presetSubtype="0" fill="hold" grpId="0" nodeType="afterEffect">
                                  <p:stCondLst>
                                    <p:cond delay="0"/>
                                  </p:stCondLst>
                                  <p:childTnLst>
                                    <p:set>
                                      <p:cBhvr>
                                        <p:cTn id="27" dur="1" fill="hold">
                                          <p:stCondLst>
                                            <p:cond delay="0"/>
                                          </p:stCondLst>
                                        </p:cTn>
                                        <p:tgtEl>
                                          <p:spTgt spid="15363">
                                            <p:txEl>
                                              <p:pRg st="4" end="4"/>
                                            </p:txEl>
                                          </p:spTgt>
                                        </p:tgtEl>
                                        <p:attrNameLst>
                                          <p:attrName>style.visibility</p:attrName>
                                        </p:attrNameLst>
                                      </p:cBhvr>
                                      <p:to>
                                        <p:strVal val="visible"/>
                                      </p:to>
                                    </p:set>
                                    <p:animEffect transition="in" filter="fade">
                                      <p:cBhvr>
                                        <p:cTn id="28" dur="1000"/>
                                        <p:tgtEl>
                                          <p:spTgt spid="15363">
                                            <p:txEl>
                                              <p:pRg st="4" end="4"/>
                                            </p:txEl>
                                          </p:spTgt>
                                        </p:tgtEl>
                                      </p:cBhvr>
                                    </p:animEffect>
                                  </p:childTnLst>
                                </p:cTn>
                              </p:par>
                            </p:childTnLst>
                          </p:cTn>
                        </p:par>
                        <p:par>
                          <p:cTn id="29" fill="hold">
                            <p:stCondLst>
                              <p:cond delay="5500"/>
                            </p:stCondLst>
                            <p:childTnLst>
                              <p:par>
                                <p:cTn id="30" presetID="10" presetClass="entr" presetSubtype="0" fill="hold" grpId="0" nodeType="afterEffect">
                                  <p:stCondLst>
                                    <p:cond delay="0"/>
                                  </p:stCondLst>
                                  <p:childTnLst>
                                    <p:set>
                                      <p:cBhvr>
                                        <p:cTn id="31" dur="1" fill="hold">
                                          <p:stCondLst>
                                            <p:cond delay="0"/>
                                          </p:stCondLst>
                                        </p:cTn>
                                        <p:tgtEl>
                                          <p:spTgt spid="15363">
                                            <p:txEl>
                                              <p:pRg st="5" end="5"/>
                                            </p:txEl>
                                          </p:spTgt>
                                        </p:tgtEl>
                                        <p:attrNameLst>
                                          <p:attrName>style.visibility</p:attrName>
                                        </p:attrNameLst>
                                      </p:cBhvr>
                                      <p:to>
                                        <p:strVal val="visible"/>
                                      </p:to>
                                    </p:set>
                                    <p:animEffect transition="in" filter="fade">
                                      <p:cBhvr>
                                        <p:cTn id="32" dur="10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1536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77EDC-B1CD-8242-AA40-F65A99513EAE}"/>
              </a:ext>
            </a:extLst>
          </p:cNvPr>
          <p:cNvSpPr>
            <a:spLocks noGrp="1"/>
          </p:cNvSpPr>
          <p:nvPr>
            <p:ph type="title"/>
          </p:nvPr>
        </p:nvSpPr>
        <p:spPr>
          <a:xfrm>
            <a:off x="1246150" y="523331"/>
            <a:ext cx="8911687" cy="1280890"/>
          </a:xfrm>
        </p:spPr>
        <p:txBody>
          <a:bodyPr>
            <a:normAutofit/>
          </a:bodyPr>
          <a:lstStyle/>
          <a:p>
            <a:r>
              <a:rPr lang="en-NZ" altLang="zh-CN" sz="2800" b="1" dirty="0">
                <a:effectLst/>
                <a:latin typeface="Arial" panose="020B0604020202020204" pitchFamily="34" charset="0"/>
                <a:ea typeface="DengXian" panose="02010600030101010101" pitchFamily="2" charset="-122"/>
                <a:cs typeface="Arial" panose="020B0604020202020204" pitchFamily="34" charset="0"/>
              </a:rPr>
              <a:t>What makes a good research question?</a:t>
            </a:r>
            <a:r>
              <a:rPr lang="zh-CN" altLang="zh-CN" sz="4800" b="1" dirty="0">
                <a:effectLst/>
                <a:latin typeface="Arial" panose="020B0604020202020204" pitchFamily="34" charset="0"/>
                <a:cs typeface="Arial" panose="020B0604020202020204" pitchFamily="34" charset="0"/>
              </a:rPr>
              <a:t> </a:t>
            </a:r>
            <a:endParaRPr lang="en-AU" sz="4800" b="1"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AE7E98DA-27BC-8341-B41E-F25AD6C05C69}"/>
              </a:ext>
            </a:extLst>
          </p:cNvPr>
          <p:cNvSpPr>
            <a:spLocks noGrp="1"/>
          </p:cNvSpPr>
          <p:nvPr>
            <p:ph idx="1"/>
          </p:nvPr>
        </p:nvSpPr>
        <p:spPr>
          <a:xfrm>
            <a:off x="1246150" y="1924050"/>
            <a:ext cx="7743972" cy="4413388"/>
          </a:xfrm>
        </p:spPr>
        <p:txBody>
          <a:bodyPr>
            <a:normAutofit fontScale="85000" lnSpcReduction="20000"/>
          </a:bodyPr>
          <a:lstStyle/>
          <a:p>
            <a:pPr marL="0" indent="0">
              <a:buNone/>
            </a:pPr>
            <a:r>
              <a:rPr lang="en-NZ" altLang="zh-CN" dirty="0">
                <a:latin typeface="Arial" panose="020B0604020202020204" pitchFamily="34" charset="0"/>
                <a:cs typeface="Arial" panose="020B0604020202020204" pitchFamily="34" charset="0"/>
              </a:rPr>
              <a:t>A research question is the question around which you centre your research. It should be:</a:t>
            </a:r>
          </a:p>
          <a:p>
            <a:pPr>
              <a:buFont typeface="Arial" panose="020B0604020202020204" pitchFamily="34" charset="0"/>
              <a:buChar char="•"/>
            </a:pPr>
            <a:r>
              <a:rPr lang="en-NZ" altLang="zh-CN" b="1" dirty="0">
                <a:solidFill>
                  <a:srgbClr val="FF0000"/>
                </a:solidFill>
                <a:latin typeface="Arial" panose="020B0604020202020204" pitchFamily="34" charset="0"/>
                <a:cs typeface="Arial" panose="020B0604020202020204" pitchFamily="34" charset="0"/>
              </a:rPr>
              <a:t>Clear</a:t>
            </a:r>
            <a:r>
              <a:rPr lang="en-NZ" altLang="zh-CN" dirty="0">
                <a:solidFill>
                  <a:srgbClr val="FF0000"/>
                </a:solidFill>
                <a:latin typeface="Arial" panose="020B0604020202020204" pitchFamily="34" charset="0"/>
                <a:cs typeface="Arial" panose="020B0604020202020204" pitchFamily="34" charset="0"/>
              </a:rPr>
              <a:t>: </a:t>
            </a:r>
            <a:r>
              <a:rPr lang="en-NZ" altLang="zh-CN" dirty="0">
                <a:latin typeface="Arial" panose="020B0604020202020204" pitchFamily="34" charset="0"/>
                <a:cs typeface="Arial" panose="020B0604020202020204" pitchFamily="34" charset="0"/>
              </a:rPr>
              <a:t>it provides enough specifics that one’s audience can easily understand its purpose without needing additional explanation.</a:t>
            </a:r>
          </a:p>
          <a:p>
            <a:pPr>
              <a:buFont typeface="Arial" panose="020B0604020202020204" pitchFamily="34" charset="0"/>
              <a:buChar char="•"/>
            </a:pPr>
            <a:r>
              <a:rPr lang="en-NZ" altLang="zh-CN" b="1" dirty="0">
                <a:solidFill>
                  <a:srgbClr val="FF0000"/>
                </a:solidFill>
                <a:latin typeface="Arial" panose="020B0604020202020204" pitchFamily="34" charset="0"/>
                <a:cs typeface="Arial" panose="020B0604020202020204" pitchFamily="34" charset="0"/>
              </a:rPr>
              <a:t>Focused</a:t>
            </a:r>
            <a:r>
              <a:rPr lang="en-NZ" altLang="zh-CN" dirty="0">
                <a:solidFill>
                  <a:srgbClr val="FF0000"/>
                </a:solidFill>
                <a:latin typeface="Arial" panose="020B0604020202020204" pitchFamily="34" charset="0"/>
                <a:cs typeface="Arial" panose="020B0604020202020204" pitchFamily="34" charset="0"/>
              </a:rPr>
              <a:t>: </a:t>
            </a:r>
            <a:r>
              <a:rPr lang="en-NZ" altLang="zh-CN" dirty="0">
                <a:latin typeface="Arial" panose="020B0604020202020204" pitchFamily="34" charset="0"/>
                <a:cs typeface="Arial" panose="020B0604020202020204" pitchFamily="34" charset="0"/>
              </a:rPr>
              <a:t>it is narrow enough that it can be answered thoroughly in the space the writing task allows.</a:t>
            </a:r>
          </a:p>
          <a:p>
            <a:pPr>
              <a:buFont typeface="Arial" panose="020B0604020202020204" pitchFamily="34" charset="0"/>
              <a:buChar char="•"/>
            </a:pPr>
            <a:r>
              <a:rPr lang="en-NZ" altLang="zh-CN" b="1" dirty="0">
                <a:solidFill>
                  <a:srgbClr val="FF0000"/>
                </a:solidFill>
                <a:latin typeface="Arial" panose="020B0604020202020204" pitchFamily="34" charset="0"/>
                <a:cs typeface="Arial" panose="020B0604020202020204" pitchFamily="34" charset="0"/>
              </a:rPr>
              <a:t>Concise</a:t>
            </a:r>
            <a:r>
              <a:rPr lang="en-NZ" altLang="zh-CN" dirty="0">
                <a:solidFill>
                  <a:srgbClr val="FF0000"/>
                </a:solidFill>
                <a:latin typeface="Arial" panose="020B0604020202020204" pitchFamily="34" charset="0"/>
                <a:cs typeface="Arial" panose="020B0604020202020204" pitchFamily="34" charset="0"/>
              </a:rPr>
              <a:t>: </a:t>
            </a:r>
            <a:r>
              <a:rPr lang="en-NZ" altLang="zh-CN" dirty="0">
                <a:latin typeface="Arial" panose="020B0604020202020204" pitchFamily="34" charset="0"/>
                <a:cs typeface="Arial" panose="020B0604020202020204" pitchFamily="34" charset="0"/>
              </a:rPr>
              <a:t>it is expressed in the fewest possible words.</a:t>
            </a:r>
          </a:p>
          <a:p>
            <a:pPr>
              <a:buFont typeface="Arial" panose="020B0604020202020204" pitchFamily="34" charset="0"/>
              <a:buChar char="•"/>
            </a:pPr>
            <a:r>
              <a:rPr lang="en-NZ" altLang="zh-CN" b="1" dirty="0">
                <a:solidFill>
                  <a:srgbClr val="FF0000"/>
                </a:solidFill>
                <a:latin typeface="Arial" panose="020B0604020202020204" pitchFamily="34" charset="0"/>
                <a:cs typeface="Arial" panose="020B0604020202020204" pitchFamily="34" charset="0"/>
              </a:rPr>
              <a:t>Complex</a:t>
            </a:r>
            <a:r>
              <a:rPr lang="en-NZ" altLang="zh-CN" dirty="0">
                <a:solidFill>
                  <a:srgbClr val="FF0000"/>
                </a:solidFill>
                <a:latin typeface="Arial" panose="020B0604020202020204" pitchFamily="34" charset="0"/>
                <a:cs typeface="Arial" panose="020B0604020202020204" pitchFamily="34" charset="0"/>
              </a:rPr>
              <a:t>: </a:t>
            </a:r>
            <a:r>
              <a:rPr lang="en-NZ" altLang="zh-CN" dirty="0">
                <a:latin typeface="Arial" panose="020B0604020202020204" pitchFamily="34" charset="0"/>
                <a:cs typeface="Arial" panose="020B0604020202020204" pitchFamily="34" charset="0"/>
              </a:rPr>
              <a:t>it is not answerable with a simple “yes” or “no,” but rather requires synthesis and analysis of ideas and sources prior to composition of an answer.</a:t>
            </a:r>
          </a:p>
          <a:p>
            <a:pPr>
              <a:buFont typeface="Arial" panose="020B0604020202020204" pitchFamily="34" charset="0"/>
              <a:buChar char="•"/>
            </a:pPr>
            <a:r>
              <a:rPr lang="en-NZ" altLang="zh-CN" b="1" dirty="0">
                <a:solidFill>
                  <a:srgbClr val="FF0000"/>
                </a:solidFill>
                <a:latin typeface="Arial" panose="020B0604020202020204" pitchFamily="34" charset="0"/>
                <a:cs typeface="Arial" panose="020B0604020202020204" pitchFamily="34" charset="0"/>
              </a:rPr>
              <a:t>Arguable</a:t>
            </a:r>
            <a:r>
              <a:rPr lang="en-NZ" altLang="zh-CN" dirty="0">
                <a:solidFill>
                  <a:srgbClr val="FF0000"/>
                </a:solidFill>
                <a:latin typeface="Arial" panose="020B0604020202020204" pitchFamily="34" charset="0"/>
                <a:cs typeface="Arial" panose="020B0604020202020204" pitchFamily="34" charset="0"/>
              </a:rPr>
              <a:t>: </a:t>
            </a:r>
            <a:r>
              <a:rPr lang="en-NZ" altLang="zh-CN" dirty="0">
                <a:latin typeface="Arial" panose="020B0604020202020204" pitchFamily="34" charset="0"/>
                <a:cs typeface="Arial" panose="020B0604020202020204" pitchFamily="34" charset="0"/>
              </a:rPr>
              <a:t>its potential answers are open to debate rather than accepted facts.</a:t>
            </a:r>
          </a:p>
        </p:txBody>
      </p:sp>
    </p:spTree>
    <p:extLst>
      <p:ext uri="{BB962C8B-B14F-4D97-AF65-F5344CB8AC3E}">
        <p14:creationId xmlns:p14="http://schemas.microsoft.com/office/powerpoint/2010/main" val="1397601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FB9A5-DEE6-AD0C-0318-871E6A532BD2}"/>
              </a:ext>
            </a:extLst>
          </p:cNvPr>
          <p:cNvPicPr>
            <a:picLocks noChangeAspect="1"/>
          </p:cNvPicPr>
          <p:nvPr/>
        </p:nvPicPr>
        <p:blipFill>
          <a:blip r:embed="rId2"/>
          <a:stretch>
            <a:fillRect/>
          </a:stretch>
        </p:blipFill>
        <p:spPr>
          <a:xfrm>
            <a:off x="6258674" y="0"/>
            <a:ext cx="5933326" cy="6858000"/>
          </a:xfrm>
          <a:prstGeom prst="rect">
            <a:avLst/>
          </a:prstGeom>
        </p:spPr>
      </p:pic>
      <p:sp>
        <p:nvSpPr>
          <p:cNvPr id="5" name="标题 1">
            <a:extLst>
              <a:ext uri="{FF2B5EF4-FFF2-40B4-BE49-F238E27FC236}">
                <a16:creationId xmlns:a16="http://schemas.microsoft.com/office/drawing/2014/main" id="{716DE359-8EF2-1198-16C2-4D197A1AC243}"/>
              </a:ext>
            </a:extLst>
          </p:cNvPr>
          <p:cNvSpPr>
            <a:spLocks noGrp="1"/>
          </p:cNvSpPr>
          <p:nvPr>
            <p:ph type="title"/>
          </p:nvPr>
        </p:nvSpPr>
        <p:spPr>
          <a:xfrm>
            <a:off x="152989" y="2309416"/>
            <a:ext cx="5625694" cy="679899"/>
          </a:xfrm>
        </p:spPr>
        <p:txBody>
          <a:bodyPr>
            <a:normAutofit fontScale="90000"/>
          </a:bodyPr>
          <a:lstStyle/>
          <a:p>
            <a:r>
              <a:rPr lang="en-US" altLang="zh-CN" b="1" dirty="0">
                <a:latin typeface="Arial" panose="020B0604020202020204" pitchFamily="34" charset="0"/>
                <a:cs typeface="Arial" panose="020B0604020202020204" pitchFamily="34" charset="0"/>
              </a:rPr>
              <a:t>Ways of constructing research questions.</a:t>
            </a:r>
            <a:endParaRPr lang="en-AU" b="1" dirty="0">
              <a:latin typeface="Arial" panose="020B0604020202020204" pitchFamily="34" charset="0"/>
              <a:cs typeface="Arial" panose="020B0604020202020204" pitchFamily="34" charset="0"/>
            </a:endParaRPr>
          </a:p>
        </p:txBody>
      </p:sp>
      <p:sp>
        <p:nvSpPr>
          <p:cNvPr id="6" name="内容占位符 2">
            <a:extLst>
              <a:ext uri="{FF2B5EF4-FFF2-40B4-BE49-F238E27FC236}">
                <a16:creationId xmlns:a16="http://schemas.microsoft.com/office/drawing/2014/main" id="{95A0B757-0AA9-BCCA-953D-6ABA3CD7AE63}"/>
              </a:ext>
            </a:extLst>
          </p:cNvPr>
          <p:cNvSpPr>
            <a:spLocks noGrp="1"/>
          </p:cNvSpPr>
          <p:nvPr>
            <p:ph idx="1"/>
          </p:nvPr>
        </p:nvSpPr>
        <p:spPr>
          <a:xfrm>
            <a:off x="253429" y="3316264"/>
            <a:ext cx="5679898" cy="2747963"/>
          </a:xfrm>
        </p:spPr>
        <p:txBody>
          <a:bodyPr>
            <a:normAutofit/>
          </a:bodyPr>
          <a:lstStyle/>
          <a:p>
            <a:r>
              <a:rPr lang="en-NZ" b="0" i="0" dirty="0">
                <a:solidFill>
                  <a:srgbClr val="222222"/>
                </a:solidFill>
                <a:effectLst/>
                <a:latin typeface="Arial" panose="020B0604020202020204" pitchFamily="34" charset="0"/>
              </a:rPr>
              <a:t>Sandberg, J., &amp; Alvesson, M. (2011). Ways of constructing research questions: gap-spotting or problematization?. </a:t>
            </a:r>
            <a:r>
              <a:rPr lang="en-NZ" b="0" i="1" dirty="0">
                <a:solidFill>
                  <a:srgbClr val="222222"/>
                </a:solidFill>
                <a:effectLst/>
                <a:latin typeface="Arial" panose="020B0604020202020204" pitchFamily="34" charset="0"/>
              </a:rPr>
              <a:t>Organization</a:t>
            </a:r>
            <a:r>
              <a:rPr lang="en-NZ" b="0" i="0" dirty="0">
                <a:solidFill>
                  <a:srgbClr val="222222"/>
                </a:solidFill>
                <a:effectLst/>
                <a:latin typeface="Arial" panose="020B0604020202020204" pitchFamily="34" charset="0"/>
              </a:rPr>
              <a:t>,</a:t>
            </a:r>
            <a:r>
              <a:rPr lang="en-NZ" b="0" i="1" dirty="0">
                <a:solidFill>
                  <a:srgbClr val="222222"/>
                </a:solidFill>
                <a:effectLst/>
                <a:latin typeface="Arial" panose="020B0604020202020204" pitchFamily="34" charset="0"/>
              </a:rPr>
              <a:t>18</a:t>
            </a:r>
            <a:r>
              <a:rPr lang="en-NZ" b="0" i="0" dirty="0">
                <a:solidFill>
                  <a:srgbClr val="222222"/>
                </a:solidFill>
                <a:effectLst/>
                <a:latin typeface="Arial" panose="020B0604020202020204" pitchFamily="34" charset="0"/>
              </a:rPr>
              <a:t>(1), 23-44.</a:t>
            </a:r>
            <a:endParaRPr lang="en-NZ" dirty="0">
              <a:effectLst/>
            </a:endParaRPr>
          </a:p>
        </p:txBody>
      </p:sp>
    </p:spTree>
    <p:extLst>
      <p:ext uri="{BB962C8B-B14F-4D97-AF65-F5344CB8AC3E}">
        <p14:creationId xmlns:p14="http://schemas.microsoft.com/office/powerpoint/2010/main" val="352387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77EDC-B1CD-8242-AA40-F65A99513EAE}"/>
              </a:ext>
            </a:extLst>
          </p:cNvPr>
          <p:cNvSpPr>
            <a:spLocks noGrp="1"/>
          </p:cNvSpPr>
          <p:nvPr>
            <p:ph type="title"/>
          </p:nvPr>
        </p:nvSpPr>
        <p:spPr>
          <a:xfrm>
            <a:off x="1869025" y="643160"/>
            <a:ext cx="8911687" cy="1280890"/>
          </a:xfrm>
        </p:spPr>
        <p:txBody>
          <a:bodyPr/>
          <a:lstStyle/>
          <a:p>
            <a:r>
              <a:rPr lang="en-US" altLang="zh-CN" b="1" dirty="0">
                <a:latin typeface="Arial" panose="020B0604020202020204" pitchFamily="34" charset="0"/>
                <a:cs typeface="Arial" panose="020B0604020202020204" pitchFamily="34" charset="0"/>
              </a:rPr>
              <a:t>In</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this</a:t>
            </a:r>
            <a:r>
              <a:rPr lang="zh-CN" altLang="en-US" b="1"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lecture:</a:t>
            </a:r>
            <a:endParaRPr lang="en-AU" b="1"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AE7E98DA-27BC-8341-B41E-F25AD6C05C69}"/>
              </a:ext>
            </a:extLst>
          </p:cNvPr>
          <p:cNvSpPr>
            <a:spLocks noGrp="1"/>
          </p:cNvSpPr>
          <p:nvPr>
            <p:ph idx="1"/>
          </p:nvPr>
        </p:nvSpPr>
        <p:spPr>
          <a:xfrm>
            <a:off x="1869025" y="1924050"/>
            <a:ext cx="6806570" cy="3777622"/>
          </a:xfrm>
        </p:spPr>
        <p:txBody>
          <a:bodyPr>
            <a:normAutofit/>
          </a:bodyPr>
          <a:lstStyle/>
          <a:p>
            <a:r>
              <a:rPr lang="en-US" altLang="zh-CN" sz="2100" dirty="0">
                <a:solidFill>
                  <a:schemeClr val="tx1"/>
                </a:solidFill>
                <a:latin typeface="Arial" panose="020B0604020202020204" pitchFamily="34" charset="0"/>
                <a:cs typeface="Arial" panose="020B0604020202020204" pitchFamily="34" charset="0"/>
              </a:rPr>
              <a:t>Topic</a:t>
            </a:r>
            <a:r>
              <a:rPr lang="zh-CN" altLang="en-US" sz="2100" dirty="0">
                <a:solidFill>
                  <a:schemeClr val="tx1"/>
                </a:solidFill>
                <a:latin typeface="Arial" panose="020B0604020202020204" pitchFamily="34" charset="0"/>
                <a:cs typeface="Arial" panose="020B0604020202020204" pitchFamily="34" charset="0"/>
              </a:rPr>
              <a:t> </a:t>
            </a:r>
            <a:r>
              <a:rPr lang="en-US" altLang="zh-CN" sz="2100" dirty="0">
                <a:latin typeface="Arial" panose="020B0604020202020204" pitchFamily="34" charset="0"/>
                <a:cs typeface="Arial" panose="020B0604020202020204" pitchFamily="34" charset="0"/>
              </a:rPr>
              <a:t>1</a:t>
            </a:r>
            <a:r>
              <a:rPr lang="en-US" altLang="zh-CN" sz="2100" dirty="0">
                <a:solidFill>
                  <a:schemeClr val="tx1"/>
                </a:solidFill>
                <a:latin typeface="Arial" panose="020B0604020202020204" pitchFamily="34" charset="0"/>
                <a:cs typeface="Arial" panose="020B0604020202020204" pitchFamily="34" charset="0"/>
              </a:rPr>
              <a:t>:</a:t>
            </a:r>
            <a:r>
              <a:rPr lang="zh-CN" altLang="en-US" sz="2100" dirty="0">
                <a:solidFill>
                  <a:schemeClr val="tx1"/>
                </a:solidFill>
                <a:latin typeface="Arial" panose="020B0604020202020204" pitchFamily="34" charset="0"/>
                <a:cs typeface="Arial" panose="020B0604020202020204" pitchFamily="34" charset="0"/>
              </a:rPr>
              <a:t> </a:t>
            </a:r>
            <a:r>
              <a:rPr lang="en-US" altLang="zh-CN" sz="2100" dirty="0">
                <a:solidFill>
                  <a:srgbClr val="FF0000"/>
                </a:solidFill>
                <a:latin typeface="Arial" panose="020B0604020202020204" pitchFamily="34" charset="0"/>
                <a:cs typeface="Arial" panose="020B0604020202020204" pitchFamily="34" charset="0"/>
              </a:rPr>
              <a:t>Reading</a:t>
            </a:r>
            <a:r>
              <a:rPr lang="zh-CN" altLang="en-US" sz="2100" dirty="0">
                <a:solidFill>
                  <a:schemeClr val="tx1"/>
                </a:solidFill>
                <a:latin typeface="Arial" panose="020B0604020202020204" pitchFamily="34" charset="0"/>
                <a:cs typeface="Arial" panose="020B0604020202020204" pitchFamily="34" charset="0"/>
              </a:rPr>
              <a:t> </a:t>
            </a:r>
            <a:r>
              <a:rPr lang="en-US" altLang="zh-CN" sz="2100" dirty="0">
                <a:solidFill>
                  <a:schemeClr val="tx1"/>
                </a:solidFill>
                <a:latin typeface="Arial" panose="020B0604020202020204" pitchFamily="34" charset="0"/>
                <a:cs typeface="Arial" panose="020B0604020202020204" pitchFamily="34" charset="0"/>
              </a:rPr>
              <a:t>an</a:t>
            </a:r>
            <a:r>
              <a:rPr lang="zh-CN" altLang="en-US" sz="2100" dirty="0">
                <a:solidFill>
                  <a:schemeClr val="tx1"/>
                </a:solidFill>
                <a:latin typeface="Arial" panose="020B0604020202020204" pitchFamily="34" charset="0"/>
                <a:cs typeface="Arial" panose="020B0604020202020204" pitchFamily="34" charset="0"/>
              </a:rPr>
              <a:t> </a:t>
            </a:r>
            <a:r>
              <a:rPr lang="en-US" altLang="zh-CN" sz="2100" dirty="0">
                <a:solidFill>
                  <a:schemeClr val="tx1"/>
                </a:solidFill>
                <a:latin typeface="Arial" panose="020B0604020202020204" pitchFamily="34" charset="0"/>
                <a:cs typeface="Arial" panose="020B0604020202020204" pitchFamily="34" charset="0"/>
              </a:rPr>
              <a:t>academic</a:t>
            </a:r>
            <a:r>
              <a:rPr lang="zh-CN" altLang="en-US" sz="2100" dirty="0">
                <a:solidFill>
                  <a:schemeClr val="tx1"/>
                </a:solidFill>
                <a:latin typeface="Arial" panose="020B0604020202020204" pitchFamily="34" charset="0"/>
                <a:cs typeface="Arial" panose="020B0604020202020204" pitchFamily="34" charset="0"/>
              </a:rPr>
              <a:t> </a:t>
            </a:r>
            <a:r>
              <a:rPr lang="en-US" altLang="zh-CN" sz="2100" dirty="0">
                <a:solidFill>
                  <a:schemeClr val="tx1"/>
                </a:solidFill>
                <a:latin typeface="Arial" panose="020B0604020202020204" pitchFamily="34" charset="0"/>
                <a:cs typeface="Arial" panose="020B0604020202020204" pitchFamily="34" charset="0"/>
              </a:rPr>
              <a:t>article</a:t>
            </a:r>
          </a:p>
          <a:p>
            <a:r>
              <a:rPr lang="en-US" altLang="zh-CN" sz="2100" b="0" i="0" dirty="0">
                <a:solidFill>
                  <a:srgbClr val="000000"/>
                </a:solidFill>
                <a:effectLst/>
                <a:latin typeface="Arial" panose="020B0604020202020204" pitchFamily="34" charset="0"/>
                <a:cs typeface="Arial" panose="020B0604020202020204" pitchFamily="34" charset="0"/>
              </a:rPr>
              <a:t>Topic</a:t>
            </a:r>
            <a:r>
              <a:rPr lang="zh-CN" altLang="en-US" sz="2100" b="0" i="0" dirty="0">
                <a:solidFill>
                  <a:srgbClr val="000000"/>
                </a:solidFill>
                <a:effectLst/>
                <a:latin typeface="Arial" panose="020B0604020202020204" pitchFamily="34" charset="0"/>
                <a:cs typeface="Arial" panose="020B0604020202020204" pitchFamily="34" charset="0"/>
              </a:rPr>
              <a:t> </a:t>
            </a:r>
            <a:r>
              <a:rPr lang="en-US" altLang="zh-CN" sz="2100" dirty="0">
                <a:solidFill>
                  <a:srgbClr val="000000"/>
                </a:solidFill>
                <a:latin typeface="Arial" panose="020B0604020202020204" pitchFamily="34" charset="0"/>
                <a:cs typeface="Arial" panose="020B0604020202020204" pitchFamily="34" charset="0"/>
              </a:rPr>
              <a:t>2</a:t>
            </a:r>
            <a:r>
              <a:rPr lang="en-US" altLang="zh-CN" sz="2100" b="0" i="0" dirty="0">
                <a:solidFill>
                  <a:srgbClr val="000000"/>
                </a:solidFill>
                <a:effectLst/>
                <a:latin typeface="Arial" panose="020B0604020202020204" pitchFamily="34" charset="0"/>
                <a:cs typeface="Arial" panose="020B0604020202020204" pitchFamily="34" charset="0"/>
              </a:rPr>
              <a:t>: </a:t>
            </a:r>
            <a:r>
              <a:rPr lang="en-US" altLang="zh-CN" sz="2100" dirty="0">
                <a:solidFill>
                  <a:srgbClr val="FF0000"/>
                </a:solidFill>
                <a:latin typeface="Arial" panose="020B0604020202020204" pitchFamily="34" charset="0"/>
                <a:cs typeface="Arial" panose="020B0604020202020204" pitchFamily="34" charset="0"/>
              </a:rPr>
              <a:t>Searching</a:t>
            </a:r>
            <a:r>
              <a:rPr lang="zh-CN" altLang="en-US" sz="2100" dirty="0">
                <a:solidFill>
                  <a:srgbClr val="000000"/>
                </a:solidFill>
                <a:latin typeface="Arial" panose="020B0604020202020204" pitchFamily="34" charset="0"/>
                <a:cs typeface="Arial" panose="020B0604020202020204" pitchFamily="34" charset="0"/>
              </a:rPr>
              <a:t> </a:t>
            </a:r>
            <a:r>
              <a:rPr lang="en-US" altLang="zh-CN" sz="2100" dirty="0">
                <a:solidFill>
                  <a:srgbClr val="000000"/>
                </a:solidFill>
                <a:latin typeface="Arial" panose="020B0604020202020204" pitchFamily="34" charset="0"/>
                <a:cs typeface="Arial" panose="020B0604020202020204" pitchFamily="34" charset="0"/>
              </a:rPr>
              <a:t>for</a:t>
            </a:r>
            <a:r>
              <a:rPr lang="zh-CN" altLang="en-US" sz="2100" dirty="0">
                <a:solidFill>
                  <a:srgbClr val="000000"/>
                </a:solidFill>
                <a:latin typeface="Arial" panose="020B0604020202020204" pitchFamily="34" charset="0"/>
                <a:cs typeface="Arial" panose="020B0604020202020204" pitchFamily="34" charset="0"/>
              </a:rPr>
              <a:t> </a:t>
            </a:r>
            <a:r>
              <a:rPr lang="en-US" altLang="zh-CN" sz="2100" dirty="0">
                <a:solidFill>
                  <a:srgbClr val="000000"/>
                </a:solidFill>
                <a:latin typeface="Arial" panose="020B0604020202020204" pitchFamily="34" charset="0"/>
                <a:cs typeface="Arial" panose="020B0604020202020204" pitchFamily="34" charset="0"/>
              </a:rPr>
              <a:t>academic</a:t>
            </a:r>
            <a:r>
              <a:rPr lang="zh-CN" altLang="en-US" sz="2100" dirty="0">
                <a:solidFill>
                  <a:srgbClr val="000000"/>
                </a:solidFill>
                <a:latin typeface="Arial" panose="020B0604020202020204" pitchFamily="34" charset="0"/>
                <a:cs typeface="Arial" panose="020B0604020202020204" pitchFamily="34" charset="0"/>
              </a:rPr>
              <a:t> </a:t>
            </a:r>
            <a:r>
              <a:rPr lang="en-US" altLang="zh-CN" sz="2100" dirty="0">
                <a:solidFill>
                  <a:srgbClr val="000000"/>
                </a:solidFill>
                <a:latin typeface="Arial" panose="020B0604020202020204" pitchFamily="34" charset="0"/>
                <a:cs typeface="Arial" panose="020B0604020202020204" pitchFamily="34" charset="0"/>
              </a:rPr>
              <a:t>literature</a:t>
            </a:r>
            <a:endParaRPr lang="en-US" altLang="zh-CN" sz="2100" b="0" i="0" dirty="0">
              <a:solidFill>
                <a:srgbClr val="FF0000"/>
              </a:solidFill>
              <a:effectLst/>
              <a:latin typeface="Arial" panose="020B0604020202020204" pitchFamily="34" charset="0"/>
              <a:cs typeface="Arial" panose="020B0604020202020204" pitchFamily="34" charset="0"/>
            </a:endParaRPr>
          </a:p>
          <a:p>
            <a:r>
              <a:rPr lang="en-US" altLang="zh-CN" sz="2100" dirty="0">
                <a:solidFill>
                  <a:srgbClr val="000000"/>
                </a:solidFill>
                <a:latin typeface="Arial" panose="020B0604020202020204" pitchFamily="34" charset="0"/>
                <a:cs typeface="Arial" panose="020B0604020202020204" pitchFamily="34" charset="0"/>
              </a:rPr>
              <a:t>Topic</a:t>
            </a:r>
            <a:r>
              <a:rPr lang="zh-CN" altLang="en-US" sz="2100" dirty="0">
                <a:solidFill>
                  <a:srgbClr val="000000"/>
                </a:solidFill>
                <a:latin typeface="Arial" panose="020B0604020202020204" pitchFamily="34" charset="0"/>
                <a:cs typeface="Arial" panose="020B0604020202020204" pitchFamily="34" charset="0"/>
              </a:rPr>
              <a:t> </a:t>
            </a:r>
            <a:r>
              <a:rPr lang="en-US" altLang="zh-CN" sz="2100" dirty="0">
                <a:solidFill>
                  <a:srgbClr val="000000"/>
                </a:solidFill>
                <a:latin typeface="Arial" panose="020B0604020202020204" pitchFamily="34" charset="0"/>
                <a:cs typeface="Arial" panose="020B0604020202020204" pitchFamily="34" charset="0"/>
              </a:rPr>
              <a:t>3:</a:t>
            </a:r>
            <a:r>
              <a:rPr lang="zh-CN" altLang="en-US" sz="2100" dirty="0">
                <a:solidFill>
                  <a:srgbClr val="000000"/>
                </a:solidFill>
                <a:latin typeface="Arial" panose="020B0604020202020204" pitchFamily="34" charset="0"/>
                <a:cs typeface="Arial" panose="020B0604020202020204" pitchFamily="34" charset="0"/>
              </a:rPr>
              <a:t> </a:t>
            </a:r>
            <a:r>
              <a:rPr lang="en-US" altLang="zh-CN" sz="2100" dirty="0">
                <a:solidFill>
                  <a:srgbClr val="000000"/>
                </a:solidFill>
                <a:latin typeface="Arial" panose="020B0604020202020204" pitchFamily="34" charset="0"/>
                <a:cs typeface="Arial" panose="020B0604020202020204" pitchFamily="34" charset="0"/>
              </a:rPr>
              <a:t>Developing</a:t>
            </a:r>
            <a:r>
              <a:rPr lang="zh-CN" altLang="en-US" sz="2100" dirty="0">
                <a:solidFill>
                  <a:srgbClr val="000000"/>
                </a:solidFill>
                <a:latin typeface="Arial" panose="020B0604020202020204" pitchFamily="34" charset="0"/>
                <a:cs typeface="Arial" panose="020B0604020202020204" pitchFamily="34" charset="0"/>
              </a:rPr>
              <a:t> </a:t>
            </a:r>
            <a:r>
              <a:rPr lang="en-US" altLang="zh-CN" sz="2100" dirty="0">
                <a:solidFill>
                  <a:srgbClr val="000000"/>
                </a:solidFill>
                <a:latin typeface="Arial" panose="020B0604020202020204" pitchFamily="34" charset="0"/>
                <a:cs typeface="Arial" panose="020B0604020202020204" pitchFamily="34" charset="0"/>
              </a:rPr>
              <a:t>a</a:t>
            </a:r>
            <a:r>
              <a:rPr lang="zh-CN" altLang="en-US" sz="2100" dirty="0">
                <a:solidFill>
                  <a:srgbClr val="000000"/>
                </a:solidFill>
                <a:latin typeface="Arial" panose="020B0604020202020204" pitchFamily="34" charset="0"/>
                <a:cs typeface="Arial" panose="020B0604020202020204" pitchFamily="34" charset="0"/>
              </a:rPr>
              <a:t> </a:t>
            </a:r>
            <a:r>
              <a:rPr lang="en-US" altLang="zh-CN" sz="2100" dirty="0">
                <a:solidFill>
                  <a:srgbClr val="FF0000"/>
                </a:solidFill>
                <a:latin typeface="Arial" panose="020B0604020202020204" pitchFamily="34" charset="0"/>
                <a:cs typeface="Arial" panose="020B0604020202020204" pitchFamily="34" charset="0"/>
              </a:rPr>
              <a:t>research</a:t>
            </a:r>
            <a:r>
              <a:rPr lang="zh-CN" altLang="en-US" sz="2100" dirty="0">
                <a:solidFill>
                  <a:srgbClr val="FF0000"/>
                </a:solidFill>
                <a:latin typeface="Arial" panose="020B0604020202020204" pitchFamily="34" charset="0"/>
                <a:cs typeface="Arial" panose="020B0604020202020204" pitchFamily="34" charset="0"/>
              </a:rPr>
              <a:t> </a:t>
            </a:r>
            <a:r>
              <a:rPr lang="en-US" altLang="zh-CN" sz="2100" dirty="0">
                <a:solidFill>
                  <a:srgbClr val="FF0000"/>
                </a:solidFill>
                <a:latin typeface="Arial" panose="020B0604020202020204" pitchFamily="34" charset="0"/>
                <a:cs typeface="Arial" panose="020B0604020202020204" pitchFamily="34" charset="0"/>
              </a:rPr>
              <a:t>question</a:t>
            </a:r>
            <a:endParaRPr lang="en-US" altLang="zh-CN" sz="2100" dirty="0">
              <a:solidFill>
                <a:schemeClr val="tx1"/>
              </a:solidFill>
              <a:latin typeface="Arial" panose="020B0604020202020204" pitchFamily="34" charset="0"/>
              <a:cs typeface="Arial" panose="020B0604020202020204" pitchFamily="34" charset="0"/>
            </a:endParaRPr>
          </a:p>
          <a:p>
            <a:endParaRPr lang="en-US" altLang="zh-C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381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ABE37-BE26-97B2-D14F-B7C6CD33BF0F}"/>
            </a:ext>
          </a:extLst>
        </p:cNvPr>
        <p:cNvGrpSpPr/>
        <p:nvPr/>
      </p:nvGrpSpPr>
      <p:grpSpPr>
        <a:xfrm>
          <a:off x="0" y="0"/>
          <a:ext cx="0" cy="0"/>
          <a:chOff x="0" y="0"/>
          <a:chExt cx="0" cy="0"/>
        </a:xfrm>
      </p:grpSpPr>
      <p:sp>
        <p:nvSpPr>
          <p:cNvPr id="4" name="Rectangle 7">
            <a:extLst>
              <a:ext uri="{FF2B5EF4-FFF2-40B4-BE49-F238E27FC236}">
                <a16:creationId xmlns:a16="http://schemas.microsoft.com/office/drawing/2014/main" id="{0DE5A168-DFF9-E583-78FE-0EDBD3DE26B0}"/>
              </a:ext>
            </a:extLst>
          </p:cNvPr>
          <p:cNvSpPr txBox="1">
            <a:spLocks noChangeArrowheads="1"/>
          </p:cNvSpPr>
          <p:nvPr/>
        </p:nvSpPr>
        <p:spPr>
          <a:xfrm>
            <a:off x="1584379" y="1337326"/>
            <a:ext cx="8633571" cy="45030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0"/>
              </a:spcBef>
              <a:buFont typeface="Arial" panose="020B0604020202020204" pitchFamily="34" charset="0"/>
              <a:buNone/>
            </a:pPr>
            <a:r>
              <a:rPr lang="en-US" altLang="zh-CN" sz="24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Activity Two</a:t>
            </a:r>
            <a:r>
              <a:rPr lang="zh-CN" altLang="en-US" sz="24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24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(Individual)</a:t>
            </a:r>
            <a:endParaRPr lang="en-AU" altLang="en-US" dirty="0">
              <a:latin typeface="Arial" panose="020B0604020202020204" pitchFamily="34" charset="0"/>
              <a:ea typeface="ヒラギノ角ゴ Pro W3" panose="020B0300000000000000" pitchFamily="34" charset="-128"/>
              <a:cs typeface="Arial" panose="020B0604020202020204" pitchFamily="34" charset="0"/>
            </a:endParaRPr>
          </a:p>
          <a:p>
            <a:pPr marL="0" indent="0">
              <a:lnSpc>
                <a:spcPct val="125000"/>
              </a:lnSpc>
              <a:spcBef>
                <a:spcPts val="0"/>
              </a:spcBef>
              <a:buFont typeface="Arial" panose="020B0604020202020204" pitchFamily="34" charset="0"/>
              <a:buNone/>
            </a:pPr>
            <a:r>
              <a:rPr lang="en-US" altLang="zh-CN" sz="2000" b="1" dirty="0">
                <a:latin typeface="Arial" panose="020B0604020202020204" pitchFamily="34" charset="0"/>
                <a:ea typeface="ヒラギノ角ゴ Pro W3" panose="020B0300000000000000" pitchFamily="34" charset="-128"/>
                <a:cs typeface="Arial" panose="020B0604020202020204" pitchFamily="34" charset="0"/>
              </a:rPr>
              <a:t>1. Individual writing task:</a:t>
            </a:r>
            <a:endParaRPr lang="en-US" altLang="zh-CN" sz="2000" dirty="0">
              <a:latin typeface="Arial" panose="020B0604020202020204" pitchFamily="34" charset="0"/>
              <a:ea typeface="ヒラギノ角ゴ Pro W3" panose="020B0300000000000000" pitchFamily="34" charset="-128"/>
              <a:cs typeface="Arial" panose="020B0604020202020204" pitchFamily="34" charset="0"/>
            </a:endParaRPr>
          </a:p>
          <a:p>
            <a:pPr>
              <a:lnSpc>
                <a:spcPct val="125000"/>
              </a:lnSpc>
              <a:spcBef>
                <a:spcPts val="0"/>
              </a:spcBef>
            </a:pPr>
            <a:r>
              <a:rPr lang="en-US" altLang="zh-CN" sz="2000" dirty="0">
                <a:latin typeface="Arial" panose="020B0604020202020204" pitchFamily="34" charset="0"/>
                <a:ea typeface="ヒラギノ角ゴ Pro W3" panose="020B0300000000000000" pitchFamily="34" charset="-128"/>
                <a:cs typeface="Arial" panose="020B0604020202020204" pitchFamily="34" charset="0"/>
              </a:rPr>
              <a:t>Listen to the Constructing research questions podcast and take detailed notes. </a:t>
            </a:r>
          </a:p>
          <a:p>
            <a:r>
              <a:rPr lang="en-US" altLang="zh-CN" sz="2000" dirty="0">
                <a:latin typeface="Arial" panose="020B0604020202020204" pitchFamily="34" charset="0"/>
                <a:cs typeface="Arial" panose="020B0604020202020204" pitchFamily="34" charset="0"/>
              </a:rPr>
              <a:t>Develop</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your</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topic</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from</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area</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that</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you</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are</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really</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interested</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in.</a:t>
            </a:r>
          </a:p>
          <a:p>
            <a:r>
              <a:rPr lang="en-US" altLang="zh-CN" sz="2000" dirty="0">
                <a:latin typeface="Arial" panose="020B0604020202020204" pitchFamily="34" charset="0"/>
                <a:cs typeface="Arial" panose="020B0604020202020204" pitchFamily="34" charset="0"/>
              </a:rPr>
              <a:t>Make</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sure your</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research</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topic</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is specific</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and</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relevant.</a:t>
            </a:r>
            <a:endParaRPr lang="en-NZ"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Write</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draft research</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question</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based</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on</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the</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topic.</a:t>
            </a:r>
          </a:p>
          <a:p>
            <a:r>
              <a:rPr lang="en-US" altLang="zh-CN" sz="2000" dirty="0">
                <a:latin typeface="Arial" panose="020B0604020202020204" pitchFamily="34" charset="0"/>
                <a:cs typeface="Arial" panose="020B0604020202020204" pitchFamily="34" charset="0"/>
              </a:rPr>
              <a:t>Seek</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feedback from the RMS chatbot on your</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research</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question.</a:t>
            </a:r>
            <a:endParaRPr lang="en-US" altLang="zh-CN" sz="2000" dirty="0">
              <a:latin typeface="Arial" panose="020B0604020202020204" pitchFamily="34" charset="0"/>
              <a:ea typeface="ヒラギノ角ゴ Pro W3" panose="020B0300000000000000" pitchFamily="34" charset="-128"/>
              <a:cs typeface="Arial" panose="020B0604020202020204" pitchFamily="34" charset="0"/>
            </a:endParaRPr>
          </a:p>
          <a:p>
            <a:pPr marL="0" indent="0">
              <a:lnSpc>
                <a:spcPct val="125000"/>
              </a:lnSpc>
              <a:spcBef>
                <a:spcPts val="0"/>
              </a:spcBef>
              <a:buNone/>
            </a:pPr>
            <a:r>
              <a:rPr lang="en-US" altLang="en-US" sz="2000" b="1" dirty="0">
                <a:latin typeface="Arial" panose="020B0604020202020204" pitchFamily="34" charset="0"/>
                <a:ea typeface="ヒラギノ角ゴ Pro W3" panose="020B0300000000000000" pitchFamily="34" charset="-128"/>
                <a:cs typeface="Arial" panose="020B0604020202020204" pitchFamily="34" charset="0"/>
              </a:rPr>
              <a:t>2. Working as an individual, answer the following questions:</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Does your draft research question provide enough specific details?</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Is your draft research question narrow enough that it can be answered thoroughly in the space the writing task allows?</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Is your draft research question expressed in the fewest possible words?</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Does your research question require synthesis and analysis of ideas and sources? </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Are potential answers to your research question open to debate rather than accepted facts?</a:t>
            </a:r>
          </a:p>
        </p:txBody>
      </p:sp>
    </p:spTree>
    <p:extLst>
      <p:ext uri="{BB962C8B-B14F-4D97-AF65-F5344CB8AC3E}">
        <p14:creationId xmlns:p14="http://schemas.microsoft.com/office/powerpoint/2010/main" val="618913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1000"/>
                                        <p:tgtEl>
                                          <p:spTgt spid="4">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1000"/>
                                        <p:tgtEl>
                                          <p:spTgt spid="4">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1000"/>
                                        <p:tgtEl>
                                          <p:spTgt spid="4">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1000"/>
                                        <p:tgtEl>
                                          <p:spTgt spid="4">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fade">
                                      <p:cBhvr>
                                        <p:cTn id="53" dur="1000"/>
                                        <p:tgtEl>
                                          <p:spTgt spid="4">
                                            <p:txEl>
                                              <p:pRg st="11" end="1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fade">
                                      <p:cBhvr>
                                        <p:cTn id="56" dur="1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A14CF-4BE5-E8D4-1663-0D718DCB39A3}"/>
              </a:ext>
            </a:extLst>
          </p:cNvPr>
          <p:cNvSpPr>
            <a:spLocks noGrp="1"/>
          </p:cNvSpPr>
          <p:nvPr>
            <p:ph type="title"/>
          </p:nvPr>
        </p:nvSpPr>
        <p:spPr/>
        <p:txBody>
          <a:bodyPr/>
          <a:lstStyle/>
          <a:p>
            <a:pPr marL="0" indent="0">
              <a:lnSpc>
                <a:spcPct val="125000"/>
              </a:lnSpc>
              <a:spcBef>
                <a:spcPts val="0"/>
              </a:spcBef>
              <a:buFont typeface="Arial" panose="020B0604020202020204" pitchFamily="34" charset="0"/>
              <a:buNone/>
            </a:pPr>
            <a:r>
              <a:rPr lang="en-US" altLang="zh-CN" sz="44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Self-study</a:t>
            </a:r>
            <a:endParaRPr lang="en-AU" altLang="en-US" dirty="0">
              <a:latin typeface="Arial" panose="020B0604020202020204" pitchFamily="34" charset="0"/>
              <a:ea typeface="ヒラギノ角ゴ Pro W3" panose="020B0300000000000000" pitchFamily="34" charset="-128"/>
              <a:cs typeface="Arial" panose="020B0604020202020204" pitchFamily="34" charset="0"/>
            </a:endParaRPr>
          </a:p>
        </p:txBody>
      </p:sp>
      <p:sp>
        <p:nvSpPr>
          <p:cNvPr id="3" name="内容占位符 2">
            <a:extLst>
              <a:ext uri="{FF2B5EF4-FFF2-40B4-BE49-F238E27FC236}">
                <a16:creationId xmlns:a16="http://schemas.microsoft.com/office/drawing/2014/main" id="{C671A7E4-F024-38C1-DC35-32B091CF626A}"/>
              </a:ext>
            </a:extLst>
          </p:cNvPr>
          <p:cNvSpPr>
            <a:spLocks noGrp="1"/>
          </p:cNvSpPr>
          <p:nvPr>
            <p:ph idx="1"/>
          </p:nvPr>
        </p:nvSpPr>
        <p:spPr/>
        <p:txBody>
          <a:bodyPr>
            <a:normAutofit/>
          </a:bodyPr>
          <a:lstStyle/>
          <a:p>
            <a:pPr marL="0" indent="0">
              <a:buNone/>
            </a:pPr>
            <a:r>
              <a:rPr lang="en-US" altLang="zh-CN" b="1" dirty="0">
                <a:solidFill>
                  <a:schemeClr val="tx1"/>
                </a:solidFill>
                <a:latin typeface="Arial" panose="020B0604020202020204" pitchFamily="34" charset="0"/>
                <a:cs typeface="Arial" panose="020B0604020202020204" pitchFamily="34" charset="0"/>
              </a:rPr>
              <a:t>Download and work on the Literature Worksheet Template from the Week One Module on Teams</a:t>
            </a:r>
          </a:p>
          <a:p>
            <a:r>
              <a:rPr lang="en-US" altLang="zh-CN" dirty="0">
                <a:solidFill>
                  <a:schemeClr val="tx1"/>
                </a:solidFill>
                <a:latin typeface="Arial" panose="020B0604020202020204" pitchFamily="34" charset="0"/>
                <a:cs typeface="Arial" panose="020B0604020202020204" pitchFamily="34" charset="0"/>
              </a:rPr>
              <a:t>Find your primary article (and at least three supportive articles) for Assessment One.</a:t>
            </a:r>
          </a:p>
          <a:p>
            <a:r>
              <a:rPr lang="en-US" altLang="zh-CN" dirty="0">
                <a:latin typeface="Arial" panose="020B0604020202020204" pitchFamily="34" charset="0"/>
                <a:cs typeface="Arial" panose="020B0604020202020204" pitchFamily="34" charset="0"/>
              </a:rPr>
              <a:t>Read all articles and complete all relevant cells for each article.</a:t>
            </a:r>
          </a:p>
          <a:p>
            <a:r>
              <a:rPr lang="en-US" altLang="zh-CN" sz="2800" dirty="0">
                <a:latin typeface="Arial" panose="020B0604020202020204" pitchFamily="34" charset="0"/>
                <a:cs typeface="Arial" panose="020B0604020202020204" pitchFamily="34" charset="0"/>
              </a:rPr>
              <a:t>Ensure that the primary</a:t>
            </a:r>
            <a:r>
              <a:rPr lang="en-NZ" altLang="zh-CN" sz="2800" dirty="0">
                <a:latin typeface="Arial" panose="020B0604020202020204" pitchFamily="34" charset="0"/>
                <a:cs typeface="Arial" panose="020B0604020202020204" pitchFamily="34" charset="0"/>
              </a:rPr>
              <a:t> article</a:t>
            </a:r>
            <a:r>
              <a:rPr lang="zh-CN" altLang="en-US" sz="2800" dirty="0">
                <a:latin typeface="Arial" panose="020B0604020202020204" pitchFamily="34" charset="0"/>
                <a:cs typeface="Arial" panose="020B0604020202020204" pitchFamily="34" charset="0"/>
              </a:rPr>
              <a:t> </a:t>
            </a:r>
            <a:r>
              <a:rPr lang="en-NZ" altLang="zh-CN" sz="2800" dirty="0">
                <a:latin typeface="Arial" panose="020B0604020202020204" pitchFamily="34" charset="0"/>
                <a:cs typeface="Arial" panose="020B0604020202020204" pitchFamily="34" charset="0"/>
              </a:rPr>
              <a:t>is relevant to the identified applied management area/topic. </a:t>
            </a:r>
            <a:endParaRPr lang="en-US" altLang="zh-CN" sz="2800" dirty="0">
              <a:latin typeface="Arial" panose="020B0604020202020204" pitchFamily="34" charset="0"/>
              <a:cs typeface="Arial" panose="020B0604020202020204" pitchFamily="34" charset="0"/>
            </a:endParaRPr>
          </a:p>
          <a:p>
            <a:r>
              <a:rPr lang="en-NZ" altLang="zh-CN" dirty="0">
                <a:latin typeface="Arial" panose="020B0604020202020204" pitchFamily="34" charset="0"/>
                <a:cs typeface="Arial" panose="020B0604020202020204" pitchFamily="34" charset="0"/>
              </a:rPr>
              <a:t>Ensure that the </a:t>
            </a:r>
            <a:r>
              <a:rPr lang="en-NZ" altLang="zh-CN" sz="2800" dirty="0">
                <a:latin typeface="Arial" panose="020B0604020202020204" pitchFamily="34" charset="0"/>
                <a:cs typeface="Arial" panose="020B0604020202020204" pitchFamily="34" charset="0"/>
              </a:rPr>
              <a:t>three supportive articles are related to the primary article. </a:t>
            </a:r>
            <a:endParaRPr lang="en-NZ" altLang="zh-CN" sz="28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endParaRPr>
          </a:p>
          <a:p>
            <a:pPr marL="0" indent="0">
              <a:buNone/>
            </a:pPr>
            <a:endParaRPr lang="en-US" altLang="zh-CN" dirty="0">
              <a:latin typeface="Arial" panose="020B0604020202020204" pitchFamily="34" charset="0"/>
              <a:cs typeface="Arial" panose="020B0604020202020204" pitchFamily="34" charset="0"/>
            </a:endParaRPr>
          </a:p>
          <a:p>
            <a:pPr marL="0" indent="0">
              <a:buNone/>
            </a:pPr>
            <a:endParaRPr lang="en-US" altLang="zh-CN" dirty="0">
              <a:solidFill>
                <a:schemeClr val="tx1"/>
              </a:solidFill>
              <a:latin typeface="Arial" panose="020B0604020202020204" pitchFamily="34" charset="0"/>
              <a:cs typeface="Arial" panose="020B0604020202020204" pitchFamily="34" charset="0"/>
            </a:endParaRPr>
          </a:p>
          <a:p>
            <a:pPr marL="0" indent="0">
              <a:buNone/>
            </a:pPr>
            <a:endParaRPr lang="en-US" altLang="zh-CN" dirty="0">
              <a:solidFill>
                <a:schemeClr val="tx1"/>
              </a:solidFill>
              <a:latin typeface="Arial" panose="020B0604020202020204" pitchFamily="34" charset="0"/>
              <a:cs typeface="Arial" panose="020B0604020202020204" pitchFamily="34" charset="0"/>
            </a:endParaRPr>
          </a:p>
          <a:p>
            <a:endParaRPr lang="en-US" altLang="zh-C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49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927577" y="557048"/>
            <a:ext cx="8251549" cy="935038"/>
          </a:xfrm>
        </p:spPr>
        <p:txBody>
          <a:bodyPr>
            <a:normAutofit fontScale="90000"/>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How</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read</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an</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academic</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article</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3" name="内容占位符 2">
            <a:extLst>
              <a:ext uri="{FF2B5EF4-FFF2-40B4-BE49-F238E27FC236}">
                <a16:creationId xmlns:a16="http://schemas.microsoft.com/office/drawing/2014/main" id="{3A8AA131-46B8-7644-7629-871CD4337B4C}"/>
              </a:ext>
            </a:extLst>
          </p:cNvPr>
          <p:cNvSpPr>
            <a:spLocks noGrp="1"/>
          </p:cNvSpPr>
          <p:nvPr>
            <p:ph idx="1"/>
          </p:nvPr>
        </p:nvSpPr>
        <p:spPr/>
        <p:txBody>
          <a:bodyPr/>
          <a:lstStyle/>
          <a:p>
            <a:r>
              <a:rPr lang="en-US" altLang="zh-CN" dirty="0">
                <a:latin typeface="Arial" panose="020B0604020202020204" pitchFamily="34" charset="0"/>
                <a:cs typeface="Arial" panose="020B0604020202020204" pitchFamily="34" charset="0"/>
              </a:rPr>
              <a:t>Generally,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academic</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article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structured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by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four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main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sections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(i.e.,</a:t>
            </a:r>
            <a:r>
              <a:rPr lang="zh-CN" altLang="en-US"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IMRD</a:t>
            </a:r>
            <a:r>
              <a:rPr lang="en-US" altLang="zh-CN" dirty="0">
                <a:latin typeface="Arial" panose="020B0604020202020204" pitchFamily="34" charset="0"/>
                <a:cs typeface="Arial" panose="020B0604020202020204" pitchFamily="34" charset="0"/>
              </a:rPr>
              <a:t>)</a:t>
            </a:r>
          </a:p>
          <a:p>
            <a:pPr lvl="1"/>
            <a:r>
              <a:rPr lang="en-US" altLang="zh-CN" b="1" dirty="0">
                <a:solidFill>
                  <a:srgbClr val="FF0000"/>
                </a:solidFill>
                <a:latin typeface="Arial" panose="020B0604020202020204" pitchFamily="34" charset="0"/>
                <a:cs typeface="Arial" panose="020B0604020202020204" pitchFamily="34" charset="0"/>
              </a:rPr>
              <a:t>I:</a:t>
            </a:r>
            <a:r>
              <a:rPr lang="zh-CN" altLang="en-US" b="1"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Introduction</a:t>
            </a:r>
          </a:p>
          <a:p>
            <a:pPr lvl="1"/>
            <a:r>
              <a:rPr lang="en-US" altLang="zh-CN" b="1" dirty="0">
                <a:solidFill>
                  <a:srgbClr val="FF0000"/>
                </a:solidFill>
                <a:latin typeface="Arial" panose="020B0604020202020204" pitchFamily="34" charset="0"/>
                <a:cs typeface="Arial" panose="020B0604020202020204" pitchFamily="34" charset="0"/>
              </a:rPr>
              <a:t>M:</a:t>
            </a:r>
            <a:r>
              <a:rPr lang="zh-CN" altLang="en-US" b="1" dirty="0">
                <a:solidFill>
                  <a:srgbClr val="FF0000"/>
                </a:solidFill>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Methodlogy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Methods)</a:t>
            </a:r>
          </a:p>
          <a:p>
            <a:pPr lvl="1"/>
            <a:r>
              <a:rPr lang="en-US" altLang="zh-CN" b="1" dirty="0">
                <a:solidFill>
                  <a:srgbClr val="FF0000"/>
                </a:solidFill>
                <a:latin typeface="Arial" panose="020B0604020202020204" pitchFamily="34" charset="0"/>
                <a:cs typeface="Arial" panose="020B0604020202020204" pitchFamily="34" charset="0"/>
              </a:rPr>
              <a:t>R:</a:t>
            </a:r>
            <a:r>
              <a:rPr lang="zh-CN" altLang="en-US" b="1"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Results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Findings)</a:t>
            </a:r>
          </a:p>
          <a:p>
            <a:pPr lvl="1"/>
            <a:r>
              <a:rPr lang="en-US" altLang="zh-CN" b="1" dirty="0">
                <a:solidFill>
                  <a:srgbClr val="FF0000"/>
                </a:solidFill>
                <a:latin typeface="Arial" panose="020B0604020202020204" pitchFamily="34" charset="0"/>
                <a:cs typeface="Arial" panose="020B0604020202020204" pitchFamily="34" charset="0"/>
              </a:rPr>
              <a:t>D:</a:t>
            </a:r>
            <a:r>
              <a:rPr lang="zh-CN" altLang="en-US" b="1"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Discussion</a:t>
            </a:r>
          </a:p>
        </p:txBody>
      </p:sp>
      <p:pic>
        <p:nvPicPr>
          <p:cNvPr id="4098" name="Picture 2" descr="IMRAD In Science. The Importance a Format Can Have | by Tim Dube | Literacy  &amp; Discourse | Medium">
            <a:extLst>
              <a:ext uri="{FF2B5EF4-FFF2-40B4-BE49-F238E27FC236}">
                <a16:creationId xmlns:a16="http://schemas.microsoft.com/office/drawing/2014/main" id="{6A0DFE0C-04FB-11D7-11C5-AEB2629F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0422" y="3587093"/>
            <a:ext cx="4299131" cy="2923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9226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838200" y="574230"/>
            <a:ext cx="8251549" cy="935038"/>
          </a:xfrm>
        </p:spPr>
        <p:txBody>
          <a:bodyPr>
            <a:normAutofit fontScale="90000"/>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How</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read</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an</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academic</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article</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3" name="内容占位符 2">
            <a:extLst>
              <a:ext uri="{FF2B5EF4-FFF2-40B4-BE49-F238E27FC236}">
                <a16:creationId xmlns:a16="http://schemas.microsoft.com/office/drawing/2014/main" id="{3A8AA131-46B8-7644-7629-871CD4337B4C}"/>
              </a:ext>
            </a:extLst>
          </p:cNvPr>
          <p:cNvSpPr>
            <a:spLocks noGrp="1"/>
          </p:cNvSpPr>
          <p:nvPr>
            <p:ph idx="1"/>
          </p:nvPr>
        </p:nvSpPr>
        <p:spPr/>
        <p:txBody>
          <a:bodyPr/>
          <a:lstStyle/>
          <a:p>
            <a:pPr marL="0" indent="0">
              <a:buNone/>
            </a:pPr>
            <a:r>
              <a:rPr lang="en-US" altLang="zh-CN" b="1" i="0" dirty="0">
                <a:solidFill>
                  <a:srgbClr val="FF0000"/>
                </a:solidFill>
                <a:effectLst/>
                <a:latin typeface="Arial" panose="020B0604020202020204" pitchFamily="34" charset="0"/>
                <a:cs typeface="Arial" panose="020B0604020202020204" pitchFamily="34" charset="0"/>
              </a:rPr>
              <a:t>Effective</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reading</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strategy:</a:t>
            </a:r>
            <a:endParaRPr lang="en-NZ" altLang="zh-CN" b="1" i="0" dirty="0">
              <a:solidFill>
                <a:srgbClr val="FF0000"/>
              </a:solidFill>
              <a:effectLst/>
              <a:latin typeface="Arial" panose="020B0604020202020204" pitchFamily="34" charset="0"/>
              <a:cs typeface="Arial" panose="020B0604020202020204" pitchFamily="34" charset="0"/>
            </a:endParaRPr>
          </a:p>
          <a:p>
            <a:r>
              <a:rPr lang="en-NZ" altLang="zh-CN" b="0" i="0" dirty="0">
                <a:solidFill>
                  <a:srgbClr val="FF0000"/>
                </a:solidFill>
                <a:effectLst/>
                <a:latin typeface="Arial" panose="020B0604020202020204" pitchFamily="34" charset="0"/>
                <a:cs typeface="Arial" panose="020B0604020202020204" pitchFamily="34" charset="0"/>
              </a:rPr>
              <a:t>Step 1: Read the title of the paper</a:t>
            </a:r>
          </a:p>
          <a:p>
            <a:r>
              <a:rPr lang="en-NZ" altLang="zh-CN" b="0" i="0" dirty="0">
                <a:solidFill>
                  <a:srgbClr val="FF0000"/>
                </a:solidFill>
                <a:effectLst/>
                <a:latin typeface="Arial" panose="020B0604020202020204" pitchFamily="34" charset="0"/>
                <a:cs typeface="Arial" panose="020B0604020202020204" pitchFamily="34" charset="0"/>
              </a:rPr>
              <a:t>Step 2: Read the abstract and introduction</a:t>
            </a:r>
            <a:endParaRPr lang="en-US" altLang="zh-CN" dirty="0">
              <a:solidFill>
                <a:srgbClr val="FF0000"/>
              </a:solidFill>
              <a:latin typeface="Arial" panose="020B0604020202020204" pitchFamily="34" charset="0"/>
              <a:cs typeface="Arial" panose="020B0604020202020204" pitchFamily="34" charset="0"/>
            </a:endParaRPr>
          </a:p>
          <a:p>
            <a:pPr marL="0" indent="0">
              <a:buNone/>
            </a:pPr>
            <a:r>
              <a:rPr lang="en-US" altLang="zh-CN" b="1" i="0" dirty="0">
                <a:solidFill>
                  <a:srgbClr val="FF0000"/>
                </a:solidFill>
                <a:effectLst/>
                <a:latin typeface="Arial" panose="020B0604020202020204" pitchFamily="34" charset="0"/>
                <a:cs typeface="Arial" panose="020B0604020202020204" pitchFamily="34" charset="0"/>
              </a:rPr>
              <a:t>The</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first</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two</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steps</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help</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you</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identify</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the</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rPr>
              <a:t>relevant</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i="0" dirty="0">
                <a:solidFill>
                  <a:srgbClr val="FF0000"/>
                </a:solidFill>
                <a:effectLst/>
                <a:latin typeface="Arial" panose="020B0604020202020204" pitchFamily="34" charset="0"/>
                <a:cs typeface="Arial" panose="020B0604020202020204" pitchFamily="34" charset="0"/>
              </a:rPr>
              <a:t>articles</a:t>
            </a:r>
            <a:r>
              <a:rPr lang="zh-CN" altLang="en-US" b="1" i="0" dirty="0">
                <a:solidFill>
                  <a:srgbClr val="FF0000"/>
                </a:solidFill>
                <a:effectLst/>
                <a:latin typeface="Arial" panose="020B0604020202020204" pitchFamily="34" charset="0"/>
                <a:cs typeface="Arial" panose="020B0604020202020204" pitchFamily="34" charset="0"/>
              </a:rPr>
              <a:t> </a:t>
            </a:r>
            <a:r>
              <a:rPr lang="en-US" altLang="zh-CN" b="1" dirty="0">
                <a:solidFill>
                  <a:srgbClr val="FF0000"/>
                </a:solidFill>
                <a:latin typeface="Arial" panose="020B0604020202020204" pitchFamily="34" charset="0"/>
                <a:cs typeface="Arial" panose="020B0604020202020204" pitchFamily="34" charset="0"/>
                <a:sym typeface="Wingdings" pitchFamily="2" charset="2"/>
              </a:rPr>
              <a:t></a:t>
            </a:r>
            <a:endParaRPr lang="en-NZ" altLang="zh-CN" b="1" i="0" dirty="0">
              <a:solidFill>
                <a:srgbClr val="FF0000"/>
              </a:solidFill>
              <a:effectLst/>
              <a:latin typeface="Arial" panose="020B0604020202020204" pitchFamily="34" charset="0"/>
              <a:cs typeface="Arial" panose="020B0604020202020204" pitchFamily="34" charset="0"/>
            </a:endParaRPr>
          </a:p>
          <a:p>
            <a:r>
              <a:rPr lang="en-NZ" altLang="zh-CN" b="0" i="0" dirty="0">
                <a:solidFill>
                  <a:schemeClr val="tx1"/>
                </a:solidFill>
                <a:effectLst/>
                <a:latin typeface="Arial" panose="020B0604020202020204" pitchFamily="34" charset="0"/>
                <a:cs typeface="Arial" panose="020B0604020202020204" pitchFamily="34" charset="0"/>
              </a:rPr>
              <a:t>Step 3: Read the literature review section</a:t>
            </a:r>
          </a:p>
          <a:p>
            <a:r>
              <a:rPr lang="en-NZ" altLang="zh-CN" b="0" i="0" dirty="0">
                <a:solidFill>
                  <a:schemeClr val="tx1"/>
                </a:solidFill>
                <a:effectLst/>
                <a:latin typeface="Arial" panose="020B0604020202020204" pitchFamily="34" charset="0"/>
                <a:cs typeface="Arial" panose="020B0604020202020204" pitchFamily="34" charset="0"/>
              </a:rPr>
              <a:t>Step 4: Read the discussion section</a:t>
            </a:r>
          </a:p>
          <a:p>
            <a:r>
              <a:rPr lang="en-NZ" altLang="zh-CN" b="0" i="0" dirty="0">
                <a:solidFill>
                  <a:schemeClr val="tx1"/>
                </a:solidFill>
                <a:effectLst/>
                <a:latin typeface="Arial" panose="020B0604020202020204" pitchFamily="34" charset="0"/>
                <a:cs typeface="Arial" panose="020B0604020202020204" pitchFamily="34" charset="0"/>
              </a:rPr>
              <a:t>Step </a:t>
            </a:r>
            <a:r>
              <a:rPr lang="en-NZ" altLang="zh-CN" dirty="0">
                <a:latin typeface="Arial" panose="020B0604020202020204" pitchFamily="34" charset="0"/>
                <a:cs typeface="Arial" panose="020B0604020202020204" pitchFamily="34" charset="0"/>
              </a:rPr>
              <a:t>5</a:t>
            </a:r>
            <a:r>
              <a:rPr lang="en-NZ" altLang="zh-CN" b="0" i="0" dirty="0">
                <a:solidFill>
                  <a:schemeClr val="tx1"/>
                </a:solidFill>
                <a:effectLst/>
                <a:latin typeface="Arial" panose="020B0604020202020204" pitchFamily="34" charset="0"/>
                <a:cs typeface="Arial" panose="020B0604020202020204" pitchFamily="34" charset="0"/>
              </a:rPr>
              <a:t>: Read the results section</a:t>
            </a:r>
          </a:p>
          <a:p>
            <a:r>
              <a:rPr lang="en-NZ" altLang="zh-CN" b="0" i="0" dirty="0">
                <a:solidFill>
                  <a:schemeClr val="tx1"/>
                </a:solidFill>
                <a:effectLst/>
                <a:latin typeface="Arial" panose="020B0604020202020204" pitchFamily="34" charset="0"/>
                <a:cs typeface="Arial" panose="020B0604020202020204" pitchFamily="34" charset="0"/>
              </a:rPr>
              <a:t>Step 6: Read the methods section</a:t>
            </a:r>
            <a:endParaRPr lang="en-US" altLang="zh-CN" dirty="0">
              <a:solidFill>
                <a:schemeClr val="tx1"/>
              </a:solidFill>
              <a:latin typeface="Arial" panose="020B0604020202020204" pitchFamily="34" charset="0"/>
              <a:cs typeface="Arial" panose="020B0604020202020204" pitchFamily="34" charset="0"/>
            </a:endParaRPr>
          </a:p>
          <a:p>
            <a:endParaRPr lang="en-NZ" altLang="zh-C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4164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111168" y="566232"/>
            <a:ext cx="8251549" cy="935038"/>
          </a:xfrm>
        </p:spPr>
        <p:txBody>
          <a:bodyPr>
            <a:normAutofit fontScale="90000"/>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How</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read</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an</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academic</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article</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3" name="内容占位符 2">
            <a:extLst>
              <a:ext uri="{FF2B5EF4-FFF2-40B4-BE49-F238E27FC236}">
                <a16:creationId xmlns:a16="http://schemas.microsoft.com/office/drawing/2014/main" id="{3A8AA131-46B8-7644-7629-871CD4337B4C}"/>
              </a:ext>
            </a:extLst>
          </p:cNvPr>
          <p:cNvSpPr>
            <a:spLocks noGrp="1"/>
          </p:cNvSpPr>
          <p:nvPr>
            <p:ph idx="1"/>
          </p:nvPr>
        </p:nvSpPr>
        <p:spPr>
          <a:xfrm>
            <a:off x="1111168" y="1643611"/>
            <a:ext cx="8915400" cy="5007709"/>
          </a:xfrm>
        </p:spPr>
        <p:txBody>
          <a:bodyPr>
            <a:normAutofit fontScale="77500" lnSpcReduction="20000"/>
          </a:bodyPr>
          <a:lstStyle/>
          <a:p>
            <a:pPr marL="0" indent="0" algn="l">
              <a:buNone/>
            </a:pPr>
            <a:r>
              <a:rPr lang="en-US" altLang="zh-CN" b="1" dirty="0">
                <a:solidFill>
                  <a:srgbClr val="222222"/>
                </a:solidFill>
                <a:latin typeface="Arial" panose="020B0604020202020204" pitchFamily="34" charset="0"/>
                <a:cs typeface="Arial" panose="020B0604020202020204" pitchFamily="34" charset="0"/>
              </a:rPr>
              <a:t>An initial High-level Reading consists of the following elements:</a:t>
            </a:r>
          </a:p>
          <a:p>
            <a:pPr marL="0" indent="0" algn="l">
              <a:buNone/>
            </a:pPr>
            <a:endParaRPr lang="en-NZ" altLang="zh-CN" sz="1800" b="1" i="0" dirty="0">
              <a:solidFill>
                <a:srgbClr val="222222"/>
              </a:solidFill>
              <a:effectLst/>
              <a:latin typeface="Arial" panose="020B0604020202020204" pitchFamily="34" charset="0"/>
              <a:cs typeface="Arial" panose="020B0604020202020204" pitchFamily="34" charset="0"/>
            </a:endParaRPr>
          </a:p>
          <a:p>
            <a:pPr algn="l"/>
            <a:r>
              <a:rPr lang="en-NZ" altLang="zh-CN" b="1" dirty="0">
                <a:solidFill>
                  <a:srgbClr val="222222"/>
                </a:solidFill>
                <a:latin typeface="Arial" panose="020B0604020202020204" pitchFamily="34" charset="0"/>
                <a:cs typeface="Arial" panose="020B0604020202020204" pitchFamily="34" charset="0"/>
              </a:rPr>
              <a:t>Title: </a:t>
            </a:r>
            <a:r>
              <a:rPr lang="en-NZ" altLang="zh-CN" dirty="0">
                <a:solidFill>
                  <a:srgbClr val="222222"/>
                </a:solidFill>
                <a:latin typeface="Arial" panose="020B0604020202020204" pitchFamily="34" charset="0"/>
                <a:cs typeface="Arial" panose="020B0604020202020204" pitchFamily="34" charset="0"/>
              </a:rPr>
              <a:t>The title of the article. Contains important information about the study's main theoretical and/or empirical contribution.</a:t>
            </a:r>
            <a:endParaRPr lang="en-NZ" altLang="zh-CN" b="0" i="0" dirty="0">
              <a:solidFill>
                <a:srgbClr val="222222"/>
              </a:solidFill>
              <a:effectLst/>
              <a:latin typeface="Arial" panose="020B0604020202020204" pitchFamily="34" charset="0"/>
              <a:cs typeface="Arial" panose="020B0604020202020204" pitchFamily="34" charset="0"/>
            </a:endParaRPr>
          </a:p>
          <a:p>
            <a:pPr algn="l"/>
            <a:r>
              <a:rPr lang="en-NZ" altLang="zh-CN" b="1" i="0" dirty="0">
                <a:solidFill>
                  <a:srgbClr val="222222"/>
                </a:solidFill>
                <a:effectLst/>
                <a:latin typeface="Arial" panose="020B0604020202020204" pitchFamily="34" charset="0"/>
                <a:cs typeface="Arial" panose="020B0604020202020204" pitchFamily="34" charset="0"/>
              </a:rPr>
              <a:t>Journal Name: </a:t>
            </a:r>
            <a:r>
              <a:rPr lang="en-NZ" altLang="zh-CN" b="0" i="0" dirty="0">
                <a:solidFill>
                  <a:srgbClr val="222222"/>
                </a:solidFill>
                <a:effectLst/>
                <a:latin typeface="Arial" panose="020B0604020202020204" pitchFamily="34" charset="0"/>
                <a:cs typeface="Arial" panose="020B0604020202020204" pitchFamily="34" charset="0"/>
              </a:rPr>
              <a:t>Tells you which journal published the article; also provides insight into the discipline/field of study.</a:t>
            </a:r>
          </a:p>
          <a:p>
            <a:pPr algn="l"/>
            <a:r>
              <a:rPr lang="en-NZ" altLang="zh-CN" b="1" i="0" dirty="0">
                <a:solidFill>
                  <a:srgbClr val="222222"/>
                </a:solidFill>
                <a:effectLst/>
                <a:latin typeface="Arial" panose="020B0604020202020204" pitchFamily="34" charset="0"/>
                <a:cs typeface="Arial" panose="020B0604020202020204" pitchFamily="34" charset="0"/>
              </a:rPr>
              <a:t>Authors and Affiliations:</a:t>
            </a:r>
            <a:r>
              <a:rPr lang="en-NZ" altLang="zh-CN" b="0" i="0" dirty="0">
                <a:solidFill>
                  <a:srgbClr val="222222"/>
                </a:solidFill>
                <a:effectLst/>
                <a:latin typeface="Arial" panose="020B0604020202020204" pitchFamily="34" charset="0"/>
                <a:cs typeface="Arial" panose="020B0604020202020204" pitchFamily="34" charset="0"/>
              </a:rPr>
              <a:t> Tells you who wrote the article and with what organization or university they are affiliated.</a:t>
            </a:r>
          </a:p>
          <a:p>
            <a:pPr algn="l"/>
            <a:r>
              <a:rPr lang="en-NZ" altLang="zh-CN" b="1" dirty="0">
                <a:solidFill>
                  <a:srgbClr val="222222"/>
                </a:solidFill>
                <a:latin typeface="Arial" panose="020B0604020202020204" pitchFamily="34" charset="0"/>
                <a:cs typeface="Arial" panose="020B0604020202020204" pitchFamily="34" charset="0"/>
              </a:rPr>
              <a:t>Date of Publication: </a:t>
            </a:r>
            <a:r>
              <a:rPr lang="en-NZ" altLang="zh-CN" dirty="0">
                <a:solidFill>
                  <a:srgbClr val="222222"/>
                </a:solidFill>
                <a:latin typeface="Arial" panose="020B0604020202020204" pitchFamily="34" charset="0"/>
                <a:cs typeface="Arial" panose="020B0604020202020204" pitchFamily="34" charset="0"/>
              </a:rPr>
              <a:t>Tells you how recently the article was published.</a:t>
            </a:r>
          </a:p>
          <a:p>
            <a:r>
              <a:rPr lang="en-NZ" altLang="zh-CN" b="1" dirty="0">
                <a:solidFill>
                  <a:srgbClr val="222222"/>
                </a:solidFill>
                <a:latin typeface="Arial" panose="020B0604020202020204" pitchFamily="34" charset="0"/>
                <a:cs typeface="Arial" panose="020B0604020202020204" pitchFamily="34" charset="0"/>
              </a:rPr>
              <a:t>Abstract: </a:t>
            </a:r>
            <a:r>
              <a:rPr lang="en-NZ" altLang="zh-CN" dirty="0">
                <a:solidFill>
                  <a:srgbClr val="222222"/>
                </a:solidFill>
                <a:latin typeface="Arial" panose="020B0604020202020204" pitchFamily="34" charset="0"/>
                <a:cs typeface="Arial" panose="020B0604020202020204" pitchFamily="34" charset="0"/>
              </a:rPr>
              <a:t>A high-level summary of the entire article. Is the article relevant to me and my interests? Should I continue reading?</a:t>
            </a:r>
          </a:p>
          <a:p>
            <a:r>
              <a:rPr lang="en-NZ" altLang="zh-CN" sz="2900" b="1" dirty="0">
                <a:solidFill>
                  <a:srgbClr val="222222"/>
                </a:solidFill>
                <a:latin typeface="Arial" panose="020B0604020202020204" pitchFamily="34" charset="0"/>
                <a:cs typeface="Arial" panose="020B0604020202020204" pitchFamily="34" charset="0"/>
              </a:rPr>
              <a:t>Introduction: </a:t>
            </a:r>
            <a:r>
              <a:rPr lang="en-NZ" altLang="zh-CN" sz="2900" dirty="0">
                <a:solidFill>
                  <a:srgbClr val="222222"/>
                </a:solidFill>
                <a:latin typeface="Arial" panose="020B0604020202020204" pitchFamily="34" charset="0"/>
                <a:cs typeface="Arial" panose="020B0604020202020204" pitchFamily="34" charset="0"/>
              </a:rPr>
              <a:t>Outlines the contextual relevance of the study. Provides a clear theoretical, empirical and/or practical contribution of the study. </a:t>
            </a:r>
            <a:r>
              <a:rPr lang="en-NZ" altLang="zh-CN" sz="3200" b="0" i="1" dirty="0">
                <a:solidFill>
                  <a:srgbClr val="222222"/>
                </a:solidFill>
                <a:effectLst/>
                <a:latin typeface="Arial" panose="020B0604020202020204" pitchFamily="34" charset="0"/>
                <a:cs typeface="Arial" panose="020B0604020202020204" pitchFamily="34" charset="0"/>
              </a:rPr>
              <a:t>What is the big idea? What are the authors trying to understand?</a:t>
            </a:r>
            <a:endParaRPr lang="en-NZ" altLang="zh-CN" sz="2900" dirty="0">
              <a:solidFill>
                <a:srgbClr val="222222"/>
              </a:solidFill>
              <a:latin typeface="Arial" panose="020B0604020202020204" pitchFamily="34" charset="0"/>
              <a:cs typeface="Arial" panose="020B0604020202020204" pitchFamily="34" charset="0"/>
            </a:endParaRPr>
          </a:p>
          <a:p>
            <a:pPr marL="0" indent="0">
              <a:buNone/>
            </a:pPr>
            <a:endParaRPr lang="en-US" altLang="zh-C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6053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124522" y="588265"/>
            <a:ext cx="8251549" cy="935038"/>
          </a:xfrm>
        </p:spPr>
        <p:txBody>
          <a:bodyPr>
            <a:normAutofit fontScale="90000"/>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How</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read</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an</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academic</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article</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3" name="内容占位符 2">
            <a:extLst>
              <a:ext uri="{FF2B5EF4-FFF2-40B4-BE49-F238E27FC236}">
                <a16:creationId xmlns:a16="http://schemas.microsoft.com/office/drawing/2014/main" id="{3A8AA131-46B8-7644-7629-871CD4337B4C}"/>
              </a:ext>
            </a:extLst>
          </p:cNvPr>
          <p:cNvSpPr>
            <a:spLocks noGrp="1"/>
          </p:cNvSpPr>
          <p:nvPr>
            <p:ph idx="1"/>
          </p:nvPr>
        </p:nvSpPr>
        <p:spPr>
          <a:xfrm>
            <a:off x="1233611" y="1523304"/>
            <a:ext cx="8915400" cy="5165596"/>
          </a:xfrm>
        </p:spPr>
        <p:txBody>
          <a:bodyPr>
            <a:normAutofit fontScale="85000" lnSpcReduction="10000"/>
          </a:bodyPr>
          <a:lstStyle/>
          <a:p>
            <a:pPr marL="0" indent="0">
              <a:buNone/>
            </a:pPr>
            <a:r>
              <a:rPr lang="en-US" altLang="zh-CN" sz="1800" b="1" dirty="0">
                <a:solidFill>
                  <a:srgbClr val="222222"/>
                </a:solidFill>
                <a:latin typeface="Arial" panose="020B0604020202020204" pitchFamily="34" charset="0"/>
                <a:cs typeface="Arial" panose="020B0604020202020204" pitchFamily="34" charset="0"/>
              </a:rPr>
              <a:t>A deeper reading includes the following additional elements:</a:t>
            </a:r>
          </a:p>
          <a:p>
            <a:pPr algn="l"/>
            <a:endParaRPr lang="en-NZ" altLang="zh-CN" sz="1800" b="1" i="0" dirty="0">
              <a:solidFill>
                <a:srgbClr val="222222"/>
              </a:solidFill>
              <a:effectLst/>
              <a:latin typeface="Arial" panose="020B0604020202020204" pitchFamily="34" charset="0"/>
              <a:cs typeface="Arial" panose="020B0604020202020204" pitchFamily="34" charset="0"/>
            </a:endParaRPr>
          </a:p>
          <a:p>
            <a:r>
              <a:rPr lang="en-NZ" altLang="zh-CN" sz="1800" b="1" dirty="0">
                <a:solidFill>
                  <a:srgbClr val="222222"/>
                </a:solidFill>
                <a:latin typeface="Arial" panose="020B0604020202020204" pitchFamily="34" charset="0"/>
                <a:cs typeface="Arial" panose="020B0604020202020204" pitchFamily="34" charset="0"/>
              </a:rPr>
              <a:t>Literature Review: </a:t>
            </a:r>
            <a:r>
              <a:rPr lang="en-NZ" altLang="zh-CN" sz="1800" dirty="0">
                <a:solidFill>
                  <a:srgbClr val="222222"/>
                </a:solidFill>
                <a:latin typeface="Arial" panose="020B0604020202020204" pitchFamily="34" charset="0"/>
                <a:cs typeface="Arial" panose="020B0604020202020204" pitchFamily="34" charset="0"/>
              </a:rPr>
              <a:t>Some articles will include a Literature Review or Framing Literature section. This section describes relevant research studies. In </a:t>
            </a:r>
            <a:r>
              <a:rPr lang="en-US" altLang="zh-CN" sz="1800" dirty="0">
                <a:solidFill>
                  <a:srgbClr val="222222"/>
                </a:solidFill>
                <a:latin typeface="Arial" panose="020B0604020202020204" pitchFamily="34" charset="0"/>
                <a:cs typeface="Arial" panose="020B0604020202020204" pitchFamily="34" charset="0"/>
              </a:rPr>
              <a:t>business</a:t>
            </a:r>
            <a:r>
              <a:rPr lang="zh-CN" altLang="en-US" sz="1800" dirty="0">
                <a:solidFill>
                  <a:srgbClr val="222222"/>
                </a:solidFill>
                <a:latin typeface="Arial" panose="020B0604020202020204" pitchFamily="34" charset="0"/>
                <a:cs typeface="Arial" panose="020B0604020202020204" pitchFamily="34" charset="0"/>
              </a:rPr>
              <a:t> </a:t>
            </a:r>
            <a:r>
              <a:rPr lang="en-US" altLang="zh-CN" sz="1800" dirty="0">
                <a:solidFill>
                  <a:srgbClr val="222222"/>
                </a:solidFill>
                <a:latin typeface="Arial" panose="020B0604020202020204" pitchFamily="34" charset="0"/>
                <a:cs typeface="Arial" panose="020B0604020202020204" pitchFamily="34" charset="0"/>
              </a:rPr>
              <a:t>and</a:t>
            </a:r>
            <a:r>
              <a:rPr lang="zh-CN" altLang="en-US" sz="1800" dirty="0">
                <a:solidFill>
                  <a:srgbClr val="222222"/>
                </a:solidFill>
                <a:latin typeface="Arial" panose="020B0604020202020204" pitchFamily="34" charset="0"/>
                <a:cs typeface="Arial" panose="020B0604020202020204" pitchFamily="34" charset="0"/>
              </a:rPr>
              <a:t> </a:t>
            </a:r>
            <a:r>
              <a:rPr lang="en-US" altLang="zh-CN" sz="1800" dirty="0">
                <a:solidFill>
                  <a:srgbClr val="222222"/>
                </a:solidFill>
                <a:latin typeface="Arial" panose="020B0604020202020204" pitchFamily="34" charset="0"/>
                <a:cs typeface="Arial" panose="020B0604020202020204" pitchFamily="34" charset="0"/>
              </a:rPr>
              <a:t>management</a:t>
            </a:r>
            <a:r>
              <a:rPr lang="zh-CN" altLang="en-US" sz="1800" dirty="0">
                <a:solidFill>
                  <a:srgbClr val="222222"/>
                </a:solidFill>
                <a:latin typeface="Arial" panose="020B0604020202020204" pitchFamily="34" charset="0"/>
                <a:cs typeface="Arial" panose="020B0604020202020204" pitchFamily="34" charset="0"/>
              </a:rPr>
              <a:t> </a:t>
            </a:r>
            <a:r>
              <a:rPr lang="en-US" altLang="zh-CN" sz="1800" dirty="0">
                <a:solidFill>
                  <a:srgbClr val="222222"/>
                </a:solidFill>
                <a:latin typeface="Arial" panose="020B0604020202020204" pitchFamily="34" charset="0"/>
                <a:cs typeface="Arial" panose="020B0604020202020204" pitchFamily="34" charset="0"/>
              </a:rPr>
              <a:t>(or</a:t>
            </a:r>
            <a:r>
              <a:rPr lang="zh-CN" altLang="en-US" sz="1800" dirty="0">
                <a:solidFill>
                  <a:srgbClr val="222222"/>
                </a:solidFill>
                <a:latin typeface="Arial" panose="020B0604020202020204" pitchFamily="34" charset="0"/>
                <a:cs typeface="Arial" panose="020B0604020202020204" pitchFamily="34" charset="0"/>
              </a:rPr>
              <a:t> </a:t>
            </a:r>
            <a:r>
              <a:rPr lang="en-US" altLang="zh-CN" sz="1800" dirty="0">
                <a:solidFill>
                  <a:srgbClr val="222222"/>
                </a:solidFill>
                <a:latin typeface="Arial" panose="020B0604020202020204" pitchFamily="34" charset="0"/>
                <a:cs typeface="Arial" panose="020B0604020202020204" pitchFamily="34" charset="0"/>
              </a:rPr>
              <a:t>social</a:t>
            </a:r>
            <a:r>
              <a:rPr lang="zh-CN" altLang="en-US" sz="1800" dirty="0">
                <a:solidFill>
                  <a:srgbClr val="222222"/>
                </a:solidFill>
                <a:latin typeface="Arial" panose="020B0604020202020204" pitchFamily="34" charset="0"/>
                <a:cs typeface="Arial" panose="020B0604020202020204" pitchFamily="34" charset="0"/>
              </a:rPr>
              <a:t> </a:t>
            </a:r>
            <a:r>
              <a:rPr lang="en-US" altLang="zh-CN" sz="1800" dirty="0">
                <a:solidFill>
                  <a:srgbClr val="222222"/>
                </a:solidFill>
                <a:latin typeface="Arial" panose="020B0604020202020204" pitchFamily="34" charset="0"/>
                <a:cs typeface="Arial" panose="020B0604020202020204" pitchFamily="34" charset="0"/>
              </a:rPr>
              <a:t>science)</a:t>
            </a:r>
            <a:r>
              <a:rPr lang="zh-CN" altLang="en-US" sz="1800" dirty="0">
                <a:solidFill>
                  <a:srgbClr val="222222"/>
                </a:solidFill>
                <a:latin typeface="Arial" panose="020B0604020202020204" pitchFamily="34" charset="0"/>
                <a:cs typeface="Arial" panose="020B0604020202020204" pitchFamily="34" charset="0"/>
              </a:rPr>
              <a:t> </a:t>
            </a:r>
            <a:r>
              <a:rPr lang="en-NZ" altLang="zh-CN" sz="1800" dirty="0">
                <a:solidFill>
                  <a:srgbClr val="222222"/>
                </a:solidFill>
                <a:latin typeface="Arial" panose="020B0604020202020204" pitchFamily="34" charset="0"/>
                <a:cs typeface="Arial" panose="020B0604020202020204" pitchFamily="34" charset="0"/>
              </a:rPr>
              <a:t>articles in particular, it may be used to develop a conceptual or theoretical framework for the featured study.</a:t>
            </a:r>
            <a:endParaRPr lang="en-NZ" altLang="zh-CN" sz="1800" b="1" i="0" dirty="0">
              <a:solidFill>
                <a:srgbClr val="222222"/>
              </a:solidFill>
              <a:effectLst/>
              <a:latin typeface="Arial" panose="020B0604020202020204" pitchFamily="34" charset="0"/>
              <a:cs typeface="Arial" panose="020B0604020202020204" pitchFamily="34" charset="0"/>
            </a:endParaRPr>
          </a:p>
          <a:p>
            <a:pPr algn="l"/>
            <a:r>
              <a:rPr lang="en-NZ" altLang="zh-CN" sz="1800" b="1" i="0" dirty="0">
                <a:solidFill>
                  <a:srgbClr val="222222"/>
                </a:solidFill>
                <a:effectLst/>
                <a:latin typeface="Arial" panose="020B0604020202020204" pitchFamily="34" charset="0"/>
                <a:cs typeface="Arial" panose="020B0604020202020204" pitchFamily="34" charset="0"/>
              </a:rPr>
              <a:t>Methods: </a:t>
            </a:r>
            <a:r>
              <a:rPr lang="en-NZ" altLang="zh-CN" sz="1800" dirty="0">
                <a:solidFill>
                  <a:srgbClr val="222222"/>
                </a:solidFill>
                <a:latin typeface="Arial" panose="020B0604020202020204" pitchFamily="34" charset="0"/>
                <a:cs typeface="Arial" panose="020B0604020202020204" pitchFamily="34" charset="0"/>
              </a:rPr>
              <a:t>Provides a summary of the methodological framework of the study. Includes some level of description of philosophical assumptions pertaining to the ontology and epistemology underpinning the study.</a:t>
            </a:r>
            <a:r>
              <a:rPr lang="en-NZ" altLang="zh-CN" sz="1800" b="1" i="0" dirty="0">
                <a:solidFill>
                  <a:srgbClr val="222222"/>
                </a:solidFill>
                <a:effectLst/>
                <a:latin typeface="Arial" panose="020B0604020202020204" pitchFamily="34" charset="0"/>
                <a:cs typeface="Arial" panose="020B0604020202020204" pitchFamily="34" charset="0"/>
              </a:rPr>
              <a:t> </a:t>
            </a:r>
            <a:r>
              <a:rPr lang="en-NZ" altLang="zh-CN" sz="1800" i="1" dirty="0">
                <a:solidFill>
                  <a:srgbClr val="222222"/>
                </a:solidFill>
                <a:latin typeface="Arial" panose="020B0604020202020204" pitchFamily="34" charset="0"/>
                <a:cs typeface="Arial" panose="020B0604020202020204" pitchFamily="34" charset="0"/>
              </a:rPr>
              <a:t>Is there a clear methodological fit?</a:t>
            </a:r>
          </a:p>
          <a:p>
            <a:pPr algn="l"/>
            <a:r>
              <a:rPr lang="en-NZ" altLang="zh-CN" sz="1800" b="1" i="0" dirty="0">
                <a:solidFill>
                  <a:srgbClr val="222222"/>
                </a:solidFill>
                <a:effectLst/>
                <a:latin typeface="Arial" panose="020B0604020202020204" pitchFamily="34" charset="0"/>
                <a:cs typeface="Arial" panose="020B0604020202020204" pitchFamily="34" charset="0"/>
              </a:rPr>
              <a:t>Results</a:t>
            </a:r>
            <a:r>
              <a:rPr lang="en-US" altLang="zh-CN" sz="1800" b="1" i="0" dirty="0">
                <a:solidFill>
                  <a:srgbClr val="222222"/>
                </a:solidFill>
                <a:effectLst/>
                <a:latin typeface="Arial" panose="020B0604020202020204" pitchFamily="34" charset="0"/>
                <a:cs typeface="Arial" panose="020B0604020202020204" pitchFamily="34" charset="0"/>
              </a:rPr>
              <a:t>/Findings</a:t>
            </a:r>
            <a:r>
              <a:rPr lang="en-NZ" altLang="zh-CN" sz="1800" b="1" i="0" dirty="0">
                <a:solidFill>
                  <a:srgbClr val="222222"/>
                </a:solidFill>
                <a:effectLst/>
                <a:latin typeface="Arial" panose="020B0604020202020204" pitchFamily="34" charset="0"/>
                <a:cs typeface="Arial" panose="020B0604020202020204" pitchFamily="34" charset="0"/>
              </a:rPr>
              <a:t>: </a:t>
            </a:r>
            <a:r>
              <a:rPr lang="en-NZ" altLang="zh-CN" sz="1800" b="0" i="0" dirty="0">
                <a:solidFill>
                  <a:srgbClr val="222222"/>
                </a:solidFill>
                <a:effectLst/>
                <a:latin typeface="Arial" panose="020B0604020202020204" pitchFamily="34" charset="0"/>
                <a:cs typeface="Arial" panose="020B0604020202020204" pitchFamily="34" charset="0"/>
              </a:rPr>
              <a:t>Provides a summary of the findings from the study or experiment. May include charts, tables, graphs, and data visualizations. </a:t>
            </a:r>
            <a:r>
              <a:rPr lang="en-NZ" altLang="zh-CN" sz="1800" b="0" i="1" dirty="0">
                <a:solidFill>
                  <a:srgbClr val="222222"/>
                </a:solidFill>
                <a:effectLst/>
                <a:latin typeface="Arial" panose="020B0604020202020204" pitchFamily="34" charset="0"/>
                <a:cs typeface="Arial" panose="020B0604020202020204" pitchFamily="34" charset="0"/>
              </a:rPr>
              <a:t>Do the results appear to answer the research question(s)?</a:t>
            </a:r>
            <a:endParaRPr lang="en-NZ" altLang="zh-CN" b="0" i="0" dirty="0">
              <a:solidFill>
                <a:srgbClr val="222222"/>
              </a:solidFill>
              <a:effectLst/>
              <a:latin typeface="Arial" panose="020B0604020202020204" pitchFamily="34" charset="0"/>
              <a:cs typeface="Arial" panose="020B0604020202020204" pitchFamily="34" charset="0"/>
            </a:endParaRPr>
          </a:p>
          <a:p>
            <a:pPr algn="l"/>
            <a:r>
              <a:rPr lang="en-NZ" altLang="zh-CN" sz="1800" b="1" dirty="0">
                <a:solidFill>
                  <a:srgbClr val="222222"/>
                </a:solidFill>
                <a:latin typeface="Arial" panose="020B0604020202020204" pitchFamily="34" charset="0"/>
                <a:cs typeface="Arial" panose="020B0604020202020204" pitchFamily="34" charset="0"/>
              </a:rPr>
              <a:t>Discussion: </a:t>
            </a:r>
            <a:r>
              <a:rPr lang="en-NZ" altLang="zh-CN" sz="1800" b="0" i="0" dirty="0">
                <a:solidFill>
                  <a:srgbClr val="222222"/>
                </a:solidFill>
                <a:effectLst/>
                <a:latin typeface="Arial" panose="020B0604020202020204" pitchFamily="34" charset="0"/>
                <a:cs typeface="Arial" panose="020B0604020202020204" pitchFamily="34" charset="0"/>
              </a:rPr>
              <a:t>Provides a discussion of the findings and what they mean in relation to the research question or hypothesis, or the conceptual or theoretical framework. This section is where the authors present their interpretations of their findings. </a:t>
            </a:r>
            <a:r>
              <a:rPr lang="en-NZ" altLang="zh-CN" sz="1800" b="0" i="1" dirty="0">
                <a:solidFill>
                  <a:srgbClr val="222222"/>
                </a:solidFill>
                <a:effectLst/>
                <a:latin typeface="Arial" panose="020B0604020202020204" pitchFamily="34" charset="0"/>
                <a:cs typeface="Arial" panose="020B0604020202020204" pitchFamily="34" charset="0"/>
              </a:rPr>
              <a:t>What do the results mean? Why are they important?</a:t>
            </a:r>
            <a:endParaRPr lang="en-NZ" altLang="zh-CN" b="0" i="0" dirty="0">
              <a:solidFill>
                <a:srgbClr val="222222"/>
              </a:solidFill>
              <a:effectLst/>
              <a:latin typeface="Arial" panose="020B0604020202020204" pitchFamily="34" charset="0"/>
              <a:cs typeface="Arial" panose="020B0604020202020204" pitchFamily="34" charset="0"/>
            </a:endParaRPr>
          </a:p>
          <a:p>
            <a:pPr algn="l"/>
            <a:r>
              <a:rPr lang="en-NZ" altLang="zh-CN" sz="1800" b="1" dirty="0">
                <a:solidFill>
                  <a:srgbClr val="222222"/>
                </a:solidFill>
                <a:latin typeface="Arial" panose="020B0604020202020204" pitchFamily="34" charset="0"/>
                <a:cs typeface="Arial" panose="020B0604020202020204" pitchFamily="34" charset="0"/>
              </a:rPr>
              <a:t>Conclusion:</a:t>
            </a:r>
            <a:r>
              <a:rPr lang="en-NZ" altLang="zh-CN" sz="1800" b="1" i="0" dirty="0">
                <a:solidFill>
                  <a:srgbClr val="FF0000"/>
                </a:solidFill>
                <a:effectLst/>
                <a:latin typeface="Arial" panose="020B0604020202020204" pitchFamily="34" charset="0"/>
                <a:cs typeface="Arial" panose="020B0604020202020204" pitchFamily="34" charset="0"/>
              </a:rPr>
              <a:t> </a:t>
            </a:r>
            <a:r>
              <a:rPr lang="en-NZ" altLang="zh-CN" sz="1800" b="0" i="0" dirty="0">
                <a:solidFill>
                  <a:srgbClr val="222222"/>
                </a:solidFill>
                <a:effectLst/>
                <a:latin typeface="Arial" panose="020B0604020202020204" pitchFamily="34" charset="0"/>
                <a:cs typeface="Arial" panose="020B0604020202020204" pitchFamily="34" charset="0"/>
              </a:rPr>
              <a:t>This brings the article to a close. May discuss the limitations of the study, potential sources of bias, or opportunities for further research. </a:t>
            </a:r>
            <a:r>
              <a:rPr lang="en-NZ" altLang="zh-CN" sz="1800" b="0" i="1" dirty="0">
                <a:solidFill>
                  <a:srgbClr val="222222"/>
                </a:solidFill>
                <a:effectLst/>
                <a:latin typeface="Arial" panose="020B0604020202020204" pitchFamily="34" charset="0"/>
                <a:cs typeface="Arial" panose="020B0604020202020204" pitchFamily="34" charset="0"/>
              </a:rPr>
              <a:t>Do you agree with the authors’ conclusions?</a:t>
            </a:r>
            <a:endParaRPr lang="en-NZ" altLang="zh-CN" b="0" i="0" dirty="0">
              <a:solidFill>
                <a:srgbClr val="222222"/>
              </a:solidFill>
              <a:effectLst/>
              <a:latin typeface="Arial" panose="020B0604020202020204" pitchFamily="34" charset="0"/>
              <a:cs typeface="Arial" panose="020B0604020202020204" pitchFamily="34" charset="0"/>
            </a:endParaRPr>
          </a:p>
          <a:p>
            <a:pPr algn="l"/>
            <a:r>
              <a:rPr lang="en-NZ" altLang="zh-CN" sz="1800" b="1" i="0" dirty="0">
                <a:solidFill>
                  <a:srgbClr val="222222"/>
                </a:solidFill>
                <a:effectLst/>
                <a:latin typeface="Arial" panose="020B0604020202020204" pitchFamily="34" charset="0"/>
                <a:cs typeface="Arial" panose="020B0604020202020204" pitchFamily="34" charset="0"/>
              </a:rPr>
              <a:t>Acknowledgements:</a:t>
            </a:r>
            <a:r>
              <a:rPr lang="en-NZ" altLang="zh-CN" sz="1800" b="0" i="0" dirty="0">
                <a:solidFill>
                  <a:srgbClr val="222222"/>
                </a:solidFill>
                <a:effectLst/>
                <a:latin typeface="Arial" panose="020B0604020202020204" pitchFamily="34" charset="0"/>
                <a:cs typeface="Arial" panose="020B0604020202020204" pitchFamily="34" charset="0"/>
              </a:rPr>
              <a:t> This is where the authors express their gratitude to colleagues, mentors, journal editors, and the organizations that funded their research.</a:t>
            </a:r>
            <a:endParaRPr lang="en-NZ" altLang="zh-CN" b="0" i="0" dirty="0">
              <a:solidFill>
                <a:srgbClr val="222222"/>
              </a:solidFill>
              <a:effectLst/>
              <a:latin typeface="Arial" panose="020B0604020202020204" pitchFamily="34" charset="0"/>
              <a:cs typeface="Arial" panose="020B0604020202020204" pitchFamily="34" charset="0"/>
            </a:endParaRPr>
          </a:p>
          <a:p>
            <a:pPr algn="l"/>
            <a:r>
              <a:rPr lang="en-NZ" altLang="zh-CN" sz="1800" b="1" i="0" dirty="0">
                <a:solidFill>
                  <a:srgbClr val="222222"/>
                </a:solidFill>
                <a:effectLst/>
                <a:latin typeface="Arial" panose="020B0604020202020204" pitchFamily="34" charset="0"/>
                <a:cs typeface="Arial" panose="020B0604020202020204" pitchFamily="34" charset="0"/>
              </a:rPr>
              <a:t>Bibliography/References/Works Cited: </a:t>
            </a:r>
            <a:r>
              <a:rPr lang="en-NZ" altLang="zh-CN" sz="1800" b="0" i="0" dirty="0">
                <a:solidFill>
                  <a:srgbClr val="222222"/>
                </a:solidFill>
                <a:effectLst/>
                <a:latin typeface="Arial" panose="020B0604020202020204" pitchFamily="34" charset="0"/>
                <a:cs typeface="Arial" panose="020B0604020202020204" pitchFamily="34" charset="0"/>
              </a:rPr>
              <a:t>List of sources used when developing the study or writing the article.</a:t>
            </a:r>
            <a:endParaRPr lang="en-NZ" altLang="zh-CN" b="0" i="0" dirty="0">
              <a:solidFill>
                <a:srgbClr val="22222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116933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AF141-2172-B431-996F-EA66C23FD5B8}"/>
              </a:ext>
            </a:extLst>
          </p:cNvPr>
          <p:cNvSpPr>
            <a:spLocks noGrp="1"/>
          </p:cNvSpPr>
          <p:nvPr>
            <p:ph type="title"/>
          </p:nvPr>
        </p:nvSpPr>
        <p:spPr>
          <a:xfrm>
            <a:off x="152989" y="2309416"/>
            <a:ext cx="5625694" cy="679899"/>
          </a:xfrm>
        </p:spPr>
        <p:txBody>
          <a:bodyPr>
            <a:normAutofit fontScale="90000"/>
          </a:bodyPr>
          <a:lstStyle/>
          <a:p>
            <a:r>
              <a:rPr lang="en-US" altLang="zh-CN" b="1" dirty="0">
                <a:latin typeface="Arial" panose="020B0604020202020204" pitchFamily="34" charset="0"/>
                <a:cs typeface="Arial" panose="020B0604020202020204" pitchFamily="34" charset="0"/>
              </a:rPr>
              <a:t>Methodological fit in management research.</a:t>
            </a:r>
            <a:endParaRPr lang="en-AU" b="1"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DC6AD25E-4E5A-C7AB-76B4-708E1F02EFC2}"/>
              </a:ext>
            </a:extLst>
          </p:cNvPr>
          <p:cNvSpPr>
            <a:spLocks noGrp="1"/>
          </p:cNvSpPr>
          <p:nvPr>
            <p:ph idx="1"/>
          </p:nvPr>
        </p:nvSpPr>
        <p:spPr>
          <a:xfrm>
            <a:off x="253429" y="3316264"/>
            <a:ext cx="5424814" cy="2747963"/>
          </a:xfrm>
        </p:spPr>
        <p:txBody>
          <a:bodyPr>
            <a:normAutofit lnSpcReduction="10000"/>
          </a:bodyPr>
          <a:lstStyle/>
          <a:p>
            <a:r>
              <a:rPr lang="en-NZ" dirty="0">
                <a:effectLst/>
              </a:rPr>
              <a:t>Edmondson, A. C., &amp; </a:t>
            </a:r>
            <a:r>
              <a:rPr lang="en-NZ" dirty="0" err="1">
                <a:effectLst/>
              </a:rPr>
              <a:t>Mcmanus</a:t>
            </a:r>
            <a:r>
              <a:rPr lang="en-NZ" dirty="0">
                <a:effectLst/>
              </a:rPr>
              <a:t>, S. E. (2007). Methodological Fit in Management Field Research. </a:t>
            </a:r>
            <a:r>
              <a:rPr lang="en-NZ" i="1" dirty="0">
                <a:effectLst/>
              </a:rPr>
              <a:t>Academy of Management Review</a:t>
            </a:r>
            <a:r>
              <a:rPr lang="en-NZ" dirty="0">
                <a:effectLst/>
              </a:rPr>
              <a:t>, </a:t>
            </a:r>
            <a:r>
              <a:rPr lang="en-NZ" i="1" dirty="0">
                <a:effectLst/>
              </a:rPr>
              <a:t>32</a:t>
            </a:r>
            <a:r>
              <a:rPr lang="en-NZ" dirty="0">
                <a:effectLst/>
              </a:rPr>
              <a:t>(4), 1155–1179. </a:t>
            </a:r>
            <a:r>
              <a:rPr lang="en-NZ" dirty="0">
                <a:effectLst/>
                <a:hlinkClick r:id="rId2"/>
              </a:rPr>
              <a:t>https://doi.org/10.5465/AMR.2007.26586086</a:t>
            </a:r>
            <a:endParaRPr lang="en-NZ" dirty="0">
              <a:effectLst/>
            </a:endParaRPr>
          </a:p>
        </p:txBody>
      </p:sp>
      <p:pic>
        <p:nvPicPr>
          <p:cNvPr id="5" name="Picture 4">
            <a:extLst>
              <a:ext uri="{FF2B5EF4-FFF2-40B4-BE49-F238E27FC236}">
                <a16:creationId xmlns:a16="http://schemas.microsoft.com/office/drawing/2014/main" id="{3969AB13-9694-8321-A66C-02F8330E646D}"/>
              </a:ext>
            </a:extLst>
          </p:cNvPr>
          <p:cNvPicPr>
            <a:picLocks noChangeAspect="1"/>
          </p:cNvPicPr>
          <p:nvPr/>
        </p:nvPicPr>
        <p:blipFill>
          <a:blip r:embed="rId3"/>
          <a:stretch>
            <a:fillRect/>
          </a:stretch>
        </p:blipFill>
        <p:spPr>
          <a:xfrm>
            <a:off x="5778683" y="0"/>
            <a:ext cx="6413317" cy="6858000"/>
          </a:xfrm>
          <a:prstGeom prst="rect">
            <a:avLst/>
          </a:prstGeom>
        </p:spPr>
      </p:pic>
    </p:spTree>
    <p:extLst>
      <p:ext uri="{BB962C8B-B14F-4D97-AF65-F5344CB8AC3E}">
        <p14:creationId xmlns:p14="http://schemas.microsoft.com/office/powerpoint/2010/main" val="375489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93C9C4BB-30A0-83F8-6979-2ED1DF8718A6}"/>
              </a:ext>
            </a:extLst>
          </p:cNvPr>
          <p:cNvSpPr txBox="1">
            <a:spLocks noChangeArrowheads="1"/>
          </p:cNvSpPr>
          <p:nvPr/>
        </p:nvSpPr>
        <p:spPr>
          <a:xfrm>
            <a:off x="1584379" y="1337326"/>
            <a:ext cx="8633571" cy="45030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0"/>
              </a:spcBef>
              <a:buFont typeface="Arial" panose="020B0604020202020204" pitchFamily="34" charset="0"/>
              <a:buNone/>
            </a:pPr>
            <a:r>
              <a:rPr lang="en-US" altLang="zh-CN" sz="24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Activity One</a:t>
            </a:r>
            <a:r>
              <a:rPr lang="zh-CN" altLang="en-US" sz="24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24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(Class Reading and Discussion)</a:t>
            </a:r>
            <a:endParaRPr lang="en-AU" altLang="en-US" dirty="0">
              <a:latin typeface="Arial" panose="020B0604020202020204" pitchFamily="34" charset="0"/>
              <a:ea typeface="ヒラギノ角ゴ Pro W3" panose="020B0300000000000000" pitchFamily="34" charset="-128"/>
              <a:cs typeface="Arial" panose="020B0604020202020204" pitchFamily="34" charset="0"/>
            </a:endParaRPr>
          </a:p>
          <a:p>
            <a:pPr marL="0" indent="0">
              <a:lnSpc>
                <a:spcPct val="125000"/>
              </a:lnSpc>
              <a:spcBef>
                <a:spcPts val="0"/>
              </a:spcBef>
              <a:buFont typeface="Arial" panose="020B0604020202020204" pitchFamily="34" charset="0"/>
              <a:buNone/>
            </a:pPr>
            <a:r>
              <a:rPr lang="en-US" altLang="zh-CN" sz="2000" b="1" dirty="0">
                <a:latin typeface="Arial" panose="020B0604020202020204" pitchFamily="34" charset="0"/>
                <a:ea typeface="ヒラギノ角ゴ Pro W3" panose="020B0300000000000000" pitchFamily="34" charset="-128"/>
                <a:cs typeface="Arial" panose="020B0604020202020204" pitchFamily="34" charset="0"/>
              </a:rPr>
              <a:t>1. Class reading and discussion around Management Research:</a:t>
            </a:r>
            <a:endParaRPr lang="en-US" altLang="zh-CN" sz="2000" dirty="0">
              <a:latin typeface="Arial" panose="020B0604020202020204" pitchFamily="34" charset="0"/>
              <a:ea typeface="ヒラギノ角ゴ Pro W3" panose="020B0300000000000000" pitchFamily="34" charset="-128"/>
              <a:cs typeface="Arial" panose="020B0604020202020204" pitchFamily="34" charset="0"/>
            </a:endParaRPr>
          </a:p>
          <a:p>
            <a:pPr>
              <a:lnSpc>
                <a:spcPct val="125000"/>
              </a:lnSpc>
              <a:spcBef>
                <a:spcPts val="0"/>
              </a:spcBef>
            </a:pPr>
            <a:r>
              <a:rPr lang="en-US" altLang="zh-CN" sz="2000" dirty="0">
                <a:latin typeface="Arial" panose="020B0604020202020204" pitchFamily="34" charset="0"/>
                <a:ea typeface="ヒラギノ角ゴ Pro W3" panose="020B0300000000000000" pitchFamily="34" charset="-128"/>
                <a:cs typeface="Arial" panose="020B0604020202020204" pitchFamily="34" charset="0"/>
              </a:rPr>
              <a:t>Listen to the Methodological Fit podcast and take detailed notes. </a:t>
            </a:r>
          </a:p>
          <a:p>
            <a:pPr>
              <a:lnSpc>
                <a:spcPct val="125000"/>
              </a:lnSpc>
              <a:spcBef>
                <a:spcPts val="0"/>
              </a:spcBef>
            </a:pPr>
            <a:r>
              <a:rPr lang="en-US" altLang="zh-CN" sz="2000" dirty="0">
                <a:latin typeface="Arial" panose="020B0604020202020204" pitchFamily="34" charset="0"/>
                <a:ea typeface="ヒラギノ角ゴ Pro W3" panose="020B0300000000000000" pitchFamily="34" charset="-128"/>
                <a:cs typeface="Arial" panose="020B0604020202020204" pitchFamily="34" charset="0"/>
              </a:rPr>
              <a:t>Organise into a total of three evenly distributed reading groups. Each group will be assigned one of the following articles recommended by </a:t>
            </a:r>
            <a:r>
              <a:rPr lang="en-NZ" sz="2000" dirty="0">
                <a:latin typeface="Helvetica" pitchFamily="2" charset="0"/>
              </a:rPr>
              <a:t>Edmondson &amp; </a:t>
            </a:r>
            <a:r>
              <a:rPr lang="en-NZ" sz="2000" dirty="0" err="1">
                <a:latin typeface="Helvetica" pitchFamily="2" charset="0"/>
              </a:rPr>
              <a:t>Mcmanus’s</a:t>
            </a:r>
            <a:r>
              <a:rPr lang="en-NZ" sz="2000" dirty="0">
                <a:latin typeface="Helvetica" pitchFamily="2" charset="0"/>
              </a:rPr>
              <a:t> (2007) article</a:t>
            </a:r>
            <a:r>
              <a:rPr lang="en-US" sz="2000" dirty="0">
                <a:latin typeface="Arial" panose="020B0604020202020204" pitchFamily="34" charset="0"/>
                <a:ea typeface="ヒラギノ角ゴ Pro W3" panose="020B0300000000000000" pitchFamily="34" charset="-128"/>
                <a:cs typeface="Arial" panose="020B0604020202020204" pitchFamily="34" charset="0"/>
              </a:rPr>
              <a:t>: Stewart &amp; Barrick (2000), Barker (1993) and Edmondson (1999).</a:t>
            </a:r>
            <a:endParaRPr lang="en-US" altLang="zh-CN" sz="1600" dirty="0">
              <a:latin typeface="Arial" panose="020B0604020202020204" pitchFamily="34" charset="0"/>
              <a:ea typeface="ヒラギノ角ゴ Pro W3" panose="020B0300000000000000" pitchFamily="34" charset="-128"/>
              <a:cs typeface="Arial" panose="020B0604020202020204" pitchFamily="34" charset="0"/>
            </a:endParaRPr>
          </a:p>
          <a:p>
            <a:pPr>
              <a:lnSpc>
                <a:spcPct val="125000"/>
              </a:lnSpc>
              <a:spcBef>
                <a:spcPts val="0"/>
              </a:spcBef>
            </a:pPr>
            <a:r>
              <a:rPr lang="en-US" altLang="zh-CN" sz="2000" dirty="0">
                <a:latin typeface="Arial" panose="020B0604020202020204" pitchFamily="34" charset="0"/>
                <a:ea typeface="ヒラギノ角ゴ Pro W3" panose="020B0300000000000000" pitchFamily="34" charset="-128"/>
                <a:cs typeface="Arial" panose="020B0604020202020204" pitchFamily="34" charset="0"/>
              </a:rPr>
              <a:t>Sitting with your reading groups, read the paper assigned to your group.</a:t>
            </a:r>
          </a:p>
          <a:p>
            <a:pPr>
              <a:lnSpc>
                <a:spcPct val="125000"/>
              </a:lnSpc>
              <a:spcBef>
                <a:spcPts val="0"/>
              </a:spcBef>
            </a:pPr>
            <a:r>
              <a:rPr lang="en-US" altLang="zh-CN" sz="2000" dirty="0">
                <a:latin typeface="Arial" panose="020B0604020202020204" pitchFamily="34" charset="0"/>
                <a:ea typeface="ヒラギノ角ゴ Pro W3" panose="020B0300000000000000" pitchFamily="34" charset="-128"/>
                <a:cs typeface="Arial" panose="020B0604020202020204" pitchFamily="34" charset="0"/>
              </a:rPr>
              <a:t>To save time, spread the reading task evenly between all team members.</a:t>
            </a:r>
          </a:p>
          <a:p>
            <a:pPr marL="0" indent="0">
              <a:lnSpc>
                <a:spcPct val="125000"/>
              </a:lnSpc>
              <a:spcBef>
                <a:spcPts val="0"/>
              </a:spcBef>
              <a:buNone/>
            </a:pPr>
            <a:r>
              <a:rPr lang="en-US" altLang="en-US" sz="2000" b="1" dirty="0">
                <a:latin typeface="Arial" panose="020B0604020202020204" pitchFamily="34" charset="0"/>
                <a:ea typeface="ヒラギノ角ゴ Pro W3" panose="020B0300000000000000" pitchFamily="34" charset="-128"/>
                <a:cs typeface="Arial" panose="020B0604020202020204" pitchFamily="34" charset="0"/>
              </a:rPr>
              <a:t>2. Working as a team, answer the following questions:</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What is the big idea? What are the authors trying to understand?</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Is there a clear methodological fit?</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Do the results appear to answer the research question(s)?</a:t>
            </a:r>
            <a:endParaRPr lang="en-NZ" altLang="zh-CN" sz="1600" dirty="0">
              <a:solidFill>
                <a:srgbClr val="222222"/>
              </a:solidFill>
              <a:latin typeface="Arial" panose="020B0604020202020204" pitchFamily="34" charset="0"/>
              <a:cs typeface="Arial" panose="020B0604020202020204" pitchFamily="34" charset="0"/>
            </a:endParaRP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What do the results mean? Why are they important?</a:t>
            </a:r>
          </a:p>
          <a:p>
            <a:pPr lvl="1">
              <a:lnSpc>
                <a:spcPct val="125000"/>
              </a:lnSpc>
              <a:spcBef>
                <a:spcPts val="0"/>
              </a:spcBef>
            </a:pPr>
            <a:r>
              <a:rPr lang="en-NZ" altLang="zh-CN" sz="1600" i="1" dirty="0">
                <a:solidFill>
                  <a:srgbClr val="222222"/>
                </a:solidFill>
                <a:latin typeface="Arial" panose="020B0604020202020204" pitchFamily="34" charset="0"/>
                <a:cs typeface="Arial" panose="020B0604020202020204" pitchFamily="34" charset="0"/>
              </a:rPr>
              <a:t>Do you agree with the authors’ conclusions?</a:t>
            </a:r>
            <a:r>
              <a:rPr lang="en-NZ" altLang="zh-CN" sz="1600" dirty="0">
                <a:solidFill>
                  <a:srgbClr val="222222"/>
                </a:solidFill>
                <a:latin typeface="Arial" panose="020B0604020202020204" pitchFamily="34" charset="0"/>
                <a:cs typeface="Arial" panose="020B0604020202020204" pitchFamily="34" charset="0"/>
              </a:rPr>
              <a:t> Why?</a:t>
            </a:r>
            <a:endParaRPr lang="en-NZ" altLang="zh-CN" sz="1600" i="1" dirty="0">
              <a:solidFill>
                <a:srgbClr val="2222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4102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1000"/>
                                        <p:tgtEl>
                                          <p:spTgt spid="4">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1000"/>
                                        <p:tgtEl>
                                          <p:spTgt spid="4">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1000"/>
                                        <p:tgtEl>
                                          <p:spTgt spid="4">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1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3635AB3-6134-EF4F-954E-CDEA56CFB99B}"/>
              </a:ext>
            </a:extLst>
          </p:cNvPr>
          <p:cNvSpPr>
            <a:spLocks noGrp="1" noChangeArrowheads="1"/>
          </p:cNvSpPr>
          <p:nvPr>
            <p:ph type="title"/>
          </p:nvPr>
        </p:nvSpPr>
        <p:spPr>
          <a:xfrm>
            <a:off x="1190624" y="661912"/>
            <a:ext cx="8967983" cy="935038"/>
          </a:xfrm>
        </p:spPr>
        <p:txBody>
          <a:bodyPr>
            <a:normAutofit fontScale="90000"/>
          </a:bodyPr>
          <a:lstStyle/>
          <a:p>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Searching</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for</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academic</a:t>
            </a:r>
            <a:r>
              <a:rPr lang="zh-CN"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literature</a:t>
            </a:r>
            <a:endParaRPr lang="en-US" altLang="en-US"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
        <p:nvSpPr>
          <p:cNvPr id="15363" name="Rectangle 7">
            <a:extLst>
              <a:ext uri="{FF2B5EF4-FFF2-40B4-BE49-F238E27FC236}">
                <a16:creationId xmlns:a16="http://schemas.microsoft.com/office/drawing/2014/main" id="{063053B2-E4CB-634B-ADDC-4BF2E076FB9E}"/>
              </a:ext>
            </a:extLst>
          </p:cNvPr>
          <p:cNvSpPr>
            <a:spLocks noGrp="1" noChangeArrowheads="1"/>
          </p:cNvSpPr>
          <p:nvPr>
            <p:ph idx="1"/>
          </p:nvPr>
        </p:nvSpPr>
        <p:spPr>
          <a:xfrm>
            <a:off x="1190624" y="1797367"/>
            <a:ext cx="9811991" cy="3993189"/>
          </a:xfrm>
        </p:spPr>
        <p:txBody>
          <a:bodyPr anchor="ctr">
            <a:noAutofit/>
          </a:bodyPr>
          <a:lstStyle/>
          <a:p>
            <a:pPr marL="0" indent="0">
              <a:buNone/>
            </a:pPr>
            <a:r>
              <a:rPr lang="en-NZ" altLang="zh-CN" b="1" dirty="0">
                <a:solidFill>
                  <a:schemeClr val="tx1"/>
                </a:solidFill>
                <a:latin typeface="Arial" panose="020B0604020202020204" pitchFamily="34" charset="0"/>
                <a:cs typeface="Arial" panose="020B0604020202020204" pitchFamily="34" charset="0"/>
              </a:rPr>
              <a:t>Aim</a:t>
            </a:r>
            <a:r>
              <a:rPr lang="en-US" altLang="zh-CN" b="1" dirty="0">
                <a:solidFill>
                  <a:schemeClr val="tx1"/>
                </a:solidFill>
                <a:latin typeface="Arial" panose="020B0604020202020204" pitchFamily="34" charset="0"/>
                <a:cs typeface="Arial" panose="020B0604020202020204" pitchFamily="34" charset="0"/>
              </a:rPr>
              <a:t>:</a:t>
            </a:r>
            <a:endParaRPr lang="en-NZ" altLang="zh-CN" b="1" dirty="0">
              <a:solidFill>
                <a:schemeClr val="tx1"/>
              </a:solidFill>
              <a:latin typeface="Arial" panose="020B0604020202020204" pitchFamily="34" charset="0"/>
              <a:cs typeface="Arial" panose="020B0604020202020204" pitchFamily="34" charset="0"/>
            </a:endParaRPr>
          </a:p>
          <a:p>
            <a:r>
              <a:rPr lang="en-NZ" altLang="zh-CN" dirty="0">
                <a:solidFill>
                  <a:schemeClr val="tx1"/>
                </a:solidFill>
                <a:latin typeface="Arial" panose="020B0604020202020204" pitchFamily="34" charset="0"/>
                <a:cs typeface="Arial" panose="020B0604020202020204" pitchFamily="34" charset="0"/>
              </a:rPr>
              <a:t>In this topic you will learn how to develop a research question/objective/hypothesis</a:t>
            </a:r>
          </a:p>
          <a:p>
            <a:pPr marL="0" indent="0">
              <a:buNone/>
            </a:pPr>
            <a:r>
              <a:rPr lang="en-NZ" altLang="zh-CN" b="1" dirty="0">
                <a:solidFill>
                  <a:schemeClr val="tx1"/>
                </a:solidFill>
                <a:latin typeface="Arial" panose="020B0604020202020204" pitchFamily="34" charset="0"/>
                <a:cs typeface="Arial" panose="020B0604020202020204" pitchFamily="34" charset="0"/>
              </a:rPr>
              <a:t>Objectives:</a:t>
            </a:r>
          </a:p>
          <a:p>
            <a:r>
              <a:rPr lang="en-NZ" altLang="zh-CN" dirty="0">
                <a:solidFill>
                  <a:schemeClr val="tx1"/>
                </a:solidFill>
                <a:latin typeface="Arial" panose="020B0604020202020204" pitchFamily="34" charset="0"/>
                <a:cs typeface="Arial" panose="020B0604020202020204" pitchFamily="34" charset="0"/>
              </a:rPr>
              <a:t>Formulate and refine a research question/statement or hypothesis</a:t>
            </a:r>
          </a:p>
          <a:p>
            <a:r>
              <a:rPr lang="en-NZ" altLang="zh-CN" dirty="0">
                <a:solidFill>
                  <a:schemeClr val="tx1"/>
                </a:solidFill>
                <a:latin typeface="Arial" panose="020B0604020202020204" pitchFamily="34" charset="0"/>
                <a:cs typeface="Arial" panose="020B0604020202020204" pitchFamily="34" charset="0"/>
              </a:rPr>
              <a:t>Evaluate the strengths and weaknesses of research question/statement or hypothesis</a:t>
            </a:r>
          </a:p>
          <a:p>
            <a:r>
              <a:rPr lang="en-NZ" altLang="zh-CN" dirty="0">
                <a:solidFill>
                  <a:schemeClr val="tx1"/>
                </a:solidFill>
                <a:latin typeface="Arial" panose="020B0604020202020204" pitchFamily="34" charset="0"/>
                <a:cs typeface="Arial" panose="020B0604020202020204" pitchFamily="34" charset="0"/>
              </a:rPr>
              <a:t>Formulate a research question </a:t>
            </a:r>
          </a:p>
          <a:p>
            <a:pPr marL="0" indent="0">
              <a:lnSpc>
                <a:spcPct val="125000"/>
              </a:lnSpc>
              <a:spcBef>
                <a:spcPts val="0"/>
              </a:spcBef>
              <a:buNone/>
            </a:pPr>
            <a:endParaRPr lang="en-AU" altLang="en-US" sz="14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16085670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1+#ppt_w/2"/>
                                          </p:val>
                                        </p:tav>
                                        <p:tav tm="100000">
                                          <p:val>
                                            <p:strVal val="#ppt_x"/>
                                          </p:val>
                                        </p:tav>
                                      </p:tavLst>
                                    </p:anim>
                                    <p:anim calcmode="lin" valueType="num">
                                      <p:cBhvr additive="base">
                                        <p:cTn id="8" dur="500" fill="hold"/>
                                        <p:tgtEl>
                                          <p:spTgt spid="2508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1000"/>
                                        <p:tgtEl>
                                          <p:spTgt spid="15363">
                                            <p:txEl>
                                              <p:pRg st="0" end="0"/>
                                            </p:txEl>
                                          </p:spTgt>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5363">
                                            <p:txEl>
                                              <p:pRg st="1" end="1"/>
                                            </p:txEl>
                                          </p:spTgt>
                                        </p:tgtEl>
                                        <p:attrNameLst>
                                          <p:attrName>style.visibility</p:attrName>
                                        </p:attrNameLst>
                                      </p:cBhvr>
                                      <p:to>
                                        <p:strVal val="visible"/>
                                      </p:to>
                                    </p:set>
                                    <p:animEffect transition="in" filter="fade">
                                      <p:cBhvr>
                                        <p:cTn id="16" dur="1000"/>
                                        <p:tgtEl>
                                          <p:spTgt spid="15363">
                                            <p:txEl>
                                              <p:pRg st="1" end="1"/>
                                            </p:txEl>
                                          </p:spTgt>
                                        </p:tgtEl>
                                      </p:cBhvr>
                                    </p:animEffect>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fade">
                                      <p:cBhvr>
                                        <p:cTn id="20" dur="1000"/>
                                        <p:tgtEl>
                                          <p:spTgt spid="15363">
                                            <p:txEl>
                                              <p:pRg st="2" end="2"/>
                                            </p:txEl>
                                          </p:spTgt>
                                        </p:tgtEl>
                                      </p:cBhvr>
                                    </p:animEffect>
                                  </p:childTnLst>
                                </p:cTn>
                              </p:par>
                            </p:childTnLst>
                          </p:cTn>
                        </p:par>
                        <p:par>
                          <p:cTn id="21" fill="hold">
                            <p:stCondLst>
                              <p:cond delay="3500"/>
                            </p:stCondLst>
                            <p:childTnLst>
                              <p:par>
                                <p:cTn id="22" presetID="10" presetClass="entr" presetSubtype="0" fill="hold" grpId="0" nodeType="afterEffect">
                                  <p:stCondLst>
                                    <p:cond delay="0"/>
                                  </p:stCondLst>
                                  <p:childTnLst>
                                    <p:set>
                                      <p:cBhvr>
                                        <p:cTn id="23" dur="1" fill="hold">
                                          <p:stCondLst>
                                            <p:cond delay="0"/>
                                          </p:stCondLst>
                                        </p:cTn>
                                        <p:tgtEl>
                                          <p:spTgt spid="15363">
                                            <p:txEl>
                                              <p:pRg st="3" end="3"/>
                                            </p:txEl>
                                          </p:spTgt>
                                        </p:tgtEl>
                                        <p:attrNameLst>
                                          <p:attrName>style.visibility</p:attrName>
                                        </p:attrNameLst>
                                      </p:cBhvr>
                                      <p:to>
                                        <p:strVal val="visible"/>
                                      </p:to>
                                    </p:set>
                                    <p:animEffect transition="in" filter="fade">
                                      <p:cBhvr>
                                        <p:cTn id="24" dur="1000"/>
                                        <p:tgtEl>
                                          <p:spTgt spid="15363">
                                            <p:txEl>
                                              <p:pRg st="3" end="3"/>
                                            </p:txEl>
                                          </p:spTgt>
                                        </p:tgtEl>
                                      </p:cBhvr>
                                    </p:animEffect>
                                  </p:childTnLst>
                                </p:cTn>
                              </p:par>
                            </p:childTnLst>
                          </p:cTn>
                        </p:par>
                        <p:par>
                          <p:cTn id="25" fill="hold">
                            <p:stCondLst>
                              <p:cond delay="4500"/>
                            </p:stCondLst>
                            <p:childTnLst>
                              <p:par>
                                <p:cTn id="26" presetID="10" presetClass="entr" presetSubtype="0" fill="hold" grpId="0" nodeType="afterEffect">
                                  <p:stCondLst>
                                    <p:cond delay="0"/>
                                  </p:stCondLst>
                                  <p:childTnLst>
                                    <p:set>
                                      <p:cBhvr>
                                        <p:cTn id="27" dur="1" fill="hold">
                                          <p:stCondLst>
                                            <p:cond delay="0"/>
                                          </p:stCondLst>
                                        </p:cTn>
                                        <p:tgtEl>
                                          <p:spTgt spid="15363">
                                            <p:txEl>
                                              <p:pRg st="4" end="4"/>
                                            </p:txEl>
                                          </p:spTgt>
                                        </p:tgtEl>
                                        <p:attrNameLst>
                                          <p:attrName>style.visibility</p:attrName>
                                        </p:attrNameLst>
                                      </p:cBhvr>
                                      <p:to>
                                        <p:strVal val="visible"/>
                                      </p:to>
                                    </p:set>
                                    <p:animEffect transition="in" filter="fade">
                                      <p:cBhvr>
                                        <p:cTn id="28" dur="1000"/>
                                        <p:tgtEl>
                                          <p:spTgt spid="15363">
                                            <p:txEl>
                                              <p:pRg st="4" end="4"/>
                                            </p:txEl>
                                          </p:spTgt>
                                        </p:tgtEl>
                                      </p:cBhvr>
                                    </p:animEffect>
                                  </p:childTnLst>
                                </p:cTn>
                              </p:par>
                            </p:childTnLst>
                          </p:cTn>
                        </p:par>
                        <p:par>
                          <p:cTn id="29" fill="hold">
                            <p:stCondLst>
                              <p:cond delay="5500"/>
                            </p:stCondLst>
                            <p:childTnLst>
                              <p:par>
                                <p:cTn id="30" presetID="10" presetClass="entr" presetSubtype="0" fill="hold" grpId="0" nodeType="afterEffect">
                                  <p:stCondLst>
                                    <p:cond delay="0"/>
                                  </p:stCondLst>
                                  <p:childTnLst>
                                    <p:set>
                                      <p:cBhvr>
                                        <p:cTn id="31" dur="1" fill="hold">
                                          <p:stCondLst>
                                            <p:cond delay="0"/>
                                          </p:stCondLst>
                                        </p:cTn>
                                        <p:tgtEl>
                                          <p:spTgt spid="15363">
                                            <p:txEl>
                                              <p:pRg st="5" end="5"/>
                                            </p:txEl>
                                          </p:spTgt>
                                        </p:tgtEl>
                                        <p:attrNameLst>
                                          <p:attrName>style.visibility</p:attrName>
                                        </p:attrNameLst>
                                      </p:cBhvr>
                                      <p:to>
                                        <p:strVal val="visible"/>
                                      </p:to>
                                    </p:set>
                                    <p:animEffect transition="in" filter="fade">
                                      <p:cBhvr>
                                        <p:cTn id="32" dur="10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p:bldP spid="1536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B248672FE62F947B7BE927AAAD9438F" ma:contentTypeVersion="7" ma:contentTypeDescription="Create a new document." ma:contentTypeScope="" ma:versionID="890ec276630014ba019d93e4949ec154">
  <xsd:schema xmlns:xsd="http://www.w3.org/2001/XMLSchema" xmlns:xs="http://www.w3.org/2001/XMLSchema" xmlns:p="http://schemas.microsoft.com/office/2006/metadata/properties" xmlns:ns2="4886ec30-6380-423d-a367-382604d25297" targetNamespace="http://schemas.microsoft.com/office/2006/metadata/properties" ma:root="true" ma:fieldsID="5441a7bf432f10265afeb1e1ae794e7e" ns2:_="">
    <xsd:import namespace="4886ec30-6380-423d-a367-382604d252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86ec30-6380-423d-a367-382604d252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02D59A-6D21-4F33-B8D1-A23DC35D712D}">
  <ds:schemaRefs>
    <ds:schemaRef ds:uri="http://schemas.microsoft.com/sharepoint/v3/contenttype/forms"/>
  </ds:schemaRefs>
</ds:datastoreItem>
</file>

<file path=customXml/itemProps2.xml><?xml version="1.0" encoding="utf-8"?>
<ds:datastoreItem xmlns:ds="http://schemas.openxmlformats.org/officeDocument/2006/customXml" ds:itemID="{B07220AC-0176-4A5D-AF31-643DD2BB18DC}"/>
</file>

<file path=customXml/itemProps3.xml><?xml version="1.0" encoding="utf-8"?>
<ds:datastoreItem xmlns:ds="http://schemas.openxmlformats.org/officeDocument/2006/customXml" ds:itemID="{8B8D1B18-372D-4391-89D8-471ACB00E572}">
  <ds:schemaRefs>
    <ds:schemaRef ds:uri="6ffe0d3e-c221-4ac6-9b80-7418f7389f61"/>
    <ds:schemaRef ds:uri="d866a0c6-4637-4f24-b28a-79c39dfe246e"/>
    <ds:schemaRef ds:uri="http://schemas.microsoft.com/office/2006/metadata/properties"/>
    <ds:schemaRef ds:uri="http://schemas.microsoft.com/office/infopath/2007/PartnerControls"/>
    <ds:schemaRef ds:uri="83de4d5a-6289-4d5e-b35a-f851eef32787"/>
    <ds:schemaRef ds:uri="94b2703a-3f3b-49eb-81e7-ba472649261f"/>
  </ds:schemaRefs>
</ds:datastoreItem>
</file>

<file path=docProps/app.xml><?xml version="1.0" encoding="utf-8"?>
<Properties xmlns="http://schemas.openxmlformats.org/officeDocument/2006/extended-properties" xmlns:vt="http://schemas.openxmlformats.org/officeDocument/2006/docPropsVTypes">
  <Template/>
  <TotalTime>475</TotalTime>
  <Words>1911</Words>
  <Application>Microsoft Macintosh PowerPoint</Application>
  <PresentationFormat>Widescreen</PresentationFormat>
  <Paragraphs>153</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等线</vt:lpstr>
      <vt:lpstr>Aptos</vt:lpstr>
      <vt:lpstr>Aptos Display</vt:lpstr>
      <vt:lpstr>Arial</vt:lpstr>
      <vt:lpstr>Gill Sans</vt:lpstr>
      <vt:lpstr>Helvetica</vt:lpstr>
      <vt:lpstr>Tahoma</vt:lpstr>
      <vt:lpstr>Office Theme</vt:lpstr>
      <vt:lpstr>AM802002 Research and Enquiry</vt:lpstr>
      <vt:lpstr>In this lecture:</vt:lpstr>
      <vt:lpstr>How to read an academic article</vt:lpstr>
      <vt:lpstr>How to read an academic article</vt:lpstr>
      <vt:lpstr>How to read an academic article</vt:lpstr>
      <vt:lpstr>How to read an academic article</vt:lpstr>
      <vt:lpstr>Methodological fit in management research.</vt:lpstr>
      <vt:lpstr>PowerPoint Presentation</vt:lpstr>
      <vt:lpstr>Searching for academic literature</vt:lpstr>
      <vt:lpstr>Why conduct a literature review ?</vt:lpstr>
      <vt:lpstr>How to generate search terms</vt:lpstr>
      <vt:lpstr>How to generate search terms</vt:lpstr>
      <vt:lpstr>How to generate search terms</vt:lpstr>
      <vt:lpstr>How to generate search terms</vt:lpstr>
      <vt:lpstr>Literature Searching and Locating Information Sources</vt:lpstr>
      <vt:lpstr>Where to search</vt:lpstr>
      <vt:lpstr>Developing a research question</vt:lpstr>
      <vt:lpstr>What makes a good research question? </vt:lpstr>
      <vt:lpstr>Ways of constructing research questions.</vt:lpstr>
      <vt:lpstr>PowerPoint Presentation</vt:lpstr>
      <vt:lpstr>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Jishuo Sun</dc:creator>
  <cp:lastModifiedBy>varun bhardwaj</cp:lastModifiedBy>
  <cp:revision>11</cp:revision>
  <dcterms:created xsi:type="dcterms:W3CDTF">2021-09-12T02:15:48Z</dcterms:created>
  <dcterms:modified xsi:type="dcterms:W3CDTF">2024-10-04T04:02:59Z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0x010100FB248672FE62F947B7BE927AAAD9438F</vt:lpwstr>
  </property>
</Properties>
</file>