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4"/>
  </p:sldMasterIdLst>
  <p:notesMasterIdLst>
    <p:notesMasterId r:id="rId21"/>
  </p:notesMasterIdLst>
  <p:sldIdLst>
    <p:sldId id="256" r:id="rId5"/>
    <p:sldId id="257" r:id="rId6"/>
    <p:sldId id="417" r:id="rId7"/>
    <p:sldId id="415" r:id="rId8"/>
    <p:sldId id="435" r:id="rId9"/>
    <p:sldId id="427" r:id="rId10"/>
    <p:sldId id="406" r:id="rId11"/>
    <p:sldId id="373" r:id="rId12"/>
    <p:sldId id="424" r:id="rId13"/>
    <p:sldId id="421" r:id="rId14"/>
    <p:sldId id="418" r:id="rId15"/>
    <p:sldId id="422" r:id="rId16"/>
    <p:sldId id="437" r:id="rId17"/>
    <p:sldId id="436" r:id="rId18"/>
    <p:sldId id="432" r:id="rId19"/>
    <p:sldId id="3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4D690-4374-C247-A0E8-AF66082E0C44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9537B-D83B-914F-8020-FB860BBD1A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60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9537B-D83B-914F-8020-FB860BBD1AD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0102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2274235-44D4-8041-9AED-2346C0EE1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E359EA-D287-A449-8193-A941D891FBD4}" type="slidenum">
              <a:rPr lang="en-US" altLang="en-US" smtClean="0">
                <a:solidFill>
                  <a:srgbClr val="AE2B21"/>
                </a:solidFill>
                <a:latin typeface="Tahoma" panose="020B0604030504040204" pitchFamily="34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solidFill>
                <a:srgbClr val="AE2B21"/>
              </a:solidFill>
              <a:latin typeface="Tahoma" panose="020B060403050404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996F1FA-75A8-5948-AC02-8CDBC372F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E8FDB57-2814-6E4B-B97F-790DCEB224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97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9537B-D83B-914F-8020-FB860BBD1AD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174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0A8BC-0F22-14CA-12D9-80FC38E97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C60BDC3-8882-791A-9739-D0F718281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E359EA-D287-A449-8193-A941D891FBD4}" type="slidenum">
              <a:rPr lang="en-US" altLang="en-US" smtClean="0">
                <a:solidFill>
                  <a:srgbClr val="AE2B21"/>
                </a:solidFill>
                <a:latin typeface="Tahoma" panose="020B0604030504040204" pitchFamily="34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solidFill>
                <a:srgbClr val="AE2B21"/>
              </a:solidFill>
              <a:latin typeface="Tahoma" panose="020B060403050404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1B29142-1BA5-3DAA-6FF0-6F57171450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1E3731F-5BF6-3B00-796A-92215A5A52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71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2274235-44D4-8041-9AED-2346C0EE1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E359EA-D287-A449-8193-A941D891FBD4}" type="slidenum">
              <a:rPr lang="en-US" altLang="en-US" smtClean="0">
                <a:solidFill>
                  <a:srgbClr val="AE2B21"/>
                </a:solidFill>
                <a:latin typeface="Tahoma" panose="020B0604030504040204" pitchFamily="34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solidFill>
                <a:srgbClr val="AE2B21"/>
              </a:solidFill>
              <a:latin typeface="Tahoma" panose="020B060403050404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996F1FA-75A8-5948-AC02-8CDBC372F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E8FDB57-2814-6E4B-B97F-790DCEB224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21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2274235-44D4-8041-9AED-2346C0EE1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E359EA-D287-A449-8193-A941D891FBD4}" type="slidenum">
              <a:rPr lang="en-US" altLang="en-US" smtClean="0">
                <a:solidFill>
                  <a:srgbClr val="AE2B21"/>
                </a:solidFill>
                <a:latin typeface="Tahoma" panose="020B0604030504040204" pitchFamily="34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solidFill>
                <a:srgbClr val="AE2B21"/>
              </a:solidFill>
              <a:latin typeface="Tahoma" panose="020B060403050404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996F1FA-75A8-5948-AC02-8CDBC372F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E8FDB57-2814-6E4B-B97F-790DCEB224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609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2274235-44D4-8041-9AED-2346C0EE1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E359EA-D287-A449-8193-A941D891FBD4}" type="slidenum">
              <a:rPr lang="en-US" altLang="en-US" smtClean="0">
                <a:solidFill>
                  <a:srgbClr val="AE2B21"/>
                </a:solidFill>
                <a:latin typeface="Tahoma" panose="020B0604030504040204" pitchFamily="34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solidFill>
                <a:srgbClr val="AE2B21"/>
              </a:solidFill>
              <a:latin typeface="Tahoma" panose="020B060403050404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996F1FA-75A8-5948-AC02-8CDBC372F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E8FDB57-2814-6E4B-B97F-790DCEB224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4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2274235-44D4-8041-9AED-2346C0EE1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E359EA-D287-A449-8193-A941D891FBD4}" type="slidenum">
              <a:rPr lang="en-US" altLang="en-US" smtClean="0">
                <a:solidFill>
                  <a:srgbClr val="AE2B21"/>
                </a:solidFill>
                <a:latin typeface="Tahoma" panose="020B0604030504040204" pitchFamily="34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solidFill>
                <a:srgbClr val="AE2B21"/>
              </a:solidFill>
              <a:latin typeface="Tahoma" panose="020B060403050404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996F1FA-75A8-5948-AC02-8CDBC372F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E8FDB57-2814-6E4B-B97F-790DCEB224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50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2274235-44D4-8041-9AED-2346C0EE1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E359EA-D287-A449-8193-A941D891FBD4}" type="slidenum">
              <a:rPr lang="en-US" altLang="en-US" smtClean="0">
                <a:solidFill>
                  <a:srgbClr val="AE2B21"/>
                </a:solidFill>
                <a:latin typeface="Tahoma" panose="020B0604030504040204" pitchFamily="34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solidFill>
                <a:srgbClr val="AE2B21"/>
              </a:solidFill>
              <a:latin typeface="Tahoma" panose="020B060403050404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996F1FA-75A8-5948-AC02-8CDBC372F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E8FDB57-2814-6E4B-B97F-790DCEB224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30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CDDED-1F94-24B9-5FD5-CD18B8070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43DF23A-1899-992C-4BB4-E5BA92B87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E359EA-D287-A449-8193-A941D891FBD4}" type="slidenum">
              <a:rPr lang="en-US" altLang="en-US" smtClean="0">
                <a:solidFill>
                  <a:srgbClr val="AE2B21"/>
                </a:solidFill>
                <a:latin typeface="Tahoma" panose="020B0604030504040204" pitchFamily="34" charset="0"/>
                <a:ea typeface="ヒラギノ角ゴ Pro W3" panose="020B0300000000000000" pitchFamily="34" charset="-128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solidFill>
                <a:srgbClr val="AE2B21"/>
              </a:solidFill>
              <a:latin typeface="Tahoma" panose="020B0604030504040204" pitchFamily="34" charset="0"/>
              <a:ea typeface="ヒラギノ角ゴ Pro W3" panose="020B0300000000000000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ADFCBF9-228E-8C8F-AAC4-DB269F9F0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CC86F5F-B5F7-13EC-AB38-5BB4D6A71D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Gill Sans" panose="020B0502020104020203" pitchFamily="34" charset="-79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92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D4FF-D17C-FC20-36AF-EF192CADF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7A051-069B-252E-DA22-302713099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A43A-A485-F42A-1064-44F8E472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3CB3-F028-B60A-9627-8A28B9B0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456D-F22C-7B2E-5EEC-7F5BEB7D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7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0C22-5E04-728D-E579-A0C2071B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C26E4-666D-3A99-E459-45F4859B2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2F2EE-3E07-9270-B585-5B55E42A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32C0-165D-A09D-3301-15E778DA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7E7F-84EB-73B4-D592-6341D181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490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F4106-E177-F662-86D0-4444990D3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71F06-03D0-AA6E-076A-7AE4A858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99334-3A61-AD11-AC4F-4CEE7F1D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237F-8B09-46C8-1C92-48F22ED9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7D282-BE8F-8D00-BC19-A6DD396D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8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0FE2-2537-95B3-4F65-7D4A4A22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0999-E21E-EAFC-CE93-7D3D95A7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74CF-B9BF-803A-96A5-9F56242F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6245-9489-C43F-90B7-32D99A16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7DF4-7F5B-47D2-D117-E160BB62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780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B783-AE05-B62E-C6E4-1E3FA5A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0C9F8-8B72-2824-4861-B88859BFD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2A98-8C03-90B9-F766-281BD245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B8A0-F748-130A-22F9-8F2AFC24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135C-5949-D5CE-E294-63DDACBC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661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8563-6B10-73EA-6E20-99634632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3AA0-3524-52BD-5753-61416F140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185FB-2538-4EED-B1AF-22401D95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63DE7-3852-29A3-B361-C84ADB44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A045-D5F8-EE7A-116C-F9C4CB41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3ADA-91A8-DEE9-9D04-EB758B0B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9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3F2E-631A-60FD-C7DB-8C13B01D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56EB8-9358-8909-ECA2-9DAEEBB7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E8103-A917-9A74-4D6E-04506BF9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BEB99-3A32-D0CE-2B34-F31FD89D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4523C-9377-4067-836C-98C14D672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023FA-3C9A-D0E1-5F37-52463C6C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0830B-69B7-AB55-3484-7BE10746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90EB9-97DB-0F4A-9F58-2DC0193D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30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4662-C847-D7FE-348D-573300B3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3DD9F-8597-AE90-1C25-AA8ABF0C8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B5BDE-41FF-6296-C3A4-6C4E3EE9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23B82-74DA-FF99-BE60-F1C7DB6E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163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C97FD-0B80-8E18-00B6-7A82B377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36AF8-9D64-0E19-DDAE-8FE37288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A3644-BE37-B38C-9A4D-5BC284D8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50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ADE6-DB08-2EDA-EDBF-B87DB0E3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CEF8-4E49-D756-1F28-7BCD8C80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B3891-BA49-6867-CA95-829BD056E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FD0DD-7F6B-DB09-6DD2-DE9F19B7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847EA-A95B-6C42-C98E-47A9B839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4B6F-F410-E141-E504-C6B90CEA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82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86A0-CA83-C323-7D7F-25FF7E2F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C52B3-10A6-09AD-AE13-2CD440CF4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1AF61-14FA-DF3E-728E-728D2B77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784E-27A9-1E77-694B-8908081A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9BDF-096C-FD0E-8A15-FCCDB1A4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2BEC-0905-6078-7FE2-9D63DB2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672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7B1BC-6401-3616-1B93-2DC3689C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8D85F-9AB4-9A60-8371-ED7E22B0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DDBE-A9E8-585D-B0D2-B5A72C976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9D7D0-7EF9-764C-B09F-8386B5E2699F}" type="datetimeFigureOut">
              <a:rPr lang="en-AU" smtClean="0"/>
              <a:t>4/10/2024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FC6D-8E90-142E-E1AF-173C06045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5F9A-9BEB-3930-10A4-0D3CBB76F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C53C8-D80C-9241-87E4-A1E3C25A1C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7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ll.massey.ac.nz/referencing/apa-interactive.php" TargetMode="External"/><Relationship Id="rId2" Type="http://schemas.openxmlformats.org/officeDocument/2006/relationships/hyperlink" Target="https://studentsupport.op.ac.nz/assets/Uploads/OP-APA-7th-quick-guide-May-202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7Uq_JFDzE&amp;t=42s" TargetMode="External"/><Relationship Id="rId2" Type="http://schemas.openxmlformats.org/officeDocument/2006/relationships/hyperlink" Target="https://www.zotero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BFCA9-33B3-1540-904F-A1E7F6D07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1729590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CN" sz="4000" b="1">
                <a:latin typeface="Arial" panose="020B0604020202020204" pitchFamily="34" charset="0"/>
                <a:cs typeface="Arial" panose="020B0604020202020204" pitchFamily="34" charset="0"/>
              </a:rPr>
              <a:t>AM802002</a:t>
            </a:r>
            <a:r>
              <a:rPr lang="zh-CN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zh-CN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4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>
                <a:latin typeface="Arial" panose="020B0604020202020204" pitchFamily="34" charset="0"/>
                <a:cs typeface="Arial" panose="020B0604020202020204" pitchFamily="34" charset="0"/>
              </a:rPr>
              <a:t>Enquiry</a:t>
            </a:r>
            <a:endParaRPr lang="en-AU" sz="40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3C8EE-593C-F74F-990D-83AA3B6C8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4329059"/>
            <a:ext cx="8915399" cy="112628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(Session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2):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F54D25-8ED3-08D4-A80A-CBD11CEA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180" y="0"/>
            <a:ext cx="3919820" cy="1126283"/>
          </a:xfrm>
          <a:prstGeom prst="rect">
            <a:avLst/>
          </a:prstGeom>
        </p:spPr>
      </p:pic>
      <p:pic>
        <p:nvPicPr>
          <p:cNvPr id="2050" name="Picture 2" descr="Kia Ora sign art, carved of wood– TroubleMaker.co.nz">
            <a:extLst>
              <a:ext uri="{FF2B5EF4-FFF2-40B4-BE49-F238E27FC236}">
                <a16:creationId xmlns:a16="http://schemas.microsoft.com/office/drawing/2014/main" id="{B262EEE1-457B-56DE-8B21-312BA4D4F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976" y="1098098"/>
            <a:ext cx="3314048" cy="18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3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Rectangle 5">
            <a:extLst>
              <a:ext uri="{FF2B5EF4-FFF2-40B4-BE49-F238E27FC236}">
                <a16:creationId xmlns:a16="http://schemas.microsoft.com/office/drawing/2014/main" id="{E3635AB3-6134-EF4F-954E-CDEA56CFB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5677" y="611808"/>
            <a:ext cx="8310426" cy="9350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063053B2-E4CB-634B-ADDC-4BF2E076F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5677" y="1724116"/>
            <a:ext cx="9811991" cy="39931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NZ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Introducing the article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NZ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author set out to…</a:t>
            </a: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author investigated…</a:t>
            </a: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purpose of this study was to…</a:t>
            </a: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author argues that…</a:t>
            </a: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perspective presented here is that…</a:t>
            </a: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point of view argued here is that…</a:t>
            </a: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authors intention was to…</a:t>
            </a:r>
          </a:p>
        </p:txBody>
      </p:sp>
    </p:spTree>
    <p:extLst>
      <p:ext uri="{BB962C8B-B14F-4D97-AF65-F5344CB8AC3E}">
        <p14:creationId xmlns:p14="http://schemas.microsoft.com/office/powerpoint/2010/main" val="1288914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Rectangle 5">
            <a:extLst>
              <a:ext uri="{FF2B5EF4-FFF2-40B4-BE49-F238E27FC236}">
                <a16:creationId xmlns:a16="http://schemas.microsoft.com/office/drawing/2014/main" id="{E3635AB3-6134-EF4F-954E-CDEA56CFB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3359" y="586756"/>
            <a:ext cx="8310426" cy="9350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063053B2-E4CB-634B-ADDC-4BF2E076F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6094" y="1521794"/>
            <a:ext cx="9811991" cy="268695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NZ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Commenting on strengths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NZ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The study sheds light on…</a:t>
            </a: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The study highlights the importance of…</a:t>
            </a: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It is clear how…</a:t>
            </a: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The study reflects the significance of…</a:t>
            </a:r>
          </a:p>
        </p:txBody>
      </p:sp>
    </p:spTree>
    <p:extLst>
      <p:ext uri="{BB962C8B-B14F-4D97-AF65-F5344CB8AC3E}">
        <p14:creationId xmlns:p14="http://schemas.microsoft.com/office/powerpoint/2010/main" val="673289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153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Rectangle 5">
            <a:extLst>
              <a:ext uri="{FF2B5EF4-FFF2-40B4-BE49-F238E27FC236}">
                <a16:creationId xmlns:a16="http://schemas.microsoft.com/office/drawing/2014/main" id="{E3635AB3-6134-EF4F-954E-CDEA56CFB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5364" y="485285"/>
            <a:ext cx="8310426" cy="9350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063053B2-E4CB-634B-ADDC-4BF2E076F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0004" y="1548752"/>
            <a:ext cx="9811991" cy="39931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NZ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Raising questions, commenting on weaknesses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NZ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It does not seem to follow that…</a:t>
            </a: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The author’s argument falls down in that…</a:t>
            </a: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The author’s argument seem to be that</a:t>
            </a: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The argument that … does not hold because…</a:t>
            </a: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 The assumption that…</a:t>
            </a: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The author assumes that…</a:t>
            </a:r>
          </a:p>
          <a:p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Questions must be raised in relation to…</a:t>
            </a:r>
          </a:p>
        </p:txBody>
      </p:sp>
    </p:spTree>
    <p:extLst>
      <p:ext uri="{BB962C8B-B14F-4D97-AF65-F5344CB8AC3E}">
        <p14:creationId xmlns:p14="http://schemas.microsoft.com/office/powerpoint/2010/main" val="16466745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DAA7-0388-3C17-E4B0-E6E9F3EF8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5051D37-D507-5DB0-D5B4-D4E178AE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17" y="2273110"/>
            <a:ext cx="4097286" cy="679899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Critical writing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7F1ABFB-474B-1257-2DB0-7DDD6FC1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2953009"/>
            <a:ext cx="3950982" cy="2747963"/>
          </a:xfrm>
        </p:spPr>
        <p:txBody>
          <a:bodyPr>
            <a:normAutofit fontScale="85000" lnSpcReduction="10000"/>
          </a:bodyPr>
          <a:lstStyle/>
          <a:p>
            <a:r>
              <a:rPr lang="en-NZ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Ataç</a:t>
            </a:r>
            <a:r>
              <a:rPr lang="en-N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A. (2015). From descriptive to critical writing: A study on the effectiveness of advanced reading and writing instruction. </a:t>
            </a:r>
            <a:r>
              <a:rPr lang="en-NZ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Procedia-Social and </a:t>
            </a:r>
            <a:r>
              <a:rPr lang="en-NZ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Behavioral</a:t>
            </a:r>
            <a:r>
              <a:rPr lang="en-NZ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Sciences</a:t>
            </a:r>
            <a:r>
              <a:rPr lang="en-N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NZ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199</a:t>
            </a:r>
            <a:r>
              <a:rPr lang="en-N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620-626.</a:t>
            </a:r>
            <a:endParaRPr lang="en-NZ" dirty="0">
              <a:effectLst/>
              <a:latin typeface="Helvetic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EBD2D-22F5-FE91-2EEA-32ED9374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28" y="0"/>
            <a:ext cx="6975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6FF0E-3372-30D4-EC50-2EA758949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B36AAAE-D77F-3BE4-958D-82CEA20DF60B}"/>
              </a:ext>
            </a:extLst>
          </p:cNvPr>
          <p:cNvSpPr txBox="1">
            <a:spLocks noChangeArrowheads="1"/>
          </p:cNvSpPr>
          <p:nvPr/>
        </p:nvSpPr>
        <p:spPr>
          <a:xfrm>
            <a:off x="1260615" y="1177482"/>
            <a:ext cx="8633571" cy="5298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Activity Two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(Individual)</a:t>
            </a:r>
            <a:endParaRPr lang="en-AU" altLang="en-US" dirty="0"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1. Reflecting on the differences between descriptive and critical writing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Listen to the Critical Writing Podcast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Working as an individual, take notes during the podcast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Reflect in writing on the key takeaways from the podcast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2. Writing a revised draft of your critical review for Assessment One due 9 am Monday 28 October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Use the Literature Worksheet you have completed and your research question to write a draft of your critical review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3. Seek feedback from the RMS chatbot on your draft critical review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Write a ten-sentence summary of the conversation.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 this ten-sentence summary to the Assignment One Section of your Teams Notebook.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dirty="0"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dirty="0"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65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Rectangle 5">
            <a:extLst>
              <a:ext uri="{FF2B5EF4-FFF2-40B4-BE49-F238E27FC236}">
                <a16:creationId xmlns:a16="http://schemas.microsoft.com/office/drawing/2014/main" id="{E3635AB3-6134-EF4F-954E-CDEA56CFB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0344" y="815475"/>
            <a:ext cx="9083523" cy="935038"/>
          </a:xfrm>
        </p:spPr>
        <p:txBody>
          <a:bodyPr>
            <a:normAutofit fontScale="90000"/>
          </a:bodyPr>
          <a:lstStyle/>
          <a:p>
            <a:pPr lvl="0"/>
            <a:r>
              <a:rPr lang="en-NZ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uestions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around </a:t>
            </a:r>
            <a:r>
              <a:rPr lang="en-NZ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Assessment One</a:t>
            </a:r>
            <a:endParaRPr lang="zh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675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A14CF-4BE5-E8D4-1663-0D718DCB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Self-study</a:t>
            </a:r>
            <a:endParaRPr lang="en-AU" altLang="en-US" dirty="0"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1A7E4-F024-38C1-DC35-32B091CF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635"/>
            <a:ext cx="10515600" cy="5143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1. Conduct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a deep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reading of </a:t>
            </a:r>
            <a:r>
              <a:rPr lang="en-US" altLang="zh-CN" sz="2800" b="1" dirty="0" err="1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Mandernach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et al. (2016) and </a:t>
            </a:r>
            <a:r>
              <a:rPr lang="en-US" altLang="zh-CN" sz="2800" b="1" dirty="0" err="1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Ataç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(2015) to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become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familiar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with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APA referencing and critical writing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2. Write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revised draft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critical review for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Assessment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One due 9 am Monday 28 October: 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To help you get started, have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look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at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the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exemplars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of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Assessment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One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on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  <a:sym typeface="Wingdings" pitchFamily="2" charset="2"/>
              </a:rPr>
              <a:t>Moodle.</a:t>
            </a:r>
          </a:p>
          <a:p>
            <a:r>
              <a:rPr lang="en-US" altLang="zh-CN" sz="28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Use the Literature Worksheet you have completed and your research question to write a revised draft of your critical review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3. Get feedback from the RMS Chatbot on your revised draft critical review.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Have a conversation with the RMS Chatbot about your revised draft critical review.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Write a ten-sentence summary of the conversation.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Compare this summary with the previous feedback summary you have written. Write five sentences comparing these two summaries.</a:t>
            </a:r>
          </a:p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Add this ten-sentence summary of the conversation and the five-sentence comparison to the Assignment One Section of your Teams Notebook.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9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77EDC-B1CD-8242-AA40-F65A99513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39" y="643160"/>
            <a:ext cx="8911687" cy="1280890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lecture: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7E98DA-27BC-8341-B41E-F25AD6C05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68" y="1924050"/>
            <a:ext cx="7266894" cy="4473023"/>
          </a:xfrm>
        </p:spPr>
        <p:txBody>
          <a:bodyPr>
            <a:noAutofit/>
          </a:bodyPr>
          <a:lstStyle/>
          <a:p>
            <a:pPr lvl="1" algn="just"/>
            <a:r>
              <a:rPr lang="en-US" altLang="zh-CN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APA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referencing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lvl="1" algn="just"/>
            <a:r>
              <a:rPr lang="en-US" altLang="zh-CN" kern="100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Writing</a:t>
            </a:r>
            <a:r>
              <a:rPr lang="zh-CN" altLang="en-US" kern="100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</a:t>
            </a:r>
            <a:r>
              <a:rPr lang="zh-CN" altLang="en-US" kern="100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literature</a:t>
            </a:r>
            <a:r>
              <a:rPr lang="zh-CN" altLang="en-US" kern="100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kern="100" dirty="0">
                <a:solidFill>
                  <a:schemeClr val="tx1"/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review</a:t>
            </a:r>
            <a:endParaRPr lang="en-GB" altLang="zh-CN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1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09C7BE-9B6B-8D4E-D5CA-453D1939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7th</a:t>
            </a: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  <a:endParaRPr lang="en-A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C3A15-9DF4-C2A9-0A1D-CCFC594F6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zh-CN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guideline: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altLang="zh-C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https://studentsupport.op.ac.nz/assets/Uploads/OP-APA-7th-quick-guide-May-2020.pdf</a:t>
            </a:r>
            <a:endParaRPr lang="en-NZ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sources: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altLang="zh-CN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https://owll.massey.ac.nz/referencing/apa-interactive.php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NZ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A screenshot of a web page&#10;&#10;Description automatically generated">
            <a:extLst>
              <a:ext uri="{FF2B5EF4-FFF2-40B4-BE49-F238E27FC236}">
                <a16:creationId xmlns:a16="http://schemas.microsoft.com/office/drawing/2014/main" id="{DAE80DFD-D756-8130-2E17-77AEB943B2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" b="9877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0BF73E-0A55-774E-54A4-99A2C9CB99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4481" b="25367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032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9C7BE-9B6B-8D4E-D5CA-453D1939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Downloading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Zotero</a:t>
            </a:r>
            <a:endParaRPr lang="en-AU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C3A15-9DF4-C2A9-0A1D-CCFC594F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Zotero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website: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https://www.zotero.org/</a:t>
            </a:r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Zotero: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altLang="zh-CN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https://www.youtube.com/watch?v=JG7Uq_JFDzE&amp;t=42s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03EFDA-93B5-1505-AE46-F478A53C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21" y="3429000"/>
            <a:ext cx="4270712" cy="318217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0DFFE2-B7D0-5DCF-D688-43D7BC5191D7}"/>
              </a:ext>
            </a:extLst>
          </p:cNvPr>
          <p:cNvSpPr/>
          <p:nvPr/>
        </p:nvSpPr>
        <p:spPr>
          <a:xfrm>
            <a:off x="1753332" y="5482236"/>
            <a:ext cx="3222579" cy="283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606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82321-46D9-D7BD-8090-16ADDD28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022" y="0"/>
            <a:ext cx="4838978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08209A4-9218-5EBF-E478-30F74143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56" y="1946161"/>
            <a:ext cx="5625694" cy="679899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Doing APA referencing correctly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FA3786-DD38-2270-2E25-3E583E02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2953009"/>
            <a:ext cx="5424814" cy="2747963"/>
          </a:xfrm>
        </p:spPr>
        <p:txBody>
          <a:bodyPr>
            <a:normAutofit fontScale="92500"/>
          </a:bodyPr>
          <a:lstStyle/>
          <a:p>
            <a:r>
              <a:rPr lang="en-NZ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Mandernach</a:t>
            </a:r>
            <a:r>
              <a:rPr lang="en-N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J., </a:t>
            </a:r>
            <a:r>
              <a:rPr lang="en-NZ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Zafonte</a:t>
            </a:r>
            <a:r>
              <a:rPr lang="en-N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&amp; Taylor, C. (2016). Instructional Strategies to Improve College Students' APA Style Writing. </a:t>
            </a:r>
            <a:r>
              <a:rPr lang="en-NZ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Teaching and Learning in Higher Education</a:t>
            </a:r>
            <a:r>
              <a:rPr lang="en-N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NZ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27</a:t>
            </a:r>
            <a:r>
              <a:rPr lang="en-N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407-412.</a:t>
            </a:r>
            <a:endParaRPr lang="en-NZ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6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744FA-0CB1-B8DE-61DF-937F8113A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71F9045-022D-08FA-FCBC-A7A36B4250C1}"/>
              </a:ext>
            </a:extLst>
          </p:cNvPr>
          <p:cNvSpPr txBox="1">
            <a:spLocks noChangeArrowheads="1"/>
          </p:cNvSpPr>
          <p:nvPr/>
        </p:nvSpPr>
        <p:spPr>
          <a:xfrm>
            <a:off x="1160406" y="1381156"/>
            <a:ext cx="8633571" cy="4503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Activity One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(Class)</a:t>
            </a:r>
            <a:endParaRPr lang="en-AU" altLang="en-US" dirty="0"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2000" b="1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Group Discussion on APA referencing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Organise into working groups of 4-5 members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Sitting with your working group, listen to the Doing APA Referencing Correctly Podcast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Working as an individual, take notes during the podcast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Working as a team, discuss key takeaways from the podcast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Working as a team, create a summary of key takeaways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2. Present group summary to the class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ヒラギノ角ゴ Pro W3" panose="020B0300000000000000" pitchFamily="34" charset="-128"/>
                <a:cs typeface="Arial" panose="020B0604020202020204" pitchFamily="34" charset="0"/>
              </a:rPr>
              <a:t>Select a team member to present the summary to the class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dirty="0"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179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142" y="292407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Concept M</a:t>
            </a:r>
            <a:r>
              <a:rPr lang="en-NZ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aps</a:t>
            </a:r>
            <a:endParaRPr lang="en-NZ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28938E-63CA-7D11-8682-4A1CA2C3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42" y="1798170"/>
            <a:ext cx="6317293" cy="43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Rectangle 5">
            <a:extLst>
              <a:ext uri="{FF2B5EF4-FFF2-40B4-BE49-F238E27FC236}">
                <a16:creationId xmlns:a16="http://schemas.microsoft.com/office/drawing/2014/main" id="{E3635AB3-6134-EF4F-954E-CDEA56CFB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8307" y="599282"/>
            <a:ext cx="8310426" cy="935038"/>
          </a:xfrm>
        </p:spPr>
        <p:txBody>
          <a:bodyPr>
            <a:normAutofit/>
          </a:bodyPr>
          <a:lstStyle/>
          <a:p>
            <a:r>
              <a:rPr lang="en-NZ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Writing the Literature Review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063053B2-E4CB-634B-ADDC-4BF2E076F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0004" y="1847471"/>
            <a:ext cx="9811991" cy="39931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NZ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five steps in the creation of a literature review: </a:t>
            </a: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Scanning documents (remember the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video)</a:t>
            </a: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notes, (</a:t>
            </a:r>
            <a:r>
              <a:rPr lang="en-NZ" altLang="zh-CN" dirty="0">
                <a:latin typeface="Arial" panose="020B0604020202020204" pitchFamily="34" charset="0"/>
                <a:cs typeface="Arial" panose="020B0604020202020204" pitchFamily="34" charset="0"/>
              </a:rPr>
              <a:t>Literature Worksheet t</a:t>
            </a:r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emplate)  </a:t>
            </a:r>
          </a:p>
          <a:p>
            <a:r>
              <a:rPr lang="en-NZ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Structuring the literature review, </a:t>
            </a:r>
          </a:p>
          <a:p>
            <a:r>
              <a:rPr lang="en-NZ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the literature review, </a:t>
            </a:r>
          </a:p>
          <a:p>
            <a:r>
              <a:rPr lang="en-NZ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bibliography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list)</a:t>
            </a:r>
            <a:endParaRPr lang="en-NZ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18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153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5" name="Rectangle 5">
            <a:extLst>
              <a:ext uri="{FF2B5EF4-FFF2-40B4-BE49-F238E27FC236}">
                <a16:creationId xmlns:a16="http://schemas.microsoft.com/office/drawing/2014/main" id="{E3635AB3-6134-EF4F-954E-CDEA56CFB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5272" y="220115"/>
            <a:ext cx="9649533" cy="900402"/>
          </a:xfrm>
        </p:spPr>
        <p:txBody>
          <a:bodyPr>
            <a:normAutofit fontScale="90000"/>
          </a:bodyPr>
          <a:lstStyle/>
          <a:p>
            <a:r>
              <a:rPr lang="en-NZ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Five ‘C’s of writing a literature review 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  <a:ea typeface="ヒラギノ角ゴ Pro W3" panose="020B0300000000000000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81A3B7C-AFB7-82E8-6A81-671136991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106231"/>
              </p:ext>
            </p:extLst>
          </p:nvPr>
        </p:nvGraphicFramePr>
        <p:xfrm>
          <a:off x="1085272" y="1195062"/>
          <a:ext cx="10950349" cy="566293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26704">
                  <a:extLst>
                    <a:ext uri="{9D8B030D-6E8A-4147-A177-3AD203B41FA5}">
                      <a16:colId xmlns:a16="http://schemas.microsoft.com/office/drawing/2014/main" val="572132456"/>
                    </a:ext>
                  </a:extLst>
                </a:gridCol>
                <a:gridCol w="8823645">
                  <a:extLst>
                    <a:ext uri="{9D8B030D-6E8A-4147-A177-3AD203B41FA5}">
                      <a16:colId xmlns:a16="http://schemas.microsoft.com/office/drawing/2014/main" val="3186688968"/>
                    </a:ext>
                  </a:extLst>
                </a:gridCol>
              </a:tblGrid>
              <a:tr h="384820">
                <a:tc>
                  <a:txBody>
                    <a:bodyPr/>
                    <a:lstStyle/>
                    <a:p>
                      <a:r>
                        <a:rPr lang="en-NZ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the primary focus on the literature pertinent to your research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226951"/>
                  </a:ext>
                </a:extLst>
              </a:tr>
              <a:tr h="1255912">
                <a:tc>
                  <a:txBody>
                    <a:bodyPr/>
                    <a:lstStyle/>
                    <a:p>
                      <a:r>
                        <a:rPr lang="en-NZ" sz="2000" b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various arguments, theories, methodologies and findings expressed in the literature: </a:t>
                      </a:r>
                      <a:r>
                        <a:rPr lang="en-NZ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do the authors agree on?</a:t>
                      </a:r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Who applied similar approaches to analysing the research problem? </a:t>
                      </a:r>
                    </a:p>
                    <a:p>
                      <a:endParaRPr lang="en-NZ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79069"/>
                  </a:ext>
                </a:extLst>
              </a:tr>
              <a:tr h="1017909">
                <a:tc>
                  <a:txBody>
                    <a:bodyPr/>
                    <a:lstStyle/>
                    <a:p>
                      <a:r>
                        <a:rPr lang="en-NZ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various arguments, themes, methodologies, approaches and controversies expressed in the literature: </a:t>
                      </a:r>
                      <a:r>
                        <a:rPr lang="en-NZ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are the major areas of disagreement, controversy or debate</a:t>
                      </a:r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973175"/>
                  </a:ext>
                </a:extLst>
              </a:tr>
              <a:tr h="1017909">
                <a:tc>
                  <a:txBody>
                    <a:bodyPr/>
                    <a:lstStyle/>
                    <a:p>
                      <a:r>
                        <a:rPr lang="en-NZ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Critique the Literature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arguments are more persuasive and why? </a:t>
                      </a:r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approaches, findings, methodologies seem most reliable, valid or appropriate and why? Pay attention to the verbs you use to describe what an author says/does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47714"/>
                  </a:ext>
                </a:extLst>
              </a:tr>
              <a:tr h="1840057">
                <a:tc>
                  <a:txBody>
                    <a:bodyPr/>
                    <a:lstStyle/>
                    <a:p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literature to your own area of research and investigation: How does your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</a:t>
                      </a:r>
                      <a:r>
                        <a:rPr lang="en-NZ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work draw upon, depart from, or synthesis what has been said in the literature?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(You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think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when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doing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your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project,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e.g.,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masters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thesis)</a:t>
                      </a:r>
                      <a:endParaRPr lang="en-NZ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Note: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Assessment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</a:t>
                      </a:r>
                      <a:endParaRPr lang="en-NZ" altLang="zh-CN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NZ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20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69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248672FE62F947B7BE927AAAD9438F" ma:contentTypeVersion="7" ma:contentTypeDescription="Create a new document." ma:contentTypeScope="" ma:versionID="890ec276630014ba019d93e4949ec154">
  <xsd:schema xmlns:xsd="http://www.w3.org/2001/XMLSchema" xmlns:xs="http://www.w3.org/2001/XMLSchema" xmlns:p="http://schemas.microsoft.com/office/2006/metadata/properties" xmlns:ns2="4886ec30-6380-423d-a367-382604d25297" targetNamespace="http://schemas.microsoft.com/office/2006/metadata/properties" ma:root="true" ma:fieldsID="5441a7bf432f10265afeb1e1ae794e7e" ns2:_="">
    <xsd:import namespace="4886ec30-6380-423d-a367-382604d252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86ec30-6380-423d-a367-382604d252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913463-1EB4-4874-8EBA-57DFF534D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75C976-8F85-41A6-AE7C-49EB880269B3}">
  <ds:schemaRefs>
    <ds:schemaRef ds:uri="94b2703a-3f3b-49eb-81e7-ba472649261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3de4d5a-6289-4d5e-b35a-f851eef32787"/>
  </ds:schemaRefs>
</ds:datastoreItem>
</file>

<file path=customXml/itemProps3.xml><?xml version="1.0" encoding="utf-8"?>
<ds:datastoreItem xmlns:ds="http://schemas.openxmlformats.org/officeDocument/2006/customXml" ds:itemID="{E378FFA8-B07A-4656-8E2D-60970C0C379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959</Words>
  <Application>Microsoft Macintosh PowerPoint</Application>
  <PresentationFormat>Widescreen</PresentationFormat>
  <Paragraphs>100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Aptos</vt:lpstr>
      <vt:lpstr>Aptos Display</vt:lpstr>
      <vt:lpstr>Arial</vt:lpstr>
      <vt:lpstr>Gill Sans</vt:lpstr>
      <vt:lpstr>Helvetica</vt:lpstr>
      <vt:lpstr>Tahoma</vt:lpstr>
      <vt:lpstr>Office Theme</vt:lpstr>
      <vt:lpstr>AM802002 Research and Enquiry</vt:lpstr>
      <vt:lpstr>In this lecture:</vt:lpstr>
      <vt:lpstr>APA 7th edition</vt:lpstr>
      <vt:lpstr>Downloading Zotero</vt:lpstr>
      <vt:lpstr>Doing APA referencing correctly</vt:lpstr>
      <vt:lpstr>PowerPoint Presentation</vt:lpstr>
      <vt:lpstr>Concept Maps</vt:lpstr>
      <vt:lpstr>Writing the Literature Review</vt:lpstr>
      <vt:lpstr>Five ‘C’s of writing a literature review </vt:lpstr>
      <vt:lpstr>Examples of critical language</vt:lpstr>
      <vt:lpstr>Examples of critical language</vt:lpstr>
      <vt:lpstr>Examples of critical language</vt:lpstr>
      <vt:lpstr>Critical writing</vt:lpstr>
      <vt:lpstr>PowerPoint Presentation</vt:lpstr>
      <vt:lpstr> Questions around Assessment One</vt:lpstr>
      <vt:lpstr>Self-study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Jishuo Sun</dc:creator>
  <cp:lastModifiedBy>varun bhardwaj</cp:lastModifiedBy>
  <cp:revision>11</cp:revision>
  <dcterms:created xsi:type="dcterms:W3CDTF">2021-09-12T02:15:48Z</dcterms:created>
  <dcterms:modified xsi:type="dcterms:W3CDTF">2024-10-04T03:59:51Z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0x010100FB248672FE62F947B7BE927AAAD9438F</vt:lpwstr>
  </property>
  <property fmtid="{D5CDD505-2E9C-101B-9397-08002B2CF9AE}" pid="3" name="MediaServiceImageTags">
    <vt:lpwstr/>
  </property>
</Properties>
</file>