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0" d="100"/>
          <a:sy n="110" d="100"/>
        </p:scale>
        <p:origin x="492" y="10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7/17/2021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7/17/2021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7/17/2021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7/17/2021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7/17/2021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7/17/2021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7/17/2021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Bradley Hand ITC" panose="03070402050302030203" pitchFamily="66" charset="0"/>
              </a:rPr>
              <a:t>Literature Review</a:t>
            </a:r>
          </a:p>
        </p:txBody>
      </p:sp>
      <p:sp>
        <p:nvSpPr>
          <p:cNvPr id="3" name="Subtitle 2"/>
          <p:cNvSpPr>
            <a:spLocks noGrp="1"/>
          </p:cNvSpPr>
          <p:nvPr>
            <p:ph type="subTitle" idx="1"/>
          </p:nvPr>
        </p:nvSpPr>
        <p:spPr/>
        <p:txBody>
          <a:bodyPr>
            <a:normAutofit/>
          </a:bodyPr>
          <a:lstStyle/>
          <a:p>
            <a:r>
              <a:rPr lang="en-US" sz="2000" b="1" dirty="0">
                <a:latin typeface="Bradley Hand ITC" panose="03070402050302030203" pitchFamily="66" charset="0"/>
              </a:rPr>
              <a:t>AM82002 Research and Enquiry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B669-E4ED-4412-BCFE-FD0DEE9648DF}"/>
              </a:ext>
            </a:extLst>
          </p:cNvPr>
          <p:cNvSpPr>
            <a:spLocks noGrp="1"/>
          </p:cNvSpPr>
          <p:nvPr>
            <p:ph type="title"/>
          </p:nvPr>
        </p:nvSpPr>
        <p:spPr/>
        <p:txBody>
          <a:bodyPr/>
          <a:lstStyle/>
          <a:p>
            <a:r>
              <a:rPr lang="en-NZ" b="1" dirty="0">
                <a:latin typeface="Bradley Hand ITC" panose="03070402050302030203" pitchFamily="66" charset="0"/>
              </a:rPr>
              <a:t>Writing a Literature Review – Critical Evaluation </a:t>
            </a:r>
          </a:p>
        </p:txBody>
      </p:sp>
      <p:sp>
        <p:nvSpPr>
          <p:cNvPr id="3" name="Content Placeholder 2">
            <a:extLst>
              <a:ext uri="{FF2B5EF4-FFF2-40B4-BE49-F238E27FC236}">
                <a16:creationId xmlns:a16="http://schemas.microsoft.com/office/drawing/2014/main" id="{1D027627-BB5B-4E11-9FD4-9B218A86D985}"/>
              </a:ext>
            </a:extLst>
          </p:cNvPr>
          <p:cNvSpPr>
            <a:spLocks noGrp="1"/>
          </p:cNvSpPr>
          <p:nvPr>
            <p:ph idx="1"/>
          </p:nvPr>
        </p:nvSpPr>
        <p:spPr>
          <a:xfrm>
            <a:off x="1522412" y="1916832"/>
            <a:ext cx="9144000" cy="4267200"/>
          </a:xfrm>
        </p:spPr>
        <p:txBody>
          <a:bodyPr>
            <a:normAutofit/>
          </a:bodyPr>
          <a:lstStyle/>
          <a:p>
            <a:pPr marL="0" indent="0">
              <a:buNone/>
            </a:pPr>
            <a:r>
              <a:rPr lang="en-NZ" b="1" dirty="0">
                <a:latin typeface="Bradley Hand ITC" panose="03070402050302030203" pitchFamily="66" charset="0"/>
              </a:rPr>
              <a:t>Examine the strengths and weaknesses of the author’s argument. To do this, you need to consider:</a:t>
            </a:r>
          </a:p>
          <a:p>
            <a:r>
              <a:rPr lang="en-NZ" b="1" dirty="0">
                <a:latin typeface="Bradley Hand ITC" panose="03070402050302030203" pitchFamily="66" charset="0"/>
              </a:rPr>
              <a:t>The reading’s background</a:t>
            </a:r>
          </a:p>
          <a:p>
            <a:r>
              <a:rPr lang="en-NZ" b="1" dirty="0">
                <a:latin typeface="Bradley Hand ITC" panose="03070402050302030203" pitchFamily="66" charset="0"/>
              </a:rPr>
              <a:t>Its purpose and overall conclusion (claim)</a:t>
            </a:r>
          </a:p>
          <a:p>
            <a:r>
              <a:rPr lang="en-NZ" b="1" dirty="0">
                <a:latin typeface="Bradley Hand ITC" panose="03070402050302030203" pitchFamily="66" charset="0"/>
              </a:rPr>
              <a:t>The evidence used in the reading</a:t>
            </a:r>
          </a:p>
          <a:p>
            <a:r>
              <a:rPr lang="en-NZ" b="1" dirty="0">
                <a:latin typeface="Bradley Hand ITC" panose="03070402050302030203" pitchFamily="66" charset="0"/>
              </a:rPr>
              <a:t>The logical connection between the claim and the evidence</a:t>
            </a:r>
          </a:p>
          <a:p>
            <a:r>
              <a:rPr lang="en-NZ" b="1" dirty="0">
                <a:latin typeface="Bradley Hand ITC" panose="03070402050302030203" pitchFamily="66" charset="0"/>
              </a:rPr>
              <a:t>Its limitations</a:t>
            </a:r>
          </a:p>
          <a:p>
            <a:r>
              <a:rPr lang="en-NZ" b="1" dirty="0">
                <a:latin typeface="Bradley Hand ITC" panose="03070402050302030203" pitchFamily="66" charset="0"/>
              </a:rPr>
              <a:t>How it relates to other sources and research </a:t>
            </a:r>
          </a:p>
          <a:p>
            <a:pPr marL="0" indent="0">
              <a:buNone/>
            </a:pPr>
            <a:endParaRPr lang="en-NZ" b="1" dirty="0">
              <a:latin typeface="Bradley Hand ITC" panose="03070402050302030203" pitchFamily="66" charset="0"/>
            </a:endParaRPr>
          </a:p>
        </p:txBody>
      </p:sp>
    </p:spTree>
    <p:extLst>
      <p:ext uri="{BB962C8B-B14F-4D97-AF65-F5344CB8AC3E}">
        <p14:creationId xmlns:p14="http://schemas.microsoft.com/office/powerpoint/2010/main" val="268727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6695-9FAC-40CC-9ADC-D3C323410CA4}"/>
              </a:ext>
            </a:extLst>
          </p:cNvPr>
          <p:cNvSpPr>
            <a:spLocks noGrp="1"/>
          </p:cNvSpPr>
          <p:nvPr>
            <p:ph type="title"/>
          </p:nvPr>
        </p:nvSpPr>
        <p:spPr/>
        <p:txBody>
          <a:bodyPr/>
          <a:lstStyle/>
          <a:p>
            <a:r>
              <a:rPr lang="en-NZ" b="1" dirty="0">
                <a:latin typeface="Bradley Hand ITC" panose="03070402050302030203" pitchFamily="66" charset="0"/>
              </a:rPr>
              <a:t>Examples of Critical Language</a:t>
            </a:r>
          </a:p>
        </p:txBody>
      </p:sp>
      <p:sp>
        <p:nvSpPr>
          <p:cNvPr id="3" name="Content Placeholder 2">
            <a:extLst>
              <a:ext uri="{FF2B5EF4-FFF2-40B4-BE49-F238E27FC236}">
                <a16:creationId xmlns:a16="http://schemas.microsoft.com/office/drawing/2014/main" id="{4149C659-ABFE-4544-9EA6-56CE9D1DFC02}"/>
              </a:ext>
            </a:extLst>
          </p:cNvPr>
          <p:cNvSpPr>
            <a:spLocks noGrp="1"/>
          </p:cNvSpPr>
          <p:nvPr>
            <p:ph idx="1"/>
          </p:nvPr>
        </p:nvSpPr>
        <p:spPr/>
        <p:txBody>
          <a:bodyPr>
            <a:normAutofit lnSpcReduction="10000"/>
          </a:bodyPr>
          <a:lstStyle/>
          <a:p>
            <a:pPr marL="0" indent="0">
              <a:buNone/>
            </a:pPr>
            <a:r>
              <a:rPr lang="en-NZ" b="1" dirty="0">
                <a:latin typeface="Bradley Hand ITC" panose="03070402050302030203" pitchFamily="66" charset="0"/>
              </a:rPr>
              <a:t>Introducing the article</a:t>
            </a:r>
          </a:p>
          <a:p>
            <a:r>
              <a:rPr lang="en-NZ" b="1" dirty="0">
                <a:latin typeface="Bradley Hand ITC" panose="03070402050302030203" pitchFamily="66" charset="0"/>
              </a:rPr>
              <a:t>The author set out to…</a:t>
            </a:r>
          </a:p>
          <a:p>
            <a:r>
              <a:rPr lang="en-NZ" b="1" dirty="0">
                <a:latin typeface="Bradley Hand ITC" panose="03070402050302030203" pitchFamily="66" charset="0"/>
              </a:rPr>
              <a:t>The author investigated…</a:t>
            </a:r>
          </a:p>
          <a:p>
            <a:r>
              <a:rPr lang="en-NZ" b="1" dirty="0">
                <a:latin typeface="Bradley Hand ITC" panose="03070402050302030203" pitchFamily="66" charset="0"/>
              </a:rPr>
              <a:t>The purpose of this study was to…</a:t>
            </a:r>
          </a:p>
          <a:p>
            <a:r>
              <a:rPr lang="en-NZ" b="1" dirty="0">
                <a:latin typeface="Bradley Hand ITC" panose="03070402050302030203" pitchFamily="66" charset="0"/>
              </a:rPr>
              <a:t>The author argues that…</a:t>
            </a:r>
          </a:p>
          <a:p>
            <a:r>
              <a:rPr lang="en-NZ" b="1" dirty="0">
                <a:latin typeface="Bradley Hand ITC" panose="03070402050302030203" pitchFamily="66" charset="0"/>
              </a:rPr>
              <a:t>The perspective presented here is that…</a:t>
            </a:r>
          </a:p>
          <a:p>
            <a:r>
              <a:rPr lang="en-NZ" b="1" dirty="0">
                <a:latin typeface="Bradley Hand ITC" panose="03070402050302030203" pitchFamily="66" charset="0"/>
              </a:rPr>
              <a:t>The point of view argued here is that…</a:t>
            </a:r>
          </a:p>
          <a:p>
            <a:r>
              <a:rPr lang="en-NZ" b="1" dirty="0">
                <a:latin typeface="Bradley Hand ITC" panose="03070402050302030203" pitchFamily="66" charset="0"/>
              </a:rPr>
              <a:t>The authors intention was to…</a:t>
            </a:r>
          </a:p>
        </p:txBody>
      </p:sp>
    </p:spTree>
    <p:extLst>
      <p:ext uri="{BB962C8B-B14F-4D97-AF65-F5344CB8AC3E}">
        <p14:creationId xmlns:p14="http://schemas.microsoft.com/office/powerpoint/2010/main" val="201287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B0EC-07B8-4A79-8641-9FF7C7F7CF76}"/>
              </a:ext>
            </a:extLst>
          </p:cNvPr>
          <p:cNvSpPr>
            <a:spLocks noGrp="1"/>
          </p:cNvSpPr>
          <p:nvPr>
            <p:ph type="title"/>
          </p:nvPr>
        </p:nvSpPr>
        <p:spPr/>
        <p:txBody>
          <a:bodyPr/>
          <a:lstStyle/>
          <a:p>
            <a:r>
              <a:rPr lang="en-NZ" b="1" dirty="0">
                <a:latin typeface="Bradley Hand ITC" panose="03070402050302030203" pitchFamily="66" charset="0"/>
              </a:rPr>
              <a:t>Examples of Critical Language</a:t>
            </a:r>
            <a:endParaRPr lang="en-NZ" dirty="0"/>
          </a:p>
        </p:txBody>
      </p:sp>
      <p:sp>
        <p:nvSpPr>
          <p:cNvPr id="3" name="Content Placeholder 2">
            <a:extLst>
              <a:ext uri="{FF2B5EF4-FFF2-40B4-BE49-F238E27FC236}">
                <a16:creationId xmlns:a16="http://schemas.microsoft.com/office/drawing/2014/main" id="{3051F487-7EDF-422D-AFFC-3DE1988D34AB}"/>
              </a:ext>
            </a:extLst>
          </p:cNvPr>
          <p:cNvSpPr>
            <a:spLocks noGrp="1"/>
          </p:cNvSpPr>
          <p:nvPr>
            <p:ph idx="1"/>
          </p:nvPr>
        </p:nvSpPr>
        <p:spPr/>
        <p:txBody>
          <a:bodyPr/>
          <a:lstStyle/>
          <a:p>
            <a:pPr marL="0" indent="0">
              <a:buNone/>
            </a:pPr>
            <a:r>
              <a:rPr lang="en-NZ" b="1" dirty="0">
                <a:latin typeface="Bradley Hand ITC" panose="03070402050302030203" pitchFamily="66" charset="0"/>
              </a:rPr>
              <a:t>Commenting on strengths</a:t>
            </a:r>
          </a:p>
          <a:p>
            <a:r>
              <a:rPr lang="en-NZ" b="1" dirty="0">
                <a:latin typeface="Bradley Hand ITC" panose="03070402050302030203" pitchFamily="66" charset="0"/>
              </a:rPr>
              <a:t>The author convinces us that…</a:t>
            </a:r>
          </a:p>
          <a:p>
            <a:r>
              <a:rPr lang="en-NZ" b="1" dirty="0">
                <a:latin typeface="Bradley Hand ITC" panose="03070402050302030203" pitchFamily="66" charset="0"/>
              </a:rPr>
              <a:t>The study sheds light on…</a:t>
            </a:r>
          </a:p>
          <a:p>
            <a:r>
              <a:rPr lang="en-NZ" b="1" dirty="0">
                <a:latin typeface="Bradley Hand ITC" panose="03070402050302030203" pitchFamily="66" charset="0"/>
              </a:rPr>
              <a:t>The study highlights the importance of…</a:t>
            </a:r>
          </a:p>
          <a:p>
            <a:r>
              <a:rPr lang="en-NZ" b="1" dirty="0">
                <a:latin typeface="Bradley Hand ITC" panose="03070402050302030203" pitchFamily="66" charset="0"/>
              </a:rPr>
              <a:t>It is clear how…</a:t>
            </a:r>
          </a:p>
          <a:p>
            <a:r>
              <a:rPr lang="en-NZ" b="1" dirty="0">
                <a:latin typeface="Bradley Hand ITC" panose="03070402050302030203" pitchFamily="66" charset="0"/>
              </a:rPr>
              <a:t>The study reminds us of the importance of…</a:t>
            </a:r>
          </a:p>
          <a:p>
            <a:r>
              <a:rPr lang="en-NZ" b="1" dirty="0">
                <a:latin typeface="Bradley Hand ITC" panose="03070402050302030203" pitchFamily="66" charset="0"/>
              </a:rPr>
              <a:t>The study reflects the significance of…</a:t>
            </a:r>
          </a:p>
        </p:txBody>
      </p:sp>
    </p:spTree>
    <p:extLst>
      <p:ext uri="{BB962C8B-B14F-4D97-AF65-F5344CB8AC3E}">
        <p14:creationId xmlns:p14="http://schemas.microsoft.com/office/powerpoint/2010/main" val="185790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11E9-05E2-4C9A-A815-CE0CB70E345E}"/>
              </a:ext>
            </a:extLst>
          </p:cNvPr>
          <p:cNvSpPr>
            <a:spLocks noGrp="1"/>
          </p:cNvSpPr>
          <p:nvPr>
            <p:ph type="title"/>
          </p:nvPr>
        </p:nvSpPr>
        <p:spPr/>
        <p:txBody>
          <a:bodyPr/>
          <a:lstStyle/>
          <a:p>
            <a:r>
              <a:rPr lang="en-NZ" b="1" dirty="0">
                <a:latin typeface="Bradley Hand ITC" panose="03070402050302030203" pitchFamily="66" charset="0"/>
              </a:rPr>
              <a:t>Examples of Critical Language</a:t>
            </a:r>
            <a:endParaRPr lang="en-NZ" dirty="0"/>
          </a:p>
        </p:txBody>
      </p:sp>
      <p:sp>
        <p:nvSpPr>
          <p:cNvPr id="3" name="Content Placeholder 2">
            <a:extLst>
              <a:ext uri="{FF2B5EF4-FFF2-40B4-BE49-F238E27FC236}">
                <a16:creationId xmlns:a16="http://schemas.microsoft.com/office/drawing/2014/main" id="{D82A1F55-740E-4570-8BCD-9B1F1F5841D3}"/>
              </a:ext>
            </a:extLst>
          </p:cNvPr>
          <p:cNvSpPr>
            <a:spLocks noGrp="1"/>
          </p:cNvSpPr>
          <p:nvPr>
            <p:ph idx="1"/>
          </p:nvPr>
        </p:nvSpPr>
        <p:spPr/>
        <p:txBody>
          <a:bodyPr>
            <a:normAutofit lnSpcReduction="10000"/>
          </a:bodyPr>
          <a:lstStyle/>
          <a:p>
            <a:pPr marL="0" indent="0">
              <a:buNone/>
            </a:pPr>
            <a:r>
              <a:rPr lang="en-NZ" b="1" dirty="0">
                <a:latin typeface="Bradley Hand ITC" panose="03070402050302030203" pitchFamily="66" charset="0"/>
              </a:rPr>
              <a:t>Raising questions, commenting on weaknesses</a:t>
            </a:r>
          </a:p>
          <a:p>
            <a:r>
              <a:rPr lang="en-NZ" b="1" dirty="0">
                <a:latin typeface="Bradley Hand ITC" panose="03070402050302030203" pitchFamily="66" charset="0"/>
              </a:rPr>
              <a:t>It does not seem to follow that…</a:t>
            </a:r>
          </a:p>
          <a:p>
            <a:r>
              <a:rPr lang="en-NZ" b="1" dirty="0">
                <a:latin typeface="Bradley Hand ITC" panose="03070402050302030203" pitchFamily="66" charset="0"/>
              </a:rPr>
              <a:t>The author’s argument falls down in that…</a:t>
            </a:r>
          </a:p>
          <a:p>
            <a:r>
              <a:rPr lang="en-NZ" b="1" dirty="0">
                <a:latin typeface="Bradley Hand ITC" panose="03070402050302030203" pitchFamily="66" charset="0"/>
              </a:rPr>
              <a:t>The author’s argument seem to be that</a:t>
            </a:r>
          </a:p>
          <a:p>
            <a:r>
              <a:rPr lang="en-NZ" b="1" dirty="0">
                <a:latin typeface="Bradley Hand ITC" panose="03070402050302030203" pitchFamily="66" charset="0"/>
              </a:rPr>
              <a:t>The argument that … does not hold because…</a:t>
            </a:r>
          </a:p>
          <a:p>
            <a:r>
              <a:rPr lang="en-NZ" b="1" dirty="0"/>
              <a:t> </a:t>
            </a:r>
            <a:r>
              <a:rPr lang="en-NZ" b="1" dirty="0">
                <a:latin typeface="Bradley Hand ITC" panose="03070402050302030203" pitchFamily="66" charset="0"/>
              </a:rPr>
              <a:t>The assumption that…</a:t>
            </a:r>
          </a:p>
          <a:p>
            <a:r>
              <a:rPr lang="en-NZ" b="1" dirty="0">
                <a:latin typeface="Bradley Hand ITC" panose="03070402050302030203" pitchFamily="66" charset="0"/>
              </a:rPr>
              <a:t>The author assumes that…</a:t>
            </a:r>
          </a:p>
          <a:p>
            <a:r>
              <a:rPr lang="en-NZ" b="1" dirty="0">
                <a:latin typeface="Bradley Hand ITC" panose="03070402050302030203" pitchFamily="66" charset="0"/>
              </a:rPr>
              <a:t>Questions must be raised in relation to…</a:t>
            </a:r>
          </a:p>
        </p:txBody>
      </p:sp>
    </p:spTree>
    <p:extLst>
      <p:ext uri="{BB962C8B-B14F-4D97-AF65-F5344CB8AC3E}">
        <p14:creationId xmlns:p14="http://schemas.microsoft.com/office/powerpoint/2010/main" val="305000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4EB6-E023-445B-8B71-ADB4FA17E891}"/>
              </a:ext>
            </a:extLst>
          </p:cNvPr>
          <p:cNvSpPr>
            <a:spLocks noGrp="1"/>
          </p:cNvSpPr>
          <p:nvPr>
            <p:ph type="title"/>
          </p:nvPr>
        </p:nvSpPr>
        <p:spPr/>
        <p:txBody>
          <a:bodyPr/>
          <a:lstStyle/>
          <a:p>
            <a:r>
              <a:rPr lang="en-NZ" b="1" dirty="0">
                <a:latin typeface="Bradley Hand ITC" panose="03070402050302030203" pitchFamily="66" charset="0"/>
              </a:rPr>
              <a:t>Examples of Critical Language</a:t>
            </a:r>
            <a:endParaRPr lang="en-NZ" dirty="0"/>
          </a:p>
        </p:txBody>
      </p:sp>
      <p:sp>
        <p:nvSpPr>
          <p:cNvPr id="3" name="Content Placeholder 2">
            <a:extLst>
              <a:ext uri="{FF2B5EF4-FFF2-40B4-BE49-F238E27FC236}">
                <a16:creationId xmlns:a16="http://schemas.microsoft.com/office/drawing/2014/main" id="{EB7A21DD-FB07-40CF-A0DC-2DE717CC722D}"/>
              </a:ext>
            </a:extLst>
          </p:cNvPr>
          <p:cNvSpPr>
            <a:spLocks noGrp="1"/>
          </p:cNvSpPr>
          <p:nvPr>
            <p:ph idx="1"/>
          </p:nvPr>
        </p:nvSpPr>
        <p:spPr/>
        <p:txBody>
          <a:bodyPr/>
          <a:lstStyle/>
          <a:p>
            <a:pPr marL="0" indent="0">
              <a:buNone/>
            </a:pPr>
            <a:r>
              <a:rPr lang="en-NZ" b="1" dirty="0">
                <a:latin typeface="Bradley Hand ITC" panose="03070402050302030203" pitchFamily="66" charset="0"/>
              </a:rPr>
              <a:t>Drawing implications</a:t>
            </a:r>
          </a:p>
          <a:p>
            <a:r>
              <a:rPr lang="en-NZ" b="1" dirty="0">
                <a:latin typeface="Bradley Hand ITC" panose="03070402050302030203" pitchFamily="66" charset="0"/>
              </a:rPr>
              <a:t>As a consequence of the authors work we see that…</a:t>
            </a:r>
          </a:p>
          <a:p>
            <a:r>
              <a:rPr lang="en-NZ" b="1" dirty="0">
                <a:latin typeface="Bradley Hand ITC" panose="03070402050302030203" pitchFamily="66" charset="0"/>
              </a:rPr>
              <a:t>The author highlights the importance of…</a:t>
            </a:r>
          </a:p>
          <a:p>
            <a:r>
              <a:rPr lang="en-NZ" b="1" dirty="0">
                <a:latin typeface="Bradley Hand ITC" panose="03070402050302030203" pitchFamily="66" charset="0"/>
              </a:rPr>
              <a:t>The author draws connections between … and…</a:t>
            </a:r>
          </a:p>
          <a:p>
            <a:r>
              <a:rPr lang="en-NZ" b="1" dirty="0">
                <a:latin typeface="Bradley Hand ITC" panose="03070402050302030203" pitchFamily="66" charset="0"/>
              </a:rPr>
              <a:t>The author makes an important distinction between … and…</a:t>
            </a:r>
          </a:p>
          <a:p>
            <a:r>
              <a:rPr lang="en-NZ" b="1" dirty="0">
                <a:latin typeface="Bradley Hand ITC" panose="03070402050302030203" pitchFamily="66" charset="0"/>
              </a:rPr>
              <a:t>A major outcome from these findings is that…</a:t>
            </a:r>
          </a:p>
          <a:p>
            <a:r>
              <a:rPr lang="en-NZ" b="1" dirty="0">
                <a:latin typeface="Bradley Hand ITC" panose="03070402050302030203" pitchFamily="66" charset="0"/>
              </a:rPr>
              <a:t>These results have implications for…</a:t>
            </a:r>
          </a:p>
        </p:txBody>
      </p:sp>
    </p:spTree>
    <p:extLst>
      <p:ext uri="{BB962C8B-B14F-4D97-AF65-F5344CB8AC3E}">
        <p14:creationId xmlns:p14="http://schemas.microsoft.com/office/powerpoint/2010/main" val="267679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5CE2-3F05-4E89-B737-698A07295179}"/>
              </a:ext>
            </a:extLst>
          </p:cNvPr>
          <p:cNvSpPr>
            <a:spLocks noGrp="1"/>
          </p:cNvSpPr>
          <p:nvPr>
            <p:ph type="title"/>
          </p:nvPr>
        </p:nvSpPr>
        <p:spPr/>
        <p:txBody>
          <a:bodyPr/>
          <a:lstStyle/>
          <a:p>
            <a:r>
              <a:rPr lang="en-NZ" b="1" dirty="0">
                <a:latin typeface="Bradley Hand ITC" panose="03070402050302030203" pitchFamily="66" charset="0"/>
              </a:rPr>
              <a:t>What is a Literature Review? (Part 1) </a:t>
            </a:r>
          </a:p>
        </p:txBody>
      </p:sp>
      <p:sp>
        <p:nvSpPr>
          <p:cNvPr id="3" name="Content Placeholder 2">
            <a:extLst>
              <a:ext uri="{FF2B5EF4-FFF2-40B4-BE49-F238E27FC236}">
                <a16:creationId xmlns:a16="http://schemas.microsoft.com/office/drawing/2014/main" id="{2023E78A-3C42-44E1-B774-53C13C8A8E63}"/>
              </a:ext>
            </a:extLst>
          </p:cNvPr>
          <p:cNvSpPr>
            <a:spLocks noGrp="1"/>
          </p:cNvSpPr>
          <p:nvPr>
            <p:ph idx="1"/>
          </p:nvPr>
        </p:nvSpPr>
        <p:spPr/>
        <p:txBody>
          <a:bodyPr/>
          <a:lstStyle/>
          <a:p>
            <a:r>
              <a:rPr lang="en-NZ" b="1" dirty="0">
                <a:latin typeface="Bradley Hand ITC" panose="03070402050302030203" pitchFamily="66" charset="0"/>
              </a:rPr>
              <a:t>A search of published research that allows you to synthesis what is known about the topic you are studying</a:t>
            </a:r>
          </a:p>
          <a:p>
            <a:r>
              <a:rPr lang="en-NZ" b="1" dirty="0">
                <a:latin typeface="Bradley Hand ITC" panose="03070402050302030203" pitchFamily="66" charset="0"/>
              </a:rPr>
              <a:t>“Published Research”  is a rigorous form of research, such as students that appear in academic journals, as opposed to articles found in non-academic magazines and the interest (such as People and Time, Facebook, blogs, Wikipedia) </a:t>
            </a:r>
          </a:p>
        </p:txBody>
      </p:sp>
    </p:spTree>
    <p:extLst>
      <p:ext uri="{BB962C8B-B14F-4D97-AF65-F5344CB8AC3E}">
        <p14:creationId xmlns:p14="http://schemas.microsoft.com/office/powerpoint/2010/main" val="140798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FCD3-ED66-40A5-9F2C-045E85450DFF}"/>
              </a:ext>
            </a:extLst>
          </p:cNvPr>
          <p:cNvSpPr>
            <a:spLocks noGrp="1"/>
          </p:cNvSpPr>
          <p:nvPr>
            <p:ph type="title"/>
          </p:nvPr>
        </p:nvSpPr>
        <p:spPr/>
        <p:txBody>
          <a:bodyPr/>
          <a:lstStyle/>
          <a:p>
            <a:r>
              <a:rPr lang="en-NZ" b="1" dirty="0">
                <a:latin typeface="Bradley Hand ITC" panose="03070402050302030203" pitchFamily="66" charset="0"/>
              </a:rPr>
              <a:t>Why write a Literature Review?</a:t>
            </a:r>
          </a:p>
        </p:txBody>
      </p:sp>
      <p:sp>
        <p:nvSpPr>
          <p:cNvPr id="3" name="Content Placeholder 2">
            <a:extLst>
              <a:ext uri="{FF2B5EF4-FFF2-40B4-BE49-F238E27FC236}">
                <a16:creationId xmlns:a16="http://schemas.microsoft.com/office/drawing/2014/main" id="{DC128E40-70FA-402D-ADC9-C410A1560FE2}"/>
              </a:ext>
            </a:extLst>
          </p:cNvPr>
          <p:cNvSpPr>
            <a:spLocks noGrp="1"/>
          </p:cNvSpPr>
          <p:nvPr>
            <p:ph idx="1"/>
          </p:nvPr>
        </p:nvSpPr>
        <p:spPr/>
        <p:txBody>
          <a:bodyPr/>
          <a:lstStyle/>
          <a:p>
            <a:r>
              <a:rPr lang="en-NZ" b="1" dirty="0">
                <a:latin typeface="Bradley Hand ITC" panose="03070402050302030203" pitchFamily="66" charset="0"/>
              </a:rPr>
              <a:t>Determine what has already been written on a topic</a:t>
            </a:r>
          </a:p>
          <a:p>
            <a:r>
              <a:rPr lang="en-NZ" b="1" dirty="0">
                <a:latin typeface="Bradley Hand ITC" panose="03070402050302030203" pitchFamily="66" charset="0"/>
              </a:rPr>
              <a:t>Provided an overview of key concepts</a:t>
            </a:r>
          </a:p>
          <a:p>
            <a:r>
              <a:rPr lang="en-NZ" b="1" dirty="0">
                <a:latin typeface="Bradley Hand ITC" panose="03070402050302030203" pitchFamily="66" charset="0"/>
              </a:rPr>
              <a:t>Identify major relationships or patterns </a:t>
            </a:r>
          </a:p>
          <a:p>
            <a:r>
              <a:rPr lang="en-NZ" b="1" dirty="0">
                <a:latin typeface="Bradley Hand ITC" panose="03070402050302030203" pitchFamily="66" charset="0"/>
              </a:rPr>
              <a:t>Identify strengthens and weaknesses</a:t>
            </a:r>
          </a:p>
          <a:p>
            <a:r>
              <a:rPr lang="en-NZ" b="1" dirty="0">
                <a:latin typeface="Bradley Hand ITC" panose="03070402050302030203" pitchFamily="66" charset="0"/>
              </a:rPr>
              <a:t>Identify any gaps in the research</a:t>
            </a:r>
          </a:p>
          <a:p>
            <a:r>
              <a:rPr lang="en-NZ" b="1" dirty="0">
                <a:latin typeface="Bradley Hand ITC" panose="03070402050302030203" pitchFamily="66" charset="0"/>
              </a:rPr>
              <a:t>Identify any conflicting evidence</a:t>
            </a:r>
          </a:p>
          <a:p>
            <a:r>
              <a:rPr lang="en-NZ" b="1" dirty="0">
                <a:latin typeface="Bradley Hand ITC" panose="03070402050302030203" pitchFamily="66" charset="0"/>
              </a:rPr>
              <a:t>Provide a solid background to a research paper’s investigation </a:t>
            </a:r>
          </a:p>
        </p:txBody>
      </p:sp>
    </p:spTree>
    <p:extLst>
      <p:ext uri="{BB962C8B-B14F-4D97-AF65-F5344CB8AC3E}">
        <p14:creationId xmlns:p14="http://schemas.microsoft.com/office/powerpoint/2010/main" val="42677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297-29DF-4BE6-8B90-0A07207F15FD}"/>
              </a:ext>
            </a:extLst>
          </p:cNvPr>
          <p:cNvSpPr>
            <a:spLocks noGrp="1"/>
          </p:cNvSpPr>
          <p:nvPr>
            <p:ph type="title"/>
          </p:nvPr>
        </p:nvSpPr>
        <p:spPr/>
        <p:txBody>
          <a:bodyPr/>
          <a:lstStyle/>
          <a:p>
            <a:r>
              <a:rPr lang="en-NZ" b="1" dirty="0">
                <a:latin typeface="Bradley Hand ITC" panose="03070402050302030203" pitchFamily="66" charset="0"/>
              </a:rPr>
              <a:t>What is a Literature Review? (Part 2) </a:t>
            </a:r>
            <a:endParaRPr lang="en-NZ" dirty="0"/>
          </a:p>
        </p:txBody>
      </p:sp>
      <p:sp>
        <p:nvSpPr>
          <p:cNvPr id="3" name="Content Placeholder 2">
            <a:extLst>
              <a:ext uri="{FF2B5EF4-FFF2-40B4-BE49-F238E27FC236}">
                <a16:creationId xmlns:a16="http://schemas.microsoft.com/office/drawing/2014/main" id="{EC503A60-D136-4E4B-BB47-E864F926F181}"/>
              </a:ext>
            </a:extLst>
          </p:cNvPr>
          <p:cNvSpPr>
            <a:spLocks noGrp="1"/>
          </p:cNvSpPr>
          <p:nvPr>
            <p:ph idx="1"/>
          </p:nvPr>
        </p:nvSpPr>
        <p:spPr/>
        <p:txBody>
          <a:bodyPr/>
          <a:lstStyle/>
          <a:p>
            <a:r>
              <a:rPr lang="en-NZ" b="1" dirty="0">
                <a:latin typeface="Bradley Hand ITC" panose="03070402050302030203" pitchFamily="66" charset="0"/>
              </a:rPr>
              <a:t>Literature reviews are used to explore past research findings to direct and improve future research </a:t>
            </a:r>
          </a:p>
          <a:p>
            <a:r>
              <a:rPr lang="en-NZ" b="1" dirty="0">
                <a:latin typeface="Bradley Hand ITC" panose="03070402050302030203" pitchFamily="66" charset="0"/>
              </a:rPr>
              <a:t>It can also provide a list of important variables, or the things you are measuring or collecting data on, to guide your study</a:t>
            </a:r>
          </a:p>
          <a:p>
            <a:r>
              <a:rPr lang="en-NZ" b="1" dirty="0">
                <a:latin typeface="Bradley Hand ITC" panose="03070402050302030203" pitchFamily="66" charset="0"/>
              </a:rPr>
              <a:t>It can also help situate a study within a theoretical perspective</a:t>
            </a:r>
          </a:p>
          <a:p>
            <a:r>
              <a:rPr lang="en-NZ" b="1" dirty="0">
                <a:latin typeface="Bradley Hand ITC" panose="03070402050302030203" pitchFamily="66" charset="0"/>
              </a:rPr>
              <a:t>A literature review is not an essay</a:t>
            </a:r>
          </a:p>
          <a:p>
            <a:r>
              <a:rPr lang="en-NZ" b="1" dirty="0">
                <a:latin typeface="Bradley Hand ITC" panose="03070402050302030203" pitchFamily="66" charset="0"/>
              </a:rPr>
              <a:t>When writing the literature review, avoid describing a study one-by-one. It is about critically analysing the knowledge of the topic/issue/subject (to compare and contrast) </a:t>
            </a:r>
          </a:p>
          <a:p>
            <a:endParaRPr lang="en-NZ" b="1" dirty="0">
              <a:latin typeface="Bradley Hand ITC" panose="03070402050302030203" pitchFamily="66" charset="0"/>
            </a:endParaRPr>
          </a:p>
        </p:txBody>
      </p:sp>
    </p:spTree>
    <p:extLst>
      <p:ext uri="{BB962C8B-B14F-4D97-AF65-F5344CB8AC3E}">
        <p14:creationId xmlns:p14="http://schemas.microsoft.com/office/powerpoint/2010/main" val="28374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6FEA-1F12-4B0C-B338-00E26B5605C6}"/>
              </a:ext>
            </a:extLst>
          </p:cNvPr>
          <p:cNvSpPr>
            <a:spLocks noGrp="1"/>
          </p:cNvSpPr>
          <p:nvPr>
            <p:ph type="title"/>
          </p:nvPr>
        </p:nvSpPr>
        <p:spPr/>
        <p:txBody>
          <a:bodyPr/>
          <a:lstStyle/>
          <a:p>
            <a:r>
              <a:rPr lang="en-NZ" b="1" dirty="0">
                <a:latin typeface="Bradley Hand ITC" panose="03070402050302030203" pitchFamily="66" charset="0"/>
              </a:rPr>
              <a:t>Paragraphs	</a:t>
            </a:r>
          </a:p>
        </p:txBody>
      </p:sp>
      <p:sp>
        <p:nvSpPr>
          <p:cNvPr id="3" name="Content Placeholder 2">
            <a:extLst>
              <a:ext uri="{FF2B5EF4-FFF2-40B4-BE49-F238E27FC236}">
                <a16:creationId xmlns:a16="http://schemas.microsoft.com/office/drawing/2014/main" id="{38A6C587-52D8-442B-9FFA-132155A04793}"/>
              </a:ext>
            </a:extLst>
          </p:cNvPr>
          <p:cNvSpPr>
            <a:spLocks noGrp="1"/>
          </p:cNvSpPr>
          <p:nvPr>
            <p:ph idx="1"/>
          </p:nvPr>
        </p:nvSpPr>
        <p:spPr/>
        <p:txBody>
          <a:bodyPr/>
          <a:lstStyle/>
          <a:p>
            <a:r>
              <a:rPr lang="en-NZ" b="1" dirty="0">
                <a:latin typeface="Bradley Hand ITC" panose="03070402050302030203" pitchFamily="66" charset="0"/>
              </a:rPr>
              <a:t>Each paragraph should deal with a different theme that is relevant to your topic.</a:t>
            </a:r>
          </a:p>
          <a:p>
            <a:r>
              <a:rPr lang="en-NZ" b="1" dirty="0">
                <a:latin typeface="Bradley Hand ITC" panose="03070402050302030203" pitchFamily="66" charset="0"/>
              </a:rPr>
              <a:t>You will need to synthesis several of your reviewed readings into each paragraph, so there is a clear connect between the various sources. </a:t>
            </a:r>
          </a:p>
          <a:p>
            <a:r>
              <a:rPr lang="en-NZ" b="1" dirty="0">
                <a:latin typeface="Bradley Hand ITC" panose="03070402050302030203" pitchFamily="66" charset="0"/>
              </a:rPr>
              <a:t>You will need to critically analyse each source for how they contribute to the themes your are researching. </a:t>
            </a:r>
          </a:p>
        </p:txBody>
      </p:sp>
    </p:spTree>
    <p:extLst>
      <p:ext uri="{BB962C8B-B14F-4D97-AF65-F5344CB8AC3E}">
        <p14:creationId xmlns:p14="http://schemas.microsoft.com/office/powerpoint/2010/main" val="14951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C513-A6B3-4D23-A8D7-D01BE74DA5A8}"/>
              </a:ext>
            </a:extLst>
          </p:cNvPr>
          <p:cNvSpPr>
            <a:spLocks noGrp="1"/>
          </p:cNvSpPr>
          <p:nvPr>
            <p:ph type="title"/>
          </p:nvPr>
        </p:nvSpPr>
        <p:spPr/>
        <p:txBody>
          <a:bodyPr/>
          <a:lstStyle/>
          <a:p>
            <a:r>
              <a:rPr lang="en-NZ" b="1" dirty="0">
                <a:latin typeface="Bradley Hand ITC" panose="03070402050302030203" pitchFamily="66" charset="0"/>
              </a:rPr>
              <a:t>Body of the Literature Review </a:t>
            </a:r>
          </a:p>
        </p:txBody>
      </p:sp>
      <p:sp>
        <p:nvSpPr>
          <p:cNvPr id="3" name="Content Placeholder 2">
            <a:extLst>
              <a:ext uri="{FF2B5EF4-FFF2-40B4-BE49-F238E27FC236}">
                <a16:creationId xmlns:a16="http://schemas.microsoft.com/office/drawing/2014/main" id="{7DDA894F-58F5-4D6A-8759-F5E2F14D6D3A}"/>
              </a:ext>
            </a:extLst>
          </p:cNvPr>
          <p:cNvSpPr>
            <a:spLocks noGrp="1"/>
          </p:cNvSpPr>
          <p:nvPr>
            <p:ph idx="1"/>
          </p:nvPr>
        </p:nvSpPr>
        <p:spPr/>
        <p:txBody>
          <a:bodyPr/>
          <a:lstStyle/>
          <a:p>
            <a:pPr marL="0" indent="0">
              <a:buNone/>
            </a:pPr>
            <a:r>
              <a:rPr lang="en-NZ" b="1" dirty="0">
                <a:latin typeface="Bradley Hand ITC" panose="03070402050302030203" pitchFamily="66" charset="0"/>
              </a:rPr>
              <a:t>The body of the review could include paragraphs on:</a:t>
            </a:r>
          </a:p>
          <a:p>
            <a:r>
              <a:rPr lang="en-NZ" b="1" dirty="0">
                <a:latin typeface="Bradley Hand ITC" panose="03070402050302030203" pitchFamily="66" charset="0"/>
              </a:rPr>
              <a:t>Historical background (if relevant)</a:t>
            </a:r>
          </a:p>
          <a:p>
            <a:r>
              <a:rPr lang="en-NZ" b="1" dirty="0">
                <a:latin typeface="Bradley Hand ITC" panose="03070402050302030203" pitchFamily="66" charset="0"/>
              </a:rPr>
              <a:t>Methodologies</a:t>
            </a:r>
          </a:p>
          <a:p>
            <a:r>
              <a:rPr lang="en-NZ" b="1" dirty="0">
                <a:latin typeface="Bradley Hand ITC" panose="03070402050302030203" pitchFamily="66" charset="0"/>
              </a:rPr>
              <a:t>Previous studies on the topic</a:t>
            </a:r>
          </a:p>
          <a:p>
            <a:r>
              <a:rPr lang="en-NZ" b="1" dirty="0">
                <a:latin typeface="Bradley Hand ITC" panose="03070402050302030203" pitchFamily="66" charset="0"/>
              </a:rPr>
              <a:t>Mainstream vs alternative viewpoints</a:t>
            </a:r>
          </a:p>
          <a:p>
            <a:r>
              <a:rPr lang="en-NZ" b="1" dirty="0">
                <a:latin typeface="Bradley Hand ITC" panose="03070402050302030203" pitchFamily="66" charset="0"/>
              </a:rPr>
              <a:t>Principal questions being asked</a:t>
            </a:r>
          </a:p>
          <a:p>
            <a:r>
              <a:rPr lang="en-NZ" b="1" dirty="0">
                <a:latin typeface="Bradley Hand ITC" panose="03070402050302030203" pitchFamily="66" charset="0"/>
              </a:rPr>
              <a:t>General conclusions that are being drawn </a:t>
            </a:r>
          </a:p>
        </p:txBody>
      </p:sp>
    </p:spTree>
    <p:extLst>
      <p:ext uri="{BB962C8B-B14F-4D97-AF65-F5344CB8AC3E}">
        <p14:creationId xmlns:p14="http://schemas.microsoft.com/office/powerpoint/2010/main" val="91656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D4C8-3CB4-42D0-A93B-52134103164D}"/>
              </a:ext>
            </a:extLst>
          </p:cNvPr>
          <p:cNvSpPr>
            <a:spLocks noGrp="1"/>
          </p:cNvSpPr>
          <p:nvPr>
            <p:ph type="title"/>
          </p:nvPr>
        </p:nvSpPr>
        <p:spPr/>
        <p:txBody>
          <a:bodyPr/>
          <a:lstStyle/>
          <a:p>
            <a:r>
              <a:rPr lang="en-NZ" b="1" dirty="0">
                <a:latin typeface="Bradley Hand ITC" panose="03070402050302030203" pitchFamily="66" charset="0"/>
              </a:rPr>
              <a:t>Five ‘C’s while writing a literature review </a:t>
            </a:r>
          </a:p>
        </p:txBody>
      </p:sp>
      <p:graphicFrame>
        <p:nvGraphicFramePr>
          <p:cNvPr id="5" name="Table 5">
            <a:extLst>
              <a:ext uri="{FF2B5EF4-FFF2-40B4-BE49-F238E27FC236}">
                <a16:creationId xmlns:a16="http://schemas.microsoft.com/office/drawing/2014/main" id="{4F330419-E109-490B-8412-823078180E84}"/>
              </a:ext>
            </a:extLst>
          </p:cNvPr>
          <p:cNvGraphicFramePr>
            <a:graphicFrameLocks noGrp="1"/>
          </p:cNvGraphicFramePr>
          <p:nvPr>
            <p:ph idx="1"/>
            <p:extLst>
              <p:ext uri="{D42A27DB-BD31-4B8C-83A1-F6EECF244321}">
                <p14:modId xmlns:p14="http://schemas.microsoft.com/office/powerpoint/2010/main" val="10630513"/>
              </p:ext>
            </p:extLst>
          </p:nvPr>
        </p:nvGraphicFramePr>
        <p:xfrm>
          <a:off x="837828" y="1700808"/>
          <a:ext cx="10945216" cy="4680520"/>
        </p:xfrm>
        <a:graphic>
          <a:graphicData uri="http://schemas.openxmlformats.org/drawingml/2006/table">
            <a:tbl>
              <a:tblPr firstRow="1" bandRow="1">
                <a:tableStyleId>{8EC20E35-A176-4012-BC5E-935CFFF8708E}</a:tableStyleId>
              </a:tblPr>
              <a:tblGrid>
                <a:gridCol w="2111104">
                  <a:extLst>
                    <a:ext uri="{9D8B030D-6E8A-4147-A177-3AD203B41FA5}">
                      <a16:colId xmlns:a16="http://schemas.microsoft.com/office/drawing/2014/main" val="642362370"/>
                    </a:ext>
                  </a:extLst>
                </a:gridCol>
                <a:gridCol w="8834112">
                  <a:extLst>
                    <a:ext uri="{9D8B030D-6E8A-4147-A177-3AD203B41FA5}">
                      <a16:colId xmlns:a16="http://schemas.microsoft.com/office/drawing/2014/main" val="1482796645"/>
                    </a:ext>
                  </a:extLst>
                </a:gridCol>
              </a:tblGrid>
              <a:tr h="430868">
                <a:tc>
                  <a:txBody>
                    <a:bodyPr/>
                    <a:lstStyle/>
                    <a:p>
                      <a:r>
                        <a:rPr lang="en-NZ" sz="2000" b="1" dirty="0">
                          <a:solidFill>
                            <a:schemeClr val="tx1"/>
                          </a:solidFill>
                          <a:latin typeface="Bradley Hand ITC" panose="03070402050302030203" pitchFamily="66" charset="0"/>
                        </a:rPr>
                        <a:t>Cite</a:t>
                      </a:r>
                    </a:p>
                  </a:txBody>
                  <a:tcPr>
                    <a:noFill/>
                  </a:tcPr>
                </a:tc>
                <a:tc>
                  <a:txBody>
                    <a:bodyPr/>
                    <a:lstStyle/>
                    <a:p>
                      <a:r>
                        <a:rPr lang="en-NZ" sz="2000" b="1" dirty="0">
                          <a:solidFill>
                            <a:schemeClr val="tx1"/>
                          </a:solidFill>
                          <a:latin typeface="Bradley Hand ITC" panose="03070402050302030203" pitchFamily="66" charset="0"/>
                        </a:rPr>
                        <a:t>Keep the primary focus on the literature pertinent to your research problem</a:t>
                      </a:r>
                    </a:p>
                  </a:txBody>
                  <a:tcPr>
                    <a:noFill/>
                  </a:tcPr>
                </a:tc>
                <a:extLst>
                  <a:ext uri="{0D108BD9-81ED-4DB2-BD59-A6C34878D82A}">
                    <a16:rowId xmlns:a16="http://schemas.microsoft.com/office/drawing/2014/main" val="2701897678"/>
                  </a:ext>
                </a:extLst>
              </a:tr>
              <a:tr h="1062413">
                <a:tc>
                  <a:txBody>
                    <a:bodyPr/>
                    <a:lstStyle/>
                    <a:p>
                      <a:r>
                        <a:rPr lang="en-NZ" sz="2000" b="1" dirty="0">
                          <a:solidFill>
                            <a:schemeClr val="tx1"/>
                          </a:solidFill>
                          <a:latin typeface="Bradley Hand ITC" panose="03070402050302030203" pitchFamily="66" charset="0"/>
                        </a:rPr>
                        <a:t>Compare</a:t>
                      </a:r>
                    </a:p>
                  </a:txBody>
                  <a:tcPr>
                    <a:noFill/>
                  </a:tcPr>
                </a:tc>
                <a:tc>
                  <a:txBody>
                    <a:bodyPr/>
                    <a:lstStyle/>
                    <a:p>
                      <a:r>
                        <a:rPr lang="en-NZ" sz="2000" b="1" dirty="0">
                          <a:solidFill>
                            <a:schemeClr val="tx1"/>
                          </a:solidFill>
                          <a:latin typeface="Bradley Hand ITC" panose="03070402050302030203" pitchFamily="66" charset="0"/>
                        </a:rPr>
                        <a:t>The various arguments, theories, methodologies and findings expressed in the literature: What do the authors agree on? Who applied similar approaches to analysing the research problem? </a:t>
                      </a:r>
                    </a:p>
                  </a:txBody>
                  <a:tcPr>
                    <a:noFill/>
                  </a:tcPr>
                </a:tc>
                <a:extLst>
                  <a:ext uri="{0D108BD9-81ED-4DB2-BD59-A6C34878D82A}">
                    <a16:rowId xmlns:a16="http://schemas.microsoft.com/office/drawing/2014/main" val="2868940607"/>
                  </a:ext>
                </a:extLst>
              </a:tr>
              <a:tr h="1062413">
                <a:tc>
                  <a:txBody>
                    <a:bodyPr/>
                    <a:lstStyle/>
                    <a:p>
                      <a:r>
                        <a:rPr lang="en-NZ" sz="2000" b="1" dirty="0">
                          <a:solidFill>
                            <a:schemeClr val="tx1"/>
                          </a:solidFill>
                          <a:latin typeface="Bradley Hand ITC" panose="03070402050302030203" pitchFamily="66" charset="0"/>
                        </a:rPr>
                        <a:t>Contrast</a:t>
                      </a:r>
                    </a:p>
                  </a:txBody>
                  <a:tcPr>
                    <a:noFill/>
                  </a:tcPr>
                </a:tc>
                <a:tc>
                  <a:txBody>
                    <a:bodyPr/>
                    <a:lstStyle/>
                    <a:p>
                      <a:r>
                        <a:rPr lang="en-NZ" sz="2000" b="1" dirty="0">
                          <a:solidFill>
                            <a:schemeClr val="tx1"/>
                          </a:solidFill>
                          <a:latin typeface="Bradley Hand ITC" panose="03070402050302030203" pitchFamily="66" charset="0"/>
                        </a:rPr>
                        <a:t>The various arguments, themes, methodologies, approaches and controversies expressed in the literature: What are the major areas of disagreement, controversy or debate?</a:t>
                      </a:r>
                    </a:p>
                  </a:txBody>
                  <a:tcPr>
                    <a:noFill/>
                  </a:tcPr>
                </a:tc>
                <a:extLst>
                  <a:ext uri="{0D108BD9-81ED-4DB2-BD59-A6C34878D82A}">
                    <a16:rowId xmlns:a16="http://schemas.microsoft.com/office/drawing/2014/main" val="1794894825"/>
                  </a:ext>
                </a:extLst>
              </a:tr>
              <a:tr h="1062413">
                <a:tc>
                  <a:txBody>
                    <a:bodyPr/>
                    <a:lstStyle/>
                    <a:p>
                      <a:r>
                        <a:rPr lang="en-NZ" sz="2000" b="1" dirty="0">
                          <a:solidFill>
                            <a:schemeClr val="tx1"/>
                          </a:solidFill>
                          <a:latin typeface="Bradley Hand ITC" panose="03070402050302030203" pitchFamily="66" charset="0"/>
                        </a:rPr>
                        <a:t>Critique the Literature</a:t>
                      </a:r>
                    </a:p>
                  </a:txBody>
                  <a:tcPr>
                    <a:noFill/>
                  </a:tcPr>
                </a:tc>
                <a:tc>
                  <a:txBody>
                    <a:bodyPr/>
                    <a:lstStyle/>
                    <a:p>
                      <a:r>
                        <a:rPr lang="en-NZ" sz="2000" b="1" dirty="0">
                          <a:solidFill>
                            <a:schemeClr val="tx1"/>
                          </a:solidFill>
                          <a:latin typeface="Bradley Hand ITC" panose="03070402050302030203" pitchFamily="66" charset="0"/>
                        </a:rPr>
                        <a:t>Which arguments are more persuasive and why? Which approaches, findings, methodologies seem most reliable, valid or appropriate and why? Pay attention to the verbs you use to describe what an author says/does</a:t>
                      </a:r>
                    </a:p>
                  </a:txBody>
                  <a:tcPr>
                    <a:noFill/>
                  </a:tcPr>
                </a:tc>
                <a:extLst>
                  <a:ext uri="{0D108BD9-81ED-4DB2-BD59-A6C34878D82A}">
                    <a16:rowId xmlns:a16="http://schemas.microsoft.com/office/drawing/2014/main" val="2035726137"/>
                  </a:ext>
                </a:extLst>
              </a:tr>
              <a:tr h="1062413">
                <a:tc>
                  <a:txBody>
                    <a:bodyPr/>
                    <a:lstStyle/>
                    <a:p>
                      <a:r>
                        <a:rPr lang="en-NZ" sz="2000" b="1" dirty="0">
                          <a:solidFill>
                            <a:schemeClr val="tx1"/>
                          </a:solidFill>
                          <a:latin typeface="Bradley Hand ITC" panose="03070402050302030203" pitchFamily="66" charset="0"/>
                        </a:rPr>
                        <a:t>Connect</a:t>
                      </a:r>
                    </a:p>
                  </a:txBody>
                  <a:tcPr>
                    <a:noFill/>
                  </a:tcPr>
                </a:tc>
                <a:tc>
                  <a:txBody>
                    <a:bodyPr/>
                    <a:lstStyle/>
                    <a:p>
                      <a:r>
                        <a:rPr lang="en-NZ" sz="2000" b="1" dirty="0">
                          <a:solidFill>
                            <a:schemeClr val="tx1"/>
                          </a:solidFill>
                          <a:latin typeface="Bradley Hand ITC" panose="03070402050302030203" pitchFamily="66" charset="0"/>
                        </a:rPr>
                        <a:t>The literature to your own area of research and investigation: How does your won work draw upon, depart from, or synthesis what has been said in the literature? </a:t>
                      </a:r>
                    </a:p>
                  </a:txBody>
                  <a:tcPr>
                    <a:noFill/>
                  </a:tcPr>
                </a:tc>
                <a:extLst>
                  <a:ext uri="{0D108BD9-81ED-4DB2-BD59-A6C34878D82A}">
                    <a16:rowId xmlns:a16="http://schemas.microsoft.com/office/drawing/2014/main" val="2627408359"/>
                  </a:ext>
                </a:extLst>
              </a:tr>
            </a:tbl>
          </a:graphicData>
        </a:graphic>
      </p:graphicFrame>
    </p:spTree>
    <p:extLst>
      <p:ext uri="{BB962C8B-B14F-4D97-AF65-F5344CB8AC3E}">
        <p14:creationId xmlns:p14="http://schemas.microsoft.com/office/powerpoint/2010/main" val="169762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2246-44D7-4944-B508-390398A1A8AD}"/>
              </a:ext>
            </a:extLst>
          </p:cNvPr>
          <p:cNvSpPr>
            <a:spLocks noGrp="1"/>
          </p:cNvSpPr>
          <p:nvPr>
            <p:ph type="title"/>
          </p:nvPr>
        </p:nvSpPr>
        <p:spPr/>
        <p:txBody>
          <a:bodyPr/>
          <a:lstStyle/>
          <a:p>
            <a:r>
              <a:rPr lang="en-NZ" b="1" dirty="0">
                <a:latin typeface="Bradley Hand ITC" panose="03070402050302030203" pitchFamily="66" charset="0"/>
              </a:rPr>
              <a:t>The Purpose of the Literature Review (McMillan and Schumacher, 2000)</a:t>
            </a:r>
          </a:p>
        </p:txBody>
      </p:sp>
      <p:sp>
        <p:nvSpPr>
          <p:cNvPr id="3" name="Content Placeholder 2">
            <a:extLst>
              <a:ext uri="{FF2B5EF4-FFF2-40B4-BE49-F238E27FC236}">
                <a16:creationId xmlns:a16="http://schemas.microsoft.com/office/drawing/2014/main" id="{5428D631-2051-4CE5-8347-3D00A4867184}"/>
              </a:ext>
            </a:extLst>
          </p:cNvPr>
          <p:cNvSpPr>
            <a:spLocks noGrp="1"/>
          </p:cNvSpPr>
          <p:nvPr>
            <p:ph idx="1"/>
          </p:nvPr>
        </p:nvSpPr>
        <p:spPr/>
        <p:txBody>
          <a:bodyPr/>
          <a:lstStyle/>
          <a:p>
            <a:r>
              <a:rPr lang="en-NZ" b="1" dirty="0">
                <a:latin typeface="Bradley Hand ITC" panose="03070402050302030203" pitchFamily="66" charset="0"/>
              </a:rPr>
              <a:t>McMillan and Schumacher (2000) identify five purposes of the literature review </a:t>
            </a:r>
          </a:p>
          <a:p>
            <a:pPr marL="457200" indent="-457200">
              <a:buFont typeface="+mj-lt"/>
              <a:buAutoNum type="arabicPeriod"/>
            </a:pPr>
            <a:r>
              <a:rPr lang="en-NZ" b="1" dirty="0">
                <a:latin typeface="Bradley Hand ITC" panose="03070402050302030203" pitchFamily="66" charset="0"/>
              </a:rPr>
              <a:t>Refine the research problem </a:t>
            </a:r>
          </a:p>
          <a:p>
            <a:pPr marL="457200" indent="-457200">
              <a:buFont typeface="+mj-lt"/>
              <a:buAutoNum type="arabicPeriod"/>
            </a:pPr>
            <a:r>
              <a:rPr lang="en-NZ" b="1" dirty="0">
                <a:latin typeface="Bradley Hand ITC" panose="03070402050302030203" pitchFamily="66" charset="0"/>
              </a:rPr>
              <a:t>Establish a conceptual or theoretical framework </a:t>
            </a:r>
          </a:p>
          <a:p>
            <a:pPr marL="457200" indent="-457200">
              <a:buFont typeface="+mj-lt"/>
              <a:buAutoNum type="arabicPeriod"/>
            </a:pPr>
            <a:r>
              <a:rPr lang="en-NZ" b="1" dirty="0">
                <a:latin typeface="Bradley Hand ITC" panose="03070402050302030203" pitchFamily="66" charset="0"/>
              </a:rPr>
              <a:t>Avoid unintentional replication of previous studies</a:t>
            </a:r>
          </a:p>
          <a:p>
            <a:pPr marL="457200" indent="-457200">
              <a:buFont typeface="+mj-lt"/>
              <a:buAutoNum type="arabicPeriod"/>
            </a:pPr>
            <a:r>
              <a:rPr lang="en-NZ" b="1" dirty="0">
                <a:latin typeface="Bradley Hand ITC" panose="03070402050302030203" pitchFamily="66" charset="0"/>
              </a:rPr>
              <a:t>Select methods and measures</a:t>
            </a:r>
          </a:p>
          <a:p>
            <a:pPr marL="457200" indent="-457200">
              <a:buFont typeface="+mj-lt"/>
              <a:buAutoNum type="arabicPeriod"/>
            </a:pPr>
            <a:r>
              <a:rPr lang="en-NZ" b="1" dirty="0">
                <a:latin typeface="Bradley Hand ITC" panose="03070402050302030203" pitchFamily="66" charset="0"/>
              </a:rPr>
              <a:t>Relate findings to previous knowledge and suggest areas for further research </a:t>
            </a:r>
          </a:p>
        </p:txBody>
      </p:sp>
    </p:spTree>
    <p:extLst>
      <p:ext uri="{BB962C8B-B14F-4D97-AF65-F5344CB8AC3E}">
        <p14:creationId xmlns:p14="http://schemas.microsoft.com/office/powerpoint/2010/main" val="237547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B669-E4ED-4412-BCFE-FD0DEE9648DF}"/>
              </a:ext>
            </a:extLst>
          </p:cNvPr>
          <p:cNvSpPr>
            <a:spLocks noGrp="1"/>
          </p:cNvSpPr>
          <p:nvPr>
            <p:ph type="title"/>
          </p:nvPr>
        </p:nvSpPr>
        <p:spPr/>
        <p:txBody>
          <a:bodyPr/>
          <a:lstStyle/>
          <a:p>
            <a:r>
              <a:rPr lang="en-NZ" b="1" dirty="0">
                <a:latin typeface="Bradley Hand ITC" panose="03070402050302030203" pitchFamily="66" charset="0"/>
              </a:rPr>
              <a:t>Writing a Literature Review – Critical Evaluation </a:t>
            </a:r>
          </a:p>
        </p:txBody>
      </p:sp>
      <p:sp>
        <p:nvSpPr>
          <p:cNvPr id="3" name="Content Placeholder 2">
            <a:extLst>
              <a:ext uri="{FF2B5EF4-FFF2-40B4-BE49-F238E27FC236}">
                <a16:creationId xmlns:a16="http://schemas.microsoft.com/office/drawing/2014/main" id="{1D027627-BB5B-4E11-9FD4-9B218A86D985}"/>
              </a:ext>
            </a:extLst>
          </p:cNvPr>
          <p:cNvSpPr>
            <a:spLocks noGrp="1"/>
          </p:cNvSpPr>
          <p:nvPr>
            <p:ph idx="1"/>
          </p:nvPr>
        </p:nvSpPr>
        <p:spPr/>
        <p:txBody>
          <a:bodyPr/>
          <a:lstStyle/>
          <a:p>
            <a:pPr marL="0" indent="0">
              <a:buNone/>
            </a:pPr>
            <a:r>
              <a:rPr lang="en-NZ" b="1" dirty="0">
                <a:latin typeface="Bradley Hand ITC" panose="03070402050302030203" pitchFamily="66" charset="0"/>
              </a:rPr>
              <a:t>Your literature review should included a critical examination of the materials that you have read. </a:t>
            </a:r>
          </a:p>
          <a:p>
            <a:pPr marL="0" indent="0">
              <a:buNone/>
            </a:pPr>
            <a:r>
              <a:rPr lang="en-NZ" b="1" dirty="0">
                <a:latin typeface="Bradley Hand ITC" panose="03070402050302030203" pitchFamily="66" charset="0"/>
              </a:rPr>
              <a:t>Central to critical thinking's is the ability to think “outside” a piece of writing: not only understanding the authors message, but deciding:</a:t>
            </a:r>
          </a:p>
          <a:p>
            <a:r>
              <a:rPr lang="en-NZ" b="1" dirty="0">
                <a:latin typeface="Bradley Hand ITC" panose="03070402050302030203" pitchFamily="66" charset="0"/>
              </a:rPr>
              <a:t>Whether the message is valid or not</a:t>
            </a:r>
          </a:p>
          <a:p>
            <a:r>
              <a:rPr lang="en-NZ" b="1" dirty="0">
                <a:latin typeface="Bradley Hand ITC" panose="03070402050302030203" pitchFamily="66" charset="0"/>
              </a:rPr>
              <a:t>Whether the evidence and discussion given supports the message</a:t>
            </a:r>
          </a:p>
          <a:p>
            <a:r>
              <a:rPr lang="en-NZ" b="1" dirty="0">
                <a:latin typeface="Bradley Hand ITC" panose="03070402050302030203" pitchFamily="66" charset="0"/>
              </a:rPr>
              <a:t>How the message fits into the broader context</a:t>
            </a:r>
          </a:p>
          <a:p>
            <a:pPr marL="0" indent="0">
              <a:buNone/>
            </a:pPr>
            <a:r>
              <a:rPr lang="en-NZ" b="1" dirty="0">
                <a:latin typeface="Bradley Hand ITC" panose="03070402050302030203" pitchFamily="66" charset="0"/>
              </a:rPr>
              <a:t>	</a:t>
            </a:r>
          </a:p>
        </p:txBody>
      </p:sp>
    </p:spTree>
    <p:extLst>
      <p:ext uri="{BB962C8B-B14F-4D97-AF65-F5344CB8AC3E}">
        <p14:creationId xmlns:p14="http://schemas.microsoft.com/office/powerpoint/2010/main" val="348606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137</TotalTime>
  <Words>897</Words>
  <Application>Microsoft Office PowerPoint</Application>
  <PresentationFormat>Custom</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Bradley Hand ITC</vt:lpstr>
      <vt:lpstr>Consolas</vt:lpstr>
      <vt:lpstr>Corbel</vt:lpstr>
      <vt:lpstr>Chalkboard 16x9</vt:lpstr>
      <vt:lpstr>Literature Review</vt:lpstr>
      <vt:lpstr>What is a Literature Review? (Part 1) </vt:lpstr>
      <vt:lpstr>Why write a Literature Review?</vt:lpstr>
      <vt:lpstr>What is a Literature Review? (Part 2) </vt:lpstr>
      <vt:lpstr>Paragraphs </vt:lpstr>
      <vt:lpstr>Body of the Literature Review </vt:lpstr>
      <vt:lpstr>Five ‘C’s while writing a literature review </vt:lpstr>
      <vt:lpstr>The Purpose of the Literature Review (McMillan and Schumacher, 2000)</vt:lpstr>
      <vt:lpstr>Writing a Literature Review – Critical Evaluation </vt:lpstr>
      <vt:lpstr>Writing a Literature Review – Critical Evaluation </vt:lpstr>
      <vt:lpstr>Examples of Critical Language</vt:lpstr>
      <vt:lpstr>Examples of Critical Language</vt:lpstr>
      <vt:lpstr>Examples of Critical Language</vt:lpstr>
      <vt:lpstr>Examples of Critical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Barnaby Pace</dc:creator>
  <cp:lastModifiedBy>Barnaby Pace</cp:lastModifiedBy>
  <cp:revision>10</cp:revision>
  <dcterms:created xsi:type="dcterms:W3CDTF">2021-07-12T22:31:22Z</dcterms:created>
  <dcterms:modified xsi:type="dcterms:W3CDTF">2021-07-17T06:24:38Z</dcterms:modified>
</cp:coreProperties>
</file>