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4" r:id="rId2"/>
    <p:sldId id="289" r:id="rId3"/>
    <p:sldId id="276" r:id="rId4"/>
    <p:sldId id="277" r:id="rId5"/>
    <p:sldId id="278" r:id="rId6"/>
    <p:sldId id="315" r:id="rId7"/>
    <p:sldId id="310" r:id="rId8"/>
    <p:sldId id="312" r:id="rId9"/>
    <p:sldId id="313" r:id="rId10"/>
    <p:sldId id="314" r:id="rId11"/>
    <p:sldId id="311" r:id="rId12"/>
    <p:sldId id="317" r:id="rId13"/>
    <p:sldId id="318"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44" autoAdjust="0"/>
    <p:restoredTop sz="94280" autoAdjust="0"/>
  </p:normalViewPr>
  <p:slideViewPr>
    <p:cSldViewPr showGuides="1">
      <p:cViewPr varScale="1">
        <p:scale>
          <a:sx n="100" d="100"/>
          <a:sy n="100" d="100"/>
        </p:scale>
        <p:origin x="114" y="16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5/8/2021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5/8/2021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185716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https://slideplayer.com/slide/7985810/</a:t>
            </a:r>
          </a:p>
        </p:txBody>
      </p:sp>
      <p:sp>
        <p:nvSpPr>
          <p:cNvPr id="4" name="Slide Number Placeholder 3"/>
          <p:cNvSpPr>
            <a:spLocks noGrp="1"/>
          </p:cNvSpPr>
          <p:nvPr>
            <p:ph type="sldNum" sz="quarter" idx="5"/>
          </p:nvPr>
        </p:nvSpPr>
        <p:spPr/>
        <p:txBody>
          <a:bodyPr/>
          <a:lstStyle/>
          <a:p>
            <a:fld id="{B8796F01-7154-41E0-B48B-A6921757531A}" type="slidenum">
              <a:rPr lang="en-NZ" smtClean="0"/>
              <a:pPr/>
              <a:t>8</a:t>
            </a:fld>
            <a:endParaRPr lang="en-NZ"/>
          </a:p>
        </p:txBody>
      </p:sp>
    </p:spTree>
    <p:extLst>
      <p:ext uri="{BB962C8B-B14F-4D97-AF65-F5344CB8AC3E}">
        <p14:creationId xmlns:p14="http://schemas.microsoft.com/office/powerpoint/2010/main" val="351974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https://slideplayer.com/slide/7985810/</a:t>
            </a:r>
          </a:p>
        </p:txBody>
      </p:sp>
      <p:sp>
        <p:nvSpPr>
          <p:cNvPr id="4" name="Slide Number Placeholder 3"/>
          <p:cNvSpPr>
            <a:spLocks noGrp="1"/>
          </p:cNvSpPr>
          <p:nvPr>
            <p:ph type="sldNum" sz="quarter" idx="5"/>
          </p:nvPr>
        </p:nvSpPr>
        <p:spPr/>
        <p:txBody>
          <a:bodyPr/>
          <a:lstStyle/>
          <a:p>
            <a:fld id="{B8796F01-7154-41E0-B48B-A6921757531A}" type="slidenum">
              <a:rPr lang="en-NZ" smtClean="0"/>
              <a:pPr/>
              <a:t>9</a:t>
            </a:fld>
            <a:endParaRPr lang="en-NZ"/>
          </a:p>
        </p:txBody>
      </p:sp>
    </p:spTree>
    <p:extLst>
      <p:ext uri="{BB962C8B-B14F-4D97-AF65-F5344CB8AC3E}">
        <p14:creationId xmlns:p14="http://schemas.microsoft.com/office/powerpoint/2010/main" val="91229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https://slideplayer.com/slide/7985810/</a:t>
            </a:r>
          </a:p>
        </p:txBody>
      </p:sp>
      <p:sp>
        <p:nvSpPr>
          <p:cNvPr id="4" name="Slide Number Placeholder 3"/>
          <p:cNvSpPr>
            <a:spLocks noGrp="1"/>
          </p:cNvSpPr>
          <p:nvPr>
            <p:ph type="sldNum" sz="quarter" idx="5"/>
          </p:nvPr>
        </p:nvSpPr>
        <p:spPr/>
        <p:txBody>
          <a:bodyPr/>
          <a:lstStyle/>
          <a:p>
            <a:fld id="{B8796F01-7154-41E0-B48B-A6921757531A}" type="slidenum">
              <a:rPr lang="en-NZ" smtClean="0"/>
              <a:pPr/>
              <a:t>10</a:t>
            </a:fld>
            <a:endParaRPr lang="en-NZ"/>
          </a:p>
        </p:txBody>
      </p:sp>
    </p:spTree>
    <p:extLst>
      <p:ext uri="{BB962C8B-B14F-4D97-AF65-F5344CB8AC3E}">
        <p14:creationId xmlns:p14="http://schemas.microsoft.com/office/powerpoint/2010/main" val="548821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5/8/2021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5/8/2021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5/8/2021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5/8/2021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5/8/2021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5/8/2021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5/8/2021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5/8/2021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hyperlink" Target="mailto:Barnaby.pace@op.ac.n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AM802002 </a:t>
            </a:r>
            <a:br>
              <a:rPr lang="en-US" dirty="0"/>
            </a:br>
            <a:r>
              <a:rPr lang="en-US" dirty="0"/>
              <a:t>Research and Enquiry </a:t>
            </a:r>
          </a:p>
        </p:txBody>
      </p:sp>
      <p:sp>
        <p:nvSpPr>
          <p:cNvPr id="3" name="Subtitle 2"/>
          <p:cNvSpPr>
            <a:spLocks noGrp="1"/>
          </p:cNvSpPr>
          <p:nvPr>
            <p:ph type="subTitle" idx="1"/>
          </p:nvPr>
        </p:nvSpPr>
        <p:spPr/>
        <p:txBody>
          <a:bodyPr/>
          <a:lstStyle/>
          <a:p>
            <a:r>
              <a:rPr lang="en-US" b="1" dirty="0"/>
              <a:t>Introduction and Teaching Philosophy </a:t>
            </a:r>
          </a:p>
          <a:p>
            <a:r>
              <a:rPr lang="en-US" dirty="0"/>
              <a:t>Week One /Session One </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272A-2D81-4B4F-9E1C-CDB24844BE0F}"/>
              </a:ext>
            </a:extLst>
          </p:cNvPr>
          <p:cNvSpPr>
            <a:spLocks noGrp="1"/>
          </p:cNvSpPr>
          <p:nvPr>
            <p:ph type="title"/>
          </p:nvPr>
        </p:nvSpPr>
        <p:spPr/>
        <p:txBody>
          <a:bodyPr/>
          <a:lstStyle/>
          <a:p>
            <a:r>
              <a:rPr lang="en-NZ" dirty="0"/>
              <a:t>Teachers Role</a:t>
            </a:r>
          </a:p>
        </p:txBody>
      </p:sp>
      <p:sp>
        <p:nvSpPr>
          <p:cNvPr id="3" name="Content Placeholder 2">
            <a:extLst>
              <a:ext uri="{FF2B5EF4-FFF2-40B4-BE49-F238E27FC236}">
                <a16:creationId xmlns:a16="http://schemas.microsoft.com/office/drawing/2014/main" id="{54FC6889-A747-4CA1-9C5A-608A4E4FD426}"/>
              </a:ext>
            </a:extLst>
          </p:cNvPr>
          <p:cNvSpPr>
            <a:spLocks noGrp="1"/>
          </p:cNvSpPr>
          <p:nvPr>
            <p:ph idx="1"/>
          </p:nvPr>
        </p:nvSpPr>
        <p:spPr/>
        <p:txBody>
          <a:bodyPr/>
          <a:lstStyle/>
          <a:p>
            <a:r>
              <a:rPr lang="en-NZ" dirty="0"/>
              <a:t>The teacher reflects on the purpose and makes plans for inquiry learning</a:t>
            </a:r>
          </a:p>
          <a:p>
            <a:r>
              <a:rPr lang="en-NZ" dirty="0"/>
              <a:t>The teacher facilitates classroom learning</a:t>
            </a:r>
          </a:p>
        </p:txBody>
      </p:sp>
      <p:sp>
        <p:nvSpPr>
          <p:cNvPr id="4" name="TextBox 3">
            <a:extLst>
              <a:ext uri="{FF2B5EF4-FFF2-40B4-BE49-F238E27FC236}">
                <a16:creationId xmlns:a16="http://schemas.microsoft.com/office/drawing/2014/main" id="{6371D230-6ED2-484A-BB1B-AE8784CCD624}"/>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226275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45BEC62B-DAAC-4106-870C-618188E67C2B}"/>
              </a:ext>
            </a:extLst>
          </p:cNvPr>
          <p:cNvSpPr/>
          <p:nvPr/>
        </p:nvSpPr>
        <p:spPr>
          <a:xfrm>
            <a:off x="9430746" y="972882"/>
            <a:ext cx="1008111" cy="5635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 name="Rectangle: Rounded Corners 30">
            <a:extLst>
              <a:ext uri="{FF2B5EF4-FFF2-40B4-BE49-F238E27FC236}">
                <a16:creationId xmlns:a16="http://schemas.microsoft.com/office/drawing/2014/main" id="{42B5201F-E61B-4852-8E32-83E866ABE405}"/>
              </a:ext>
            </a:extLst>
          </p:cNvPr>
          <p:cNvSpPr/>
          <p:nvPr/>
        </p:nvSpPr>
        <p:spPr>
          <a:xfrm>
            <a:off x="6921106" y="972882"/>
            <a:ext cx="1008111" cy="5635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0" name="Rectangle: Rounded Corners 29">
            <a:extLst>
              <a:ext uri="{FF2B5EF4-FFF2-40B4-BE49-F238E27FC236}">
                <a16:creationId xmlns:a16="http://schemas.microsoft.com/office/drawing/2014/main" id="{54187C96-B4F4-411B-B22C-B2737AC0DE7F}"/>
              </a:ext>
            </a:extLst>
          </p:cNvPr>
          <p:cNvSpPr/>
          <p:nvPr/>
        </p:nvSpPr>
        <p:spPr>
          <a:xfrm>
            <a:off x="4358326" y="954173"/>
            <a:ext cx="1008111" cy="5635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ectangle: Rounded Corners 28">
            <a:extLst>
              <a:ext uri="{FF2B5EF4-FFF2-40B4-BE49-F238E27FC236}">
                <a16:creationId xmlns:a16="http://schemas.microsoft.com/office/drawing/2014/main" id="{65A8454F-120E-4915-8E47-2BFE866C82DC}"/>
              </a:ext>
            </a:extLst>
          </p:cNvPr>
          <p:cNvSpPr/>
          <p:nvPr/>
        </p:nvSpPr>
        <p:spPr>
          <a:xfrm>
            <a:off x="1856727" y="954173"/>
            <a:ext cx="1008111" cy="5635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201BCD8B-D50E-487F-AA8F-AB4A3BCB6374}"/>
              </a:ext>
            </a:extLst>
          </p:cNvPr>
          <p:cNvSpPr>
            <a:spLocks noGrp="1"/>
          </p:cNvSpPr>
          <p:nvPr>
            <p:ph type="title"/>
          </p:nvPr>
        </p:nvSpPr>
        <p:spPr>
          <a:xfrm rot="16200000">
            <a:off x="9391960" y="1805049"/>
            <a:ext cx="4358597" cy="792089"/>
          </a:xfrm>
        </p:spPr>
        <p:txBody>
          <a:bodyPr/>
          <a:lstStyle/>
          <a:p>
            <a:r>
              <a:rPr lang="en-NZ" dirty="0"/>
              <a:t>Inquiry Process </a:t>
            </a:r>
          </a:p>
        </p:txBody>
      </p:sp>
      <p:sp>
        <p:nvSpPr>
          <p:cNvPr id="4" name="TextBox 3">
            <a:extLst>
              <a:ext uri="{FF2B5EF4-FFF2-40B4-BE49-F238E27FC236}">
                <a16:creationId xmlns:a16="http://schemas.microsoft.com/office/drawing/2014/main" id="{07C34B69-D97F-43D7-8C86-52E84B77BD43}"/>
              </a:ext>
            </a:extLst>
          </p:cNvPr>
          <p:cNvSpPr txBox="1"/>
          <p:nvPr/>
        </p:nvSpPr>
        <p:spPr>
          <a:xfrm rot="16200000">
            <a:off x="10556796" y="1364657"/>
            <a:ext cx="2999657" cy="313932"/>
          </a:xfrm>
          <a:prstGeom prst="rect">
            <a:avLst/>
          </a:prstGeom>
          <a:noFill/>
        </p:spPr>
        <p:txBody>
          <a:bodyPr wrap="square" rtlCol="0">
            <a:spAutoFit/>
          </a:bodyPr>
          <a:lstStyle/>
          <a:p>
            <a:pPr>
              <a:lnSpc>
                <a:spcPct val="90000"/>
              </a:lnSpc>
            </a:pPr>
            <a:r>
              <a:rPr lang="en-NZ" sz="1600" dirty="0"/>
              <a:t>2021 - AM802001 - Week 1</a:t>
            </a:r>
          </a:p>
        </p:txBody>
      </p:sp>
      <p:sp>
        <p:nvSpPr>
          <p:cNvPr id="5" name="Rectangle: Rounded Corners 4">
            <a:extLst>
              <a:ext uri="{FF2B5EF4-FFF2-40B4-BE49-F238E27FC236}">
                <a16:creationId xmlns:a16="http://schemas.microsoft.com/office/drawing/2014/main" id="{10E8A899-0410-498C-AE4E-84EE5D271E71}"/>
              </a:ext>
            </a:extLst>
          </p:cNvPr>
          <p:cNvSpPr/>
          <p:nvPr/>
        </p:nvSpPr>
        <p:spPr>
          <a:xfrm>
            <a:off x="1269044" y="268479"/>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1. Pose Real Questions</a:t>
            </a:r>
          </a:p>
        </p:txBody>
      </p:sp>
      <p:sp>
        <p:nvSpPr>
          <p:cNvPr id="6" name="Rectangle: Rounded Corners 5">
            <a:extLst>
              <a:ext uri="{FF2B5EF4-FFF2-40B4-BE49-F238E27FC236}">
                <a16:creationId xmlns:a16="http://schemas.microsoft.com/office/drawing/2014/main" id="{A471F69A-272E-4898-9DD7-6B60269F55BE}"/>
              </a:ext>
            </a:extLst>
          </p:cNvPr>
          <p:cNvSpPr/>
          <p:nvPr/>
        </p:nvSpPr>
        <p:spPr>
          <a:xfrm>
            <a:off x="3790156" y="268479"/>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2. Find Resources</a:t>
            </a:r>
          </a:p>
        </p:txBody>
      </p:sp>
      <p:sp>
        <p:nvSpPr>
          <p:cNvPr id="7" name="Rectangle: Rounded Corners 6">
            <a:extLst>
              <a:ext uri="{FF2B5EF4-FFF2-40B4-BE49-F238E27FC236}">
                <a16:creationId xmlns:a16="http://schemas.microsoft.com/office/drawing/2014/main" id="{7312A770-2428-4D2F-9F82-674B7583BB55}"/>
              </a:ext>
            </a:extLst>
          </p:cNvPr>
          <p:cNvSpPr/>
          <p:nvPr/>
        </p:nvSpPr>
        <p:spPr>
          <a:xfrm>
            <a:off x="6311268" y="268479"/>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 Interpret Information</a:t>
            </a:r>
          </a:p>
        </p:txBody>
      </p:sp>
      <p:sp>
        <p:nvSpPr>
          <p:cNvPr id="8" name="Rectangle: Rounded Corners 7">
            <a:extLst>
              <a:ext uri="{FF2B5EF4-FFF2-40B4-BE49-F238E27FC236}">
                <a16:creationId xmlns:a16="http://schemas.microsoft.com/office/drawing/2014/main" id="{4A4D8665-09E6-4FD2-9076-8B8B3C293D8F}"/>
              </a:ext>
            </a:extLst>
          </p:cNvPr>
          <p:cNvSpPr/>
          <p:nvPr/>
        </p:nvSpPr>
        <p:spPr>
          <a:xfrm>
            <a:off x="8832380" y="265657"/>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4. Report Findings</a:t>
            </a:r>
          </a:p>
        </p:txBody>
      </p:sp>
      <p:sp>
        <p:nvSpPr>
          <p:cNvPr id="9" name="Rectangle: Rounded Corners 8">
            <a:extLst>
              <a:ext uri="{FF2B5EF4-FFF2-40B4-BE49-F238E27FC236}">
                <a16:creationId xmlns:a16="http://schemas.microsoft.com/office/drawing/2014/main" id="{E2331125-273A-427C-BA1E-52F08A27A3BF}"/>
              </a:ext>
            </a:extLst>
          </p:cNvPr>
          <p:cNvSpPr/>
          <p:nvPr/>
        </p:nvSpPr>
        <p:spPr>
          <a:xfrm>
            <a:off x="1280663" y="1345553"/>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do you want to know about this topic?</a:t>
            </a:r>
          </a:p>
        </p:txBody>
      </p:sp>
      <p:sp>
        <p:nvSpPr>
          <p:cNvPr id="10" name="Rectangle: Rounded Corners 9">
            <a:extLst>
              <a:ext uri="{FF2B5EF4-FFF2-40B4-BE49-F238E27FC236}">
                <a16:creationId xmlns:a16="http://schemas.microsoft.com/office/drawing/2014/main" id="{DDDF0C41-4DB2-4725-8224-9A2F964C0A53}"/>
              </a:ext>
            </a:extLst>
          </p:cNvPr>
          <p:cNvSpPr/>
          <p:nvPr/>
        </p:nvSpPr>
        <p:spPr>
          <a:xfrm>
            <a:off x="1280663" y="235061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do you already know my question?</a:t>
            </a:r>
          </a:p>
        </p:txBody>
      </p:sp>
      <p:sp>
        <p:nvSpPr>
          <p:cNvPr id="11" name="Rectangle: Rounded Corners 10">
            <a:extLst>
              <a:ext uri="{FF2B5EF4-FFF2-40B4-BE49-F238E27FC236}">
                <a16:creationId xmlns:a16="http://schemas.microsoft.com/office/drawing/2014/main" id="{BD32DC26-231F-4488-B46A-FCCCDB8E4706}"/>
              </a:ext>
            </a:extLst>
          </p:cNvPr>
          <p:cNvSpPr/>
          <p:nvPr/>
        </p:nvSpPr>
        <p:spPr>
          <a:xfrm>
            <a:off x="1280663" y="3355685"/>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How do you know it?</a:t>
            </a:r>
          </a:p>
        </p:txBody>
      </p:sp>
      <p:sp>
        <p:nvSpPr>
          <p:cNvPr id="12" name="Rectangle: Rounded Corners 11">
            <a:extLst>
              <a:ext uri="{FF2B5EF4-FFF2-40B4-BE49-F238E27FC236}">
                <a16:creationId xmlns:a16="http://schemas.microsoft.com/office/drawing/2014/main" id="{A926AFAF-294D-4CFF-A055-83C3E5831DCD}"/>
              </a:ext>
            </a:extLst>
          </p:cNvPr>
          <p:cNvSpPr/>
          <p:nvPr/>
        </p:nvSpPr>
        <p:spPr>
          <a:xfrm>
            <a:off x="1280663" y="4380392"/>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do you need to know?</a:t>
            </a:r>
          </a:p>
        </p:txBody>
      </p:sp>
      <p:sp>
        <p:nvSpPr>
          <p:cNvPr id="13" name="Rectangle: Rounded Corners 12">
            <a:extLst>
              <a:ext uri="{FF2B5EF4-FFF2-40B4-BE49-F238E27FC236}">
                <a16:creationId xmlns:a16="http://schemas.microsoft.com/office/drawing/2014/main" id="{D0CDF9D6-CB7E-4DBC-8666-ECED0147C51C}"/>
              </a:ext>
            </a:extLst>
          </p:cNvPr>
          <p:cNvSpPr/>
          <p:nvPr/>
        </p:nvSpPr>
        <p:spPr>
          <a:xfrm>
            <a:off x="1280663" y="541689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could an answer be?</a:t>
            </a:r>
          </a:p>
        </p:txBody>
      </p:sp>
      <p:sp>
        <p:nvSpPr>
          <p:cNvPr id="14" name="Rectangle: Rounded Corners 13">
            <a:extLst>
              <a:ext uri="{FF2B5EF4-FFF2-40B4-BE49-F238E27FC236}">
                <a16:creationId xmlns:a16="http://schemas.microsoft.com/office/drawing/2014/main" id="{15686A94-424A-4908-9FAD-6A62F56350DC}"/>
              </a:ext>
            </a:extLst>
          </p:cNvPr>
          <p:cNvSpPr/>
          <p:nvPr/>
        </p:nvSpPr>
        <p:spPr>
          <a:xfrm>
            <a:off x="3790156" y="1345553"/>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kinds of resources might help?</a:t>
            </a:r>
          </a:p>
        </p:txBody>
      </p:sp>
      <p:sp>
        <p:nvSpPr>
          <p:cNvPr id="15" name="Rectangle: Rounded Corners 14">
            <a:extLst>
              <a:ext uri="{FF2B5EF4-FFF2-40B4-BE49-F238E27FC236}">
                <a16:creationId xmlns:a16="http://schemas.microsoft.com/office/drawing/2014/main" id="{EAE21498-0386-47F1-93AA-6C0A929E8630}"/>
              </a:ext>
            </a:extLst>
          </p:cNvPr>
          <p:cNvSpPr/>
          <p:nvPr/>
        </p:nvSpPr>
        <p:spPr>
          <a:xfrm>
            <a:off x="3790156" y="235061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Where would you find them?</a:t>
            </a:r>
          </a:p>
        </p:txBody>
      </p:sp>
      <p:sp>
        <p:nvSpPr>
          <p:cNvPr id="16" name="Rectangle: Rounded Corners 15">
            <a:extLst>
              <a:ext uri="{FF2B5EF4-FFF2-40B4-BE49-F238E27FC236}">
                <a16:creationId xmlns:a16="http://schemas.microsoft.com/office/drawing/2014/main" id="{42B5C846-585F-4933-925B-171A779177DE}"/>
              </a:ext>
            </a:extLst>
          </p:cNvPr>
          <p:cNvSpPr/>
          <p:nvPr/>
        </p:nvSpPr>
        <p:spPr>
          <a:xfrm>
            <a:off x="3796668" y="3355685"/>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How do you know the info is valid?</a:t>
            </a:r>
          </a:p>
        </p:txBody>
      </p:sp>
      <p:sp>
        <p:nvSpPr>
          <p:cNvPr id="17" name="Rectangle: Rounded Corners 16">
            <a:extLst>
              <a:ext uri="{FF2B5EF4-FFF2-40B4-BE49-F238E27FC236}">
                <a16:creationId xmlns:a16="http://schemas.microsoft.com/office/drawing/2014/main" id="{F31F6F28-CD73-4D44-B93F-6D66257D8083}"/>
              </a:ext>
            </a:extLst>
          </p:cNvPr>
          <p:cNvSpPr/>
          <p:nvPr/>
        </p:nvSpPr>
        <p:spPr>
          <a:xfrm>
            <a:off x="3786915" y="4380392"/>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Who is responsible for the info?</a:t>
            </a:r>
          </a:p>
        </p:txBody>
      </p:sp>
      <p:sp>
        <p:nvSpPr>
          <p:cNvPr id="18" name="Rectangle: Rounded Corners 17">
            <a:extLst>
              <a:ext uri="{FF2B5EF4-FFF2-40B4-BE49-F238E27FC236}">
                <a16:creationId xmlns:a16="http://schemas.microsoft.com/office/drawing/2014/main" id="{B05F8AA5-798C-4F2D-BA3E-0D5E5BBD8058}"/>
              </a:ext>
            </a:extLst>
          </p:cNvPr>
          <p:cNvSpPr/>
          <p:nvPr/>
        </p:nvSpPr>
        <p:spPr>
          <a:xfrm>
            <a:off x="3796668" y="541689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other info is there?</a:t>
            </a:r>
          </a:p>
        </p:txBody>
      </p:sp>
      <p:sp>
        <p:nvSpPr>
          <p:cNvPr id="19" name="Rectangle: Rounded Corners 18">
            <a:extLst>
              <a:ext uri="{FF2B5EF4-FFF2-40B4-BE49-F238E27FC236}">
                <a16:creationId xmlns:a16="http://schemas.microsoft.com/office/drawing/2014/main" id="{6CF9C93B-4C1C-4794-9EEB-1BCDC19A50F7}"/>
              </a:ext>
            </a:extLst>
          </p:cNvPr>
          <p:cNvSpPr/>
          <p:nvPr/>
        </p:nvSpPr>
        <p:spPr>
          <a:xfrm>
            <a:off x="6311268" y="1345553"/>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How is this relevant to my question? </a:t>
            </a:r>
          </a:p>
        </p:txBody>
      </p:sp>
      <p:sp>
        <p:nvSpPr>
          <p:cNvPr id="20" name="Rectangle: Rounded Corners 19">
            <a:extLst>
              <a:ext uri="{FF2B5EF4-FFF2-40B4-BE49-F238E27FC236}">
                <a16:creationId xmlns:a16="http://schemas.microsoft.com/office/drawing/2014/main" id="{FCBFA19B-0356-41B9-A756-1A8CD1D4B563}"/>
              </a:ext>
            </a:extLst>
          </p:cNvPr>
          <p:cNvSpPr/>
          <p:nvPr/>
        </p:nvSpPr>
        <p:spPr>
          <a:xfrm>
            <a:off x="6311268" y="235061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parts support my answer?</a:t>
            </a:r>
          </a:p>
        </p:txBody>
      </p:sp>
      <p:sp>
        <p:nvSpPr>
          <p:cNvPr id="21" name="Rectangle: Rounded Corners 20">
            <a:extLst>
              <a:ext uri="{FF2B5EF4-FFF2-40B4-BE49-F238E27FC236}">
                <a16:creationId xmlns:a16="http://schemas.microsoft.com/office/drawing/2014/main" id="{3CEAD0E3-11D1-4F17-A174-0649727D0E77}"/>
              </a:ext>
            </a:extLst>
          </p:cNvPr>
          <p:cNvSpPr/>
          <p:nvPr/>
        </p:nvSpPr>
        <p:spPr>
          <a:xfrm>
            <a:off x="6311268" y="3350925"/>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How does it relate to what else I know?</a:t>
            </a:r>
          </a:p>
        </p:txBody>
      </p:sp>
      <p:sp>
        <p:nvSpPr>
          <p:cNvPr id="22" name="Rectangle: Rounded Corners 21">
            <a:extLst>
              <a:ext uri="{FF2B5EF4-FFF2-40B4-BE49-F238E27FC236}">
                <a16:creationId xmlns:a16="http://schemas.microsoft.com/office/drawing/2014/main" id="{48D7F830-035D-4D8D-BA51-6CBFF3141527}"/>
              </a:ext>
            </a:extLst>
          </p:cNvPr>
          <p:cNvSpPr/>
          <p:nvPr/>
        </p:nvSpPr>
        <p:spPr>
          <a:xfrm>
            <a:off x="6330635" y="4380392"/>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parts do not support my answer?</a:t>
            </a:r>
          </a:p>
        </p:txBody>
      </p:sp>
      <p:sp>
        <p:nvSpPr>
          <p:cNvPr id="23" name="Rectangle: Rounded Corners 22">
            <a:extLst>
              <a:ext uri="{FF2B5EF4-FFF2-40B4-BE49-F238E27FC236}">
                <a16:creationId xmlns:a16="http://schemas.microsoft.com/office/drawing/2014/main" id="{7A915497-0E5B-4B2A-9EC7-E99513329478}"/>
              </a:ext>
            </a:extLst>
          </p:cNvPr>
          <p:cNvSpPr/>
          <p:nvPr/>
        </p:nvSpPr>
        <p:spPr>
          <a:xfrm>
            <a:off x="6330635" y="540985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Does it raise new questions? </a:t>
            </a:r>
          </a:p>
        </p:txBody>
      </p:sp>
      <p:sp>
        <p:nvSpPr>
          <p:cNvPr id="24" name="Rectangle: Rounded Corners 23">
            <a:extLst>
              <a:ext uri="{FF2B5EF4-FFF2-40B4-BE49-F238E27FC236}">
                <a16:creationId xmlns:a16="http://schemas.microsoft.com/office/drawing/2014/main" id="{89DC9583-A61E-4DC3-B695-2F4CFA983F02}"/>
              </a:ext>
            </a:extLst>
          </p:cNvPr>
          <p:cNvSpPr/>
          <p:nvPr/>
        </p:nvSpPr>
        <p:spPr>
          <a:xfrm>
            <a:off x="8841131" y="1345553"/>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is my main point?</a:t>
            </a:r>
          </a:p>
        </p:txBody>
      </p:sp>
      <p:sp>
        <p:nvSpPr>
          <p:cNvPr id="25" name="Rectangle: Rounded Corners 24">
            <a:extLst>
              <a:ext uri="{FF2B5EF4-FFF2-40B4-BE49-F238E27FC236}">
                <a16:creationId xmlns:a16="http://schemas.microsoft.com/office/drawing/2014/main" id="{69827C09-7BD9-41F9-AE19-447F43BD5E17}"/>
              </a:ext>
            </a:extLst>
          </p:cNvPr>
          <p:cNvSpPr/>
          <p:nvPr/>
        </p:nvSpPr>
        <p:spPr>
          <a:xfrm>
            <a:off x="8841131" y="235061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Who is my audience?</a:t>
            </a:r>
          </a:p>
        </p:txBody>
      </p:sp>
      <p:sp>
        <p:nvSpPr>
          <p:cNvPr id="26" name="Rectangle: Rounded Corners 25">
            <a:extLst>
              <a:ext uri="{FF2B5EF4-FFF2-40B4-BE49-F238E27FC236}">
                <a16:creationId xmlns:a16="http://schemas.microsoft.com/office/drawing/2014/main" id="{17F46C40-8FFE-449B-9CA7-BBEE42114097}"/>
              </a:ext>
            </a:extLst>
          </p:cNvPr>
          <p:cNvSpPr/>
          <p:nvPr/>
        </p:nvSpPr>
        <p:spPr>
          <a:xfrm>
            <a:off x="8854682" y="3348931"/>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What else is important?</a:t>
            </a:r>
          </a:p>
        </p:txBody>
      </p:sp>
      <p:sp>
        <p:nvSpPr>
          <p:cNvPr id="27" name="Rectangle: Rounded Corners 26">
            <a:extLst>
              <a:ext uri="{FF2B5EF4-FFF2-40B4-BE49-F238E27FC236}">
                <a16:creationId xmlns:a16="http://schemas.microsoft.com/office/drawing/2014/main" id="{66FF92DA-EC44-4046-911D-D686EB2BB89C}"/>
              </a:ext>
            </a:extLst>
          </p:cNvPr>
          <p:cNvSpPr/>
          <p:nvPr/>
        </p:nvSpPr>
        <p:spPr>
          <a:xfrm>
            <a:off x="8860858" y="4394789"/>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How does it connect?</a:t>
            </a:r>
          </a:p>
        </p:txBody>
      </p:sp>
      <p:sp>
        <p:nvSpPr>
          <p:cNvPr id="28" name="Rectangle: Rounded Corners 27">
            <a:extLst>
              <a:ext uri="{FF2B5EF4-FFF2-40B4-BE49-F238E27FC236}">
                <a16:creationId xmlns:a16="http://schemas.microsoft.com/office/drawing/2014/main" id="{5626DE2B-359B-4DB0-AA27-36FF9F13F0FA}"/>
              </a:ext>
            </a:extLst>
          </p:cNvPr>
          <p:cNvSpPr/>
          <p:nvPr/>
        </p:nvSpPr>
        <p:spPr>
          <a:xfrm>
            <a:off x="8854682" y="5390757"/>
            <a:ext cx="2160240" cy="79208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800" dirty="0"/>
              <a:t>How do I use media to express my message?</a:t>
            </a:r>
          </a:p>
        </p:txBody>
      </p:sp>
      <p:cxnSp>
        <p:nvCxnSpPr>
          <p:cNvPr id="34" name="Straight Arrow Connector 33">
            <a:extLst>
              <a:ext uri="{FF2B5EF4-FFF2-40B4-BE49-F238E27FC236}">
                <a16:creationId xmlns:a16="http://schemas.microsoft.com/office/drawing/2014/main" id="{E8894A8F-B0F4-44C1-8019-F746F70AB68B}"/>
              </a:ext>
            </a:extLst>
          </p:cNvPr>
          <p:cNvCxnSpPr/>
          <p:nvPr/>
        </p:nvCxnSpPr>
        <p:spPr>
          <a:xfrm>
            <a:off x="3440903" y="548680"/>
            <a:ext cx="35576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3BD1C21-926D-45BB-AE2A-FDA8B53CDBC4}"/>
              </a:ext>
            </a:extLst>
          </p:cNvPr>
          <p:cNvCxnSpPr/>
          <p:nvPr/>
        </p:nvCxnSpPr>
        <p:spPr>
          <a:xfrm>
            <a:off x="5974870" y="548680"/>
            <a:ext cx="35576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6ACD968-5AAF-4687-A79B-DFECDCFF507A}"/>
              </a:ext>
            </a:extLst>
          </p:cNvPr>
          <p:cNvCxnSpPr/>
          <p:nvPr/>
        </p:nvCxnSpPr>
        <p:spPr>
          <a:xfrm>
            <a:off x="8490875" y="504693"/>
            <a:ext cx="35576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5FB476A-1298-4DC1-A4E6-0CE0FF84236B}"/>
              </a:ext>
            </a:extLst>
          </p:cNvPr>
          <p:cNvCxnSpPr>
            <a:cxnSpLocks/>
          </p:cNvCxnSpPr>
          <p:nvPr/>
        </p:nvCxnSpPr>
        <p:spPr>
          <a:xfrm flipH="1">
            <a:off x="3407704" y="836712"/>
            <a:ext cx="3792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47E930D-D340-4DFA-A5B6-5B1972105E95}"/>
              </a:ext>
            </a:extLst>
          </p:cNvPr>
          <p:cNvCxnSpPr>
            <a:cxnSpLocks/>
          </p:cNvCxnSpPr>
          <p:nvPr/>
        </p:nvCxnSpPr>
        <p:spPr>
          <a:xfrm flipH="1">
            <a:off x="5947155" y="836712"/>
            <a:ext cx="3792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5113A87-5B3F-49A8-8FB3-E019D2A31D53}"/>
              </a:ext>
            </a:extLst>
          </p:cNvPr>
          <p:cNvCxnSpPr>
            <a:cxnSpLocks/>
          </p:cNvCxnSpPr>
          <p:nvPr/>
        </p:nvCxnSpPr>
        <p:spPr>
          <a:xfrm flipH="1">
            <a:off x="8453169" y="866268"/>
            <a:ext cx="3792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8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2442-71B1-4841-AEBC-F4EA4A4F85B6}"/>
              </a:ext>
            </a:extLst>
          </p:cNvPr>
          <p:cNvSpPr>
            <a:spLocks noGrp="1"/>
          </p:cNvSpPr>
          <p:nvPr>
            <p:ph type="title"/>
          </p:nvPr>
        </p:nvSpPr>
        <p:spPr>
          <a:xfrm rot="16200000">
            <a:off x="7818478" y="2321324"/>
            <a:ext cx="6525344" cy="2215351"/>
          </a:xfrm>
        </p:spPr>
        <p:txBody>
          <a:bodyPr/>
          <a:lstStyle/>
          <a:p>
            <a:r>
              <a:rPr lang="en-NZ" dirty="0"/>
              <a:t>R.E.D. Model of Critical Thinking</a:t>
            </a:r>
          </a:p>
        </p:txBody>
      </p:sp>
      <p:sp>
        <p:nvSpPr>
          <p:cNvPr id="4" name="Rectangle 3">
            <a:extLst>
              <a:ext uri="{FF2B5EF4-FFF2-40B4-BE49-F238E27FC236}">
                <a16:creationId xmlns:a16="http://schemas.microsoft.com/office/drawing/2014/main" id="{64F7B6E8-55B0-4E7B-8559-D785319E2C0D}"/>
              </a:ext>
            </a:extLst>
          </p:cNvPr>
          <p:cNvSpPr/>
          <p:nvPr/>
        </p:nvSpPr>
        <p:spPr>
          <a:xfrm>
            <a:off x="261764" y="332656"/>
            <a:ext cx="3312368" cy="619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None/>
            </a:pPr>
            <a:r>
              <a:rPr lang="en-NZ" sz="2000" b="1" u="sng" dirty="0"/>
              <a:t>R</a:t>
            </a:r>
            <a:r>
              <a:rPr lang="en-NZ" sz="2000" dirty="0"/>
              <a:t>ecognise Assumptions</a:t>
            </a:r>
          </a:p>
          <a:p>
            <a:pPr marL="342900" indent="-342900">
              <a:buFont typeface="+mj-lt"/>
              <a:buAutoNum type="arabicPeriod"/>
            </a:pPr>
            <a:r>
              <a:rPr lang="en-NZ" sz="1600" dirty="0"/>
              <a:t>What is the key issue/problem that you are trying to solve?</a:t>
            </a:r>
          </a:p>
          <a:p>
            <a:pPr marL="342900" indent="-342900">
              <a:buFont typeface="+mj-lt"/>
              <a:buAutoNum type="arabicPeriod"/>
            </a:pPr>
            <a:r>
              <a:rPr lang="en-NZ" sz="1600" dirty="0"/>
              <a:t>What information and facts do you have about this issue?</a:t>
            </a:r>
          </a:p>
          <a:p>
            <a:pPr marL="342900" indent="-342900">
              <a:buFont typeface="+mj-lt"/>
              <a:buAutoNum type="arabicPeriod"/>
            </a:pPr>
            <a:r>
              <a:rPr lang="en-NZ" sz="1600" dirty="0"/>
              <a:t>What are your ideas and assumptions that support your strategy or plan?</a:t>
            </a:r>
          </a:p>
          <a:p>
            <a:pPr marL="342900" indent="-342900">
              <a:buFont typeface="+mj-lt"/>
              <a:buAutoNum type="arabicPeriod"/>
            </a:pPr>
            <a:r>
              <a:rPr lang="en-NZ" sz="1600" dirty="0"/>
              <a:t>Is there solid evidence to support those assumptions</a:t>
            </a:r>
          </a:p>
          <a:p>
            <a:pPr marL="342900" indent="-342900">
              <a:buFont typeface="+mj-lt"/>
              <a:buAutoNum type="arabicPeriod"/>
            </a:pPr>
            <a:r>
              <a:rPr lang="en-NZ" sz="1600" dirty="0"/>
              <a:t>Who are the key stakeholders and what are their viewpoints?</a:t>
            </a:r>
          </a:p>
          <a:p>
            <a:pPr marL="342900" indent="-342900">
              <a:buFont typeface="+mj-lt"/>
              <a:buAutoNum type="arabicPeriod"/>
            </a:pPr>
            <a:r>
              <a:rPr lang="en-NZ" sz="1600" dirty="0"/>
              <a:t>What other ideas should be explored?</a:t>
            </a:r>
          </a:p>
          <a:p>
            <a:pPr marL="342900" indent="-342900">
              <a:buFont typeface="+mj-lt"/>
              <a:buAutoNum type="arabicPeriod"/>
            </a:pPr>
            <a:r>
              <a:rPr lang="en-NZ" sz="1600" dirty="0"/>
              <a:t>What else do you need to know?</a:t>
            </a:r>
          </a:p>
          <a:p>
            <a:pPr marL="342900" indent="-342900">
              <a:buFont typeface="+mj-lt"/>
              <a:buAutoNum type="arabicPeriod"/>
            </a:pPr>
            <a:endParaRPr lang="en-NZ" sz="1600" dirty="0"/>
          </a:p>
          <a:p>
            <a:endParaRPr lang="en-NZ" sz="1600" dirty="0"/>
          </a:p>
          <a:p>
            <a:pPr>
              <a:buFont typeface="+mj-lt"/>
              <a:buAutoNum type="arabicPeriod"/>
            </a:pPr>
            <a:endParaRPr lang="en-NZ" sz="1600" dirty="0"/>
          </a:p>
          <a:p>
            <a:pPr>
              <a:buFont typeface="+mj-lt"/>
              <a:buAutoNum type="arabicPeriod"/>
            </a:pPr>
            <a:endParaRPr lang="en-NZ" sz="1600" dirty="0"/>
          </a:p>
          <a:p>
            <a:pPr algn="ctr"/>
            <a:endParaRPr lang="en-NZ" dirty="0"/>
          </a:p>
        </p:txBody>
      </p:sp>
      <p:sp>
        <p:nvSpPr>
          <p:cNvPr id="5" name="Rectangle 4">
            <a:extLst>
              <a:ext uri="{FF2B5EF4-FFF2-40B4-BE49-F238E27FC236}">
                <a16:creationId xmlns:a16="http://schemas.microsoft.com/office/drawing/2014/main" id="{BB8BBB2F-9B88-444F-A3A9-8EAE8F29B63F}"/>
              </a:ext>
            </a:extLst>
          </p:cNvPr>
          <p:cNvSpPr/>
          <p:nvPr/>
        </p:nvSpPr>
        <p:spPr>
          <a:xfrm>
            <a:off x="3718148" y="332656"/>
            <a:ext cx="3312368" cy="619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b="1" u="sng" dirty="0"/>
              <a:t>E</a:t>
            </a:r>
            <a:r>
              <a:rPr lang="en-NZ" sz="2000" dirty="0"/>
              <a:t>valuate Arguments</a:t>
            </a:r>
          </a:p>
          <a:p>
            <a:pPr marL="457200" indent="-457200">
              <a:buFont typeface="+mj-lt"/>
              <a:buAutoNum type="arabicPeriod"/>
            </a:pPr>
            <a:r>
              <a:rPr lang="en-NZ" sz="1600" dirty="0"/>
              <a:t>What are the pros and cons of the solution you are proposing?</a:t>
            </a:r>
          </a:p>
          <a:p>
            <a:pPr marL="457200" indent="-457200">
              <a:buFont typeface="+mj-lt"/>
              <a:buAutoNum type="arabicPeriod"/>
            </a:pPr>
            <a:r>
              <a:rPr lang="en-NZ" sz="1600" dirty="0"/>
              <a:t>What are your biases?</a:t>
            </a:r>
          </a:p>
          <a:p>
            <a:pPr marL="457200" indent="-457200">
              <a:buFont typeface="+mj-lt"/>
              <a:buAutoNum type="arabicPeriod"/>
            </a:pPr>
            <a:r>
              <a:rPr lang="en-NZ" sz="1600" dirty="0"/>
              <a:t>Is there someone who has a different opinion that you could run your ideas by?</a:t>
            </a:r>
          </a:p>
          <a:p>
            <a:pPr marL="457200" indent="-457200">
              <a:buFont typeface="+mj-lt"/>
              <a:buAutoNum type="arabicPeriod"/>
            </a:pPr>
            <a:r>
              <a:rPr lang="en-NZ" sz="1600" dirty="0"/>
              <a:t>What impact will your decision have on others and how will you handle this?</a:t>
            </a:r>
          </a:p>
          <a:p>
            <a:pPr marL="457200" indent="-457200">
              <a:buFont typeface="+mj-lt"/>
              <a:buAutoNum type="arabicPeriod"/>
            </a:pPr>
            <a:r>
              <a:rPr lang="en-NZ" sz="1600" dirty="0"/>
              <a:t>What will be the financial impact of your decision?</a:t>
            </a:r>
          </a:p>
          <a:p>
            <a:pPr marL="457200" indent="-457200">
              <a:buFont typeface="+mj-lt"/>
              <a:buAutoNum type="arabicPeriod"/>
            </a:pPr>
            <a:r>
              <a:rPr lang="en-NZ" sz="1600" dirty="0"/>
              <a:t>Who would disagree with your proposed solution and what is the rationale that supports their viewpoint?</a:t>
            </a:r>
          </a:p>
          <a:p>
            <a:pPr marL="457200" indent="-457200">
              <a:buFont typeface="+mj-lt"/>
              <a:buAutoNum type="arabicPeriod"/>
            </a:pPr>
            <a:r>
              <a:rPr lang="en-NZ" sz="1600" dirty="0"/>
              <a:t>What key points or perspective do you need to keep in mind as you evaluate the options?</a:t>
            </a:r>
          </a:p>
          <a:p>
            <a:pPr marL="457200" indent="-457200">
              <a:buFont typeface="+mj-lt"/>
              <a:buAutoNum type="arabicPeriod"/>
            </a:pPr>
            <a:endParaRPr lang="en-NZ" sz="1600" dirty="0"/>
          </a:p>
        </p:txBody>
      </p:sp>
      <p:sp>
        <p:nvSpPr>
          <p:cNvPr id="6" name="Rectangle 5">
            <a:extLst>
              <a:ext uri="{FF2B5EF4-FFF2-40B4-BE49-F238E27FC236}">
                <a16:creationId xmlns:a16="http://schemas.microsoft.com/office/drawing/2014/main" id="{45C13F84-8D96-48CF-A170-33CBF7DB9B5E}"/>
              </a:ext>
            </a:extLst>
          </p:cNvPr>
          <p:cNvSpPr/>
          <p:nvPr/>
        </p:nvSpPr>
        <p:spPr>
          <a:xfrm>
            <a:off x="7174532" y="332656"/>
            <a:ext cx="3312368" cy="619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b="1" u="sng" dirty="0"/>
              <a:t>D</a:t>
            </a:r>
            <a:r>
              <a:rPr lang="en-NZ" sz="2000" dirty="0"/>
              <a:t>raw Conclusions</a:t>
            </a:r>
          </a:p>
          <a:p>
            <a:pPr marL="457200" indent="-457200">
              <a:buFont typeface="+mj-lt"/>
              <a:buAutoNum type="arabicPeriod"/>
            </a:pPr>
            <a:r>
              <a:rPr lang="en-NZ" sz="1600" dirty="0"/>
              <a:t>After evaluating all the facts, what is the best possible conclusion? </a:t>
            </a:r>
          </a:p>
          <a:p>
            <a:pPr marL="457200" indent="-457200">
              <a:buFont typeface="+mj-lt"/>
              <a:buAutoNum type="arabicPeriod"/>
            </a:pPr>
            <a:r>
              <a:rPr lang="en-NZ" sz="1600" dirty="0"/>
              <a:t>What specific evidence is driving your conclusion?</a:t>
            </a:r>
          </a:p>
          <a:p>
            <a:pPr marL="457200" indent="-457200">
              <a:buFont typeface="+mj-lt"/>
              <a:buAutoNum type="arabicPeriod"/>
            </a:pPr>
            <a:r>
              <a:rPr lang="en-NZ" sz="1600" dirty="0"/>
              <a:t>Is there new evidence that would impact your decision</a:t>
            </a:r>
          </a:p>
          <a:p>
            <a:pPr marL="457200" indent="-457200">
              <a:buFont typeface="+mj-lt"/>
              <a:buAutoNum type="arabicPeriod"/>
            </a:pPr>
            <a:r>
              <a:rPr lang="en-NZ" sz="1600" dirty="0"/>
              <a:t>What does your common sense and experience tell you to do?</a:t>
            </a:r>
          </a:p>
          <a:p>
            <a:pPr marL="457200" indent="-457200">
              <a:buFont typeface="+mj-lt"/>
              <a:buAutoNum type="arabicPeriod"/>
            </a:pPr>
            <a:r>
              <a:rPr lang="en-NZ" sz="1600" dirty="0"/>
              <a:t>What is the timeline for making a decision (e.g. would your decision be different in a month)? </a:t>
            </a:r>
          </a:p>
          <a:p>
            <a:pPr marL="457200" indent="-457200">
              <a:buFont typeface="+mj-lt"/>
              <a:buAutoNum type="arabicPeriod"/>
            </a:pPr>
            <a:r>
              <a:rPr lang="en-NZ" sz="1600" dirty="0"/>
              <a:t>What opportunities does your conclusion provided?</a:t>
            </a:r>
          </a:p>
          <a:p>
            <a:pPr marL="457200" indent="-457200">
              <a:buFont typeface="+mj-lt"/>
              <a:buAutoNum type="arabicPeriod"/>
            </a:pPr>
            <a:r>
              <a:rPr lang="en-NZ" sz="1600" dirty="0"/>
              <a:t>What risks are associated with your conclusion?&gt;</a:t>
            </a:r>
          </a:p>
          <a:p>
            <a:pPr marL="457200" indent="-457200">
              <a:buFont typeface="+mj-lt"/>
              <a:buAutoNum type="arabicPeriod"/>
            </a:pPr>
            <a:endParaRPr lang="en-NZ" sz="1600" dirty="0"/>
          </a:p>
          <a:p>
            <a:pPr marL="457200" indent="-457200">
              <a:buFont typeface="+mj-lt"/>
              <a:buAutoNum type="arabicPeriod"/>
            </a:pPr>
            <a:endParaRPr lang="en-NZ" sz="1600" dirty="0"/>
          </a:p>
          <a:p>
            <a:endParaRPr lang="en-NZ" sz="1600" dirty="0"/>
          </a:p>
          <a:p>
            <a:pPr algn="ctr"/>
            <a:endParaRPr lang="en-NZ" dirty="0"/>
          </a:p>
        </p:txBody>
      </p:sp>
      <p:sp>
        <p:nvSpPr>
          <p:cNvPr id="7" name="TextBox 6">
            <a:extLst>
              <a:ext uri="{FF2B5EF4-FFF2-40B4-BE49-F238E27FC236}">
                <a16:creationId xmlns:a16="http://schemas.microsoft.com/office/drawing/2014/main" id="{78653780-D7D0-478B-96F9-4FC4AF07BC5E}"/>
              </a:ext>
            </a:extLst>
          </p:cNvPr>
          <p:cNvSpPr txBox="1"/>
          <p:nvPr/>
        </p:nvSpPr>
        <p:spPr>
          <a:xfrm rot="16200000">
            <a:off x="10528814" y="1171463"/>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152580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5D1E-B800-45B2-9808-48B5ABA84713}"/>
              </a:ext>
            </a:extLst>
          </p:cNvPr>
          <p:cNvSpPr>
            <a:spLocks noGrp="1"/>
          </p:cNvSpPr>
          <p:nvPr>
            <p:ph type="title"/>
          </p:nvPr>
        </p:nvSpPr>
        <p:spPr/>
        <p:txBody>
          <a:bodyPr/>
          <a:lstStyle/>
          <a:p>
            <a:r>
              <a:rPr lang="en-NZ" dirty="0"/>
              <a:t>Quick Reference Icons </a:t>
            </a:r>
          </a:p>
        </p:txBody>
      </p:sp>
      <p:pic>
        <p:nvPicPr>
          <p:cNvPr id="6" name="Content Placeholder 5" descr="A picture containing text&#10;&#10;Description automatically generated">
            <a:extLst>
              <a:ext uri="{FF2B5EF4-FFF2-40B4-BE49-F238E27FC236}">
                <a16:creationId xmlns:a16="http://schemas.microsoft.com/office/drawing/2014/main" id="{B24CEC40-0B1A-4EFE-AAF8-F6185F201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876" y="1700808"/>
            <a:ext cx="1295581" cy="12955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red circle with white text&#10;&#10;Description automatically generated with low confidence">
            <a:extLst>
              <a:ext uri="{FF2B5EF4-FFF2-40B4-BE49-F238E27FC236}">
                <a16:creationId xmlns:a16="http://schemas.microsoft.com/office/drawing/2014/main" id="{BB263F12-B5AB-4E4B-9B41-A5136E8F7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6" y="3140968"/>
            <a:ext cx="1295400" cy="129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Icon&#10;&#10;Description automatically generated">
            <a:extLst>
              <a:ext uri="{FF2B5EF4-FFF2-40B4-BE49-F238E27FC236}">
                <a16:creationId xmlns:a16="http://schemas.microsoft.com/office/drawing/2014/main" id="{382E64DA-DF74-4B72-A41F-BB72E73FA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876" y="4580947"/>
            <a:ext cx="1295581" cy="12955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74F210A2-8851-44C5-BDB9-08E6D5383EC5}"/>
              </a:ext>
            </a:extLst>
          </p:cNvPr>
          <p:cNvSpPr txBox="1"/>
          <p:nvPr/>
        </p:nvSpPr>
        <p:spPr>
          <a:xfrm>
            <a:off x="2883618" y="2080508"/>
            <a:ext cx="7099226" cy="3416320"/>
          </a:xfrm>
          <a:prstGeom prst="rect">
            <a:avLst/>
          </a:prstGeom>
          <a:noFill/>
        </p:spPr>
        <p:txBody>
          <a:bodyPr wrap="square" rtlCol="0">
            <a:spAutoFit/>
          </a:bodyPr>
          <a:lstStyle/>
          <a:p>
            <a:r>
              <a:rPr lang="en-NZ" dirty="0"/>
              <a:t>Reading		       Lecturer Driven </a:t>
            </a:r>
          </a:p>
          <a:p>
            <a:endParaRPr lang="en-NZ" dirty="0"/>
          </a:p>
          <a:p>
            <a:endParaRPr lang="en-NZ" dirty="0"/>
          </a:p>
          <a:p>
            <a:endParaRPr lang="en-NZ" dirty="0"/>
          </a:p>
          <a:p>
            <a:r>
              <a:rPr lang="en-NZ" dirty="0"/>
              <a:t>Discussion		       Student Driven</a:t>
            </a:r>
          </a:p>
          <a:p>
            <a:endParaRPr lang="en-NZ" dirty="0"/>
          </a:p>
          <a:p>
            <a:endParaRPr lang="en-NZ" dirty="0"/>
          </a:p>
          <a:p>
            <a:endParaRPr lang="en-NZ" dirty="0"/>
          </a:p>
          <a:p>
            <a:r>
              <a:rPr lang="en-NZ" dirty="0"/>
              <a:t>Activity			       Homework </a:t>
            </a:r>
          </a:p>
        </p:txBody>
      </p:sp>
      <p:pic>
        <p:nvPicPr>
          <p:cNvPr id="13" name="Picture 12">
            <a:extLst>
              <a:ext uri="{FF2B5EF4-FFF2-40B4-BE49-F238E27FC236}">
                <a16:creationId xmlns:a16="http://schemas.microsoft.com/office/drawing/2014/main" id="{A9409284-5687-4111-B416-851A56000E66}"/>
              </a:ext>
            </a:extLst>
          </p:cNvPr>
          <p:cNvPicPr>
            <a:picLocks noChangeAspect="1"/>
          </p:cNvPicPr>
          <p:nvPr/>
        </p:nvPicPr>
        <p:blipFill>
          <a:blip r:embed="rId5"/>
          <a:stretch>
            <a:fillRect/>
          </a:stretch>
        </p:blipFill>
        <p:spPr>
          <a:xfrm>
            <a:off x="5446712" y="1700808"/>
            <a:ext cx="1295581" cy="12955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0CAD129D-82AD-439C-A66C-AA83771AC866}"/>
              </a:ext>
            </a:extLst>
          </p:cNvPr>
          <p:cNvPicPr>
            <a:picLocks noChangeAspect="1"/>
          </p:cNvPicPr>
          <p:nvPr/>
        </p:nvPicPr>
        <p:blipFill>
          <a:blip r:embed="rId6"/>
          <a:stretch>
            <a:fillRect/>
          </a:stretch>
        </p:blipFill>
        <p:spPr>
          <a:xfrm>
            <a:off x="5446530" y="3140786"/>
            <a:ext cx="1295582" cy="12955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TextBox 15">
            <a:extLst>
              <a:ext uri="{FF2B5EF4-FFF2-40B4-BE49-F238E27FC236}">
                <a16:creationId xmlns:a16="http://schemas.microsoft.com/office/drawing/2014/main" id="{98847CB7-8F64-4568-9114-35E3069CB746}"/>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pic>
        <p:nvPicPr>
          <p:cNvPr id="17" name="Picture 16">
            <a:extLst>
              <a:ext uri="{FF2B5EF4-FFF2-40B4-BE49-F238E27FC236}">
                <a16:creationId xmlns:a16="http://schemas.microsoft.com/office/drawing/2014/main" id="{D22AC9C0-2FA4-4A70-98F0-8617E65F11B0}"/>
              </a:ext>
            </a:extLst>
          </p:cNvPr>
          <p:cNvPicPr>
            <a:picLocks noChangeAspect="1"/>
          </p:cNvPicPr>
          <p:nvPr/>
        </p:nvPicPr>
        <p:blipFill>
          <a:blip r:embed="rId7"/>
          <a:stretch>
            <a:fillRect/>
          </a:stretch>
        </p:blipFill>
        <p:spPr>
          <a:xfrm>
            <a:off x="5446530" y="4599327"/>
            <a:ext cx="1295763" cy="12957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8749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Introductions </a:t>
            </a:r>
          </a:p>
        </p:txBody>
      </p:sp>
      <p:sp>
        <p:nvSpPr>
          <p:cNvPr id="3" name="Content Placeholder 2"/>
          <p:cNvSpPr>
            <a:spLocks noGrp="1"/>
          </p:cNvSpPr>
          <p:nvPr>
            <p:ph idx="1"/>
          </p:nvPr>
        </p:nvSpPr>
        <p:spPr/>
        <p:txBody>
          <a:bodyPr/>
          <a:lstStyle/>
          <a:p>
            <a:pPr marL="0" indent="0">
              <a:buNone/>
            </a:pPr>
            <a:r>
              <a:rPr lang="en-NZ" b="1" dirty="0"/>
              <a:t>Dr Barnaby Pace </a:t>
            </a:r>
            <a:r>
              <a:rPr lang="en-NZ" sz="2000" dirty="0"/>
              <a:t>BSocSc, BSocScHons, MSocSc(Hons), MQS, PGDipCBT, PGDipEd, PhD</a:t>
            </a:r>
          </a:p>
          <a:p>
            <a:pPr marL="0" indent="0">
              <a:buNone/>
            </a:pPr>
            <a:endParaRPr lang="en-NZ" sz="2000" dirty="0"/>
          </a:p>
          <a:p>
            <a:pPr marL="0" indent="0">
              <a:buNone/>
            </a:pPr>
            <a:r>
              <a:rPr lang="en-NZ" dirty="0"/>
              <a:t>Email: </a:t>
            </a:r>
            <a:r>
              <a:rPr lang="en-NZ" dirty="0">
                <a:hlinkClick r:id="rId2"/>
              </a:rPr>
              <a:t>Barnaby.pace@op.ac.nz</a:t>
            </a:r>
            <a:r>
              <a:rPr lang="en-NZ" dirty="0"/>
              <a:t> </a:t>
            </a:r>
          </a:p>
        </p:txBody>
      </p:sp>
      <p:sp>
        <p:nvSpPr>
          <p:cNvPr id="4" name="TextBox 3">
            <a:extLst>
              <a:ext uri="{FF2B5EF4-FFF2-40B4-BE49-F238E27FC236}">
                <a16:creationId xmlns:a16="http://schemas.microsoft.com/office/drawing/2014/main" id="{CADAC069-5544-4A3D-AC11-A6DF644C10CC}"/>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371371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Aim and Learning Outcomes </a:t>
            </a:r>
          </a:p>
        </p:txBody>
      </p:sp>
      <p:sp>
        <p:nvSpPr>
          <p:cNvPr id="14" name="Content Placeholder 13"/>
          <p:cNvSpPr>
            <a:spLocks noGrp="1"/>
          </p:cNvSpPr>
          <p:nvPr>
            <p:ph idx="1"/>
          </p:nvPr>
        </p:nvSpPr>
        <p:spPr/>
        <p:txBody>
          <a:bodyPr>
            <a:normAutofit fontScale="92500" lnSpcReduction="20000"/>
          </a:bodyPr>
          <a:lstStyle/>
          <a:p>
            <a:pPr marL="0" indent="0">
              <a:buNone/>
            </a:pPr>
            <a:r>
              <a:rPr lang="en-AU" b="1" dirty="0"/>
              <a:t>Aim:</a:t>
            </a:r>
          </a:p>
          <a:p>
            <a:pPr marL="0" indent="0">
              <a:buNone/>
            </a:pPr>
            <a:r>
              <a:rPr lang="en-AU" dirty="0"/>
              <a:t>To provide students with the skills needed to undertake an ethical organisational research enquiry.</a:t>
            </a:r>
          </a:p>
          <a:p>
            <a:pPr marL="0" indent="0">
              <a:buNone/>
            </a:pPr>
            <a:r>
              <a:rPr lang="en-AU" b="1" dirty="0"/>
              <a:t>Learning Outcomes:</a:t>
            </a:r>
          </a:p>
          <a:p>
            <a:pPr marL="0" indent="0">
              <a:buNone/>
            </a:pPr>
            <a:r>
              <a:rPr lang="en-AU" dirty="0"/>
              <a:t>On successful completion of this course students will be able to:</a:t>
            </a:r>
            <a:endParaRPr lang="en-NZ" dirty="0"/>
          </a:p>
          <a:p>
            <a:pPr marL="457200" indent="-457200">
              <a:buFont typeface="+mj-lt"/>
              <a:buAutoNum type="arabicPeriod"/>
            </a:pPr>
            <a:r>
              <a:rPr lang="en-NZ" dirty="0"/>
              <a:t>Conduct a critical literature review of a subject/area within an applied business management context.</a:t>
            </a:r>
          </a:p>
          <a:p>
            <a:pPr marL="457200" indent="-457200">
              <a:buFont typeface="+mj-lt"/>
              <a:buAutoNum type="arabicPeriod"/>
            </a:pPr>
            <a:r>
              <a:rPr lang="en-NZ" dirty="0"/>
              <a:t>Critically evaluate information to formulate justified research questions.</a:t>
            </a:r>
          </a:p>
          <a:p>
            <a:pPr marL="457200" indent="-457200">
              <a:buFont typeface="+mj-lt"/>
              <a:buAutoNum type="arabicPeriod"/>
            </a:pPr>
            <a:r>
              <a:rPr lang="en-NZ" dirty="0"/>
              <a:t>Critically assess research within an applied business management context.</a:t>
            </a:r>
          </a:p>
        </p:txBody>
      </p:sp>
      <p:sp>
        <p:nvSpPr>
          <p:cNvPr id="4" name="TextBox 3">
            <a:extLst>
              <a:ext uri="{FF2B5EF4-FFF2-40B4-BE49-F238E27FC236}">
                <a16:creationId xmlns:a16="http://schemas.microsoft.com/office/drawing/2014/main" id="{CADAC069-5544-4A3D-AC11-A6DF644C10CC}"/>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Lectures and Tutorials</a:t>
            </a:r>
          </a:p>
        </p:txBody>
      </p:sp>
      <p:sp>
        <p:nvSpPr>
          <p:cNvPr id="3" name="Content Placeholder 2"/>
          <p:cNvSpPr>
            <a:spLocks noGrp="1"/>
          </p:cNvSpPr>
          <p:nvPr>
            <p:ph idx="1"/>
          </p:nvPr>
        </p:nvSpPr>
        <p:spPr/>
        <p:txBody>
          <a:bodyPr/>
          <a:lstStyle/>
          <a:p>
            <a:r>
              <a:rPr lang="en-NZ" dirty="0"/>
              <a:t>Class Times </a:t>
            </a:r>
          </a:p>
          <a:p>
            <a:pPr lvl="1"/>
            <a:r>
              <a:rPr lang="en-NZ" dirty="0"/>
              <a:t>Monday 1:00pm to 5pm </a:t>
            </a:r>
          </a:p>
          <a:p>
            <a:pPr lvl="1"/>
            <a:r>
              <a:rPr lang="en-NZ" dirty="0"/>
              <a:t>Thursday 1:00pm to 5pm </a:t>
            </a:r>
          </a:p>
          <a:p>
            <a:pPr lvl="1"/>
            <a:endParaRPr lang="en-NZ" dirty="0"/>
          </a:p>
          <a:p>
            <a:r>
              <a:rPr lang="en-NZ" dirty="0"/>
              <a:t>There will be schedule activates during these time. Each week you will receive an agenda of the activities which need to be undertaken. This will be sent to you via the Course Announcements on Moodle. </a:t>
            </a:r>
          </a:p>
          <a:p>
            <a:endParaRPr lang="en-NZ" dirty="0"/>
          </a:p>
        </p:txBody>
      </p:sp>
      <p:sp>
        <p:nvSpPr>
          <p:cNvPr id="4" name="TextBox 3">
            <a:extLst>
              <a:ext uri="{FF2B5EF4-FFF2-40B4-BE49-F238E27FC236}">
                <a16:creationId xmlns:a16="http://schemas.microsoft.com/office/drawing/2014/main" id="{CADAC069-5544-4A3D-AC11-A6DF644C10CC}"/>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77056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Assignments </a:t>
            </a:r>
          </a:p>
        </p:txBody>
      </p:sp>
      <p:sp>
        <p:nvSpPr>
          <p:cNvPr id="3" name="Content Placeholder 2"/>
          <p:cNvSpPr>
            <a:spLocks noGrp="1"/>
          </p:cNvSpPr>
          <p:nvPr>
            <p:ph idx="1"/>
          </p:nvPr>
        </p:nvSpPr>
        <p:spPr/>
        <p:txBody>
          <a:bodyPr/>
          <a:lstStyle/>
          <a:p>
            <a:r>
              <a:rPr lang="en-NZ" dirty="0"/>
              <a:t>Assignment One (30%)</a:t>
            </a:r>
          </a:p>
          <a:p>
            <a:pPr lvl="1"/>
            <a:r>
              <a:rPr lang="en-NZ" dirty="0"/>
              <a:t>Assignment One covers LO’s 1</a:t>
            </a:r>
          </a:p>
          <a:p>
            <a:pPr lvl="1"/>
            <a:r>
              <a:rPr lang="en-NZ" dirty="0"/>
              <a:t>Due the End of Week 3</a:t>
            </a:r>
          </a:p>
          <a:p>
            <a:r>
              <a:rPr lang="en-NZ" dirty="0"/>
              <a:t>Assignment Two (70%)</a:t>
            </a:r>
          </a:p>
          <a:p>
            <a:pPr lvl="1"/>
            <a:r>
              <a:rPr lang="en-NZ" dirty="0"/>
              <a:t>Assignment Two covers LO’s 1, 2 and 3. </a:t>
            </a:r>
          </a:p>
          <a:p>
            <a:pPr lvl="1"/>
            <a:r>
              <a:rPr lang="en-NZ" dirty="0"/>
              <a:t>Due the End of Week 8 </a:t>
            </a:r>
          </a:p>
          <a:p>
            <a:endParaRPr lang="en-NZ" dirty="0"/>
          </a:p>
        </p:txBody>
      </p:sp>
      <p:sp>
        <p:nvSpPr>
          <p:cNvPr id="4" name="TextBox 3">
            <a:extLst>
              <a:ext uri="{FF2B5EF4-FFF2-40B4-BE49-F238E27FC236}">
                <a16:creationId xmlns:a16="http://schemas.microsoft.com/office/drawing/2014/main" id="{CADAC069-5544-4A3D-AC11-A6DF644C10CC}"/>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348142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980728"/>
            <a:ext cx="7008574" cy="1930400"/>
          </a:xfrm>
        </p:spPr>
        <p:txBody>
          <a:bodyPr>
            <a:noAutofit/>
          </a:bodyPr>
          <a:lstStyle/>
          <a:p>
            <a:r>
              <a:rPr lang="en-US" sz="4400" dirty="0"/>
              <a:t>Teaching Philosophy and Approach</a:t>
            </a:r>
            <a:br>
              <a:rPr lang="en-US" sz="4400" dirty="0"/>
            </a:br>
            <a:br>
              <a:rPr lang="en-US" sz="4400" dirty="0"/>
            </a:br>
            <a:endParaRPr lang="en-US" sz="4400" dirty="0"/>
          </a:p>
        </p:txBody>
      </p:sp>
      <p:sp>
        <p:nvSpPr>
          <p:cNvPr id="4" name="TextBox 3">
            <a:extLst>
              <a:ext uri="{FF2B5EF4-FFF2-40B4-BE49-F238E27FC236}">
                <a16:creationId xmlns:a16="http://schemas.microsoft.com/office/drawing/2014/main" id="{CADAC069-5544-4A3D-AC11-A6DF644C10CC}"/>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
        <p:nvSpPr>
          <p:cNvPr id="5" name="TextBox 4">
            <a:extLst>
              <a:ext uri="{FF2B5EF4-FFF2-40B4-BE49-F238E27FC236}">
                <a16:creationId xmlns:a16="http://schemas.microsoft.com/office/drawing/2014/main" id="{12BCFA19-4B54-4AE9-826F-F636BCD0C543}"/>
              </a:ext>
            </a:extLst>
          </p:cNvPr>
          <p:cNvSpPr txBox="1"/>
          <p:nvPr/>
        </p:nvSpPr>
        <p:spPr>
          <a:xfrm>
            <a:off x="812588" y="2434074"/>
            <a:ext cx="6361943" cy="954107"/>
          </a:xfrm>
          <a:prstGeom prst="rect">
            <a:avLst/>
          </a:prstGeom>
          <a:noFill/>
        </p:spPr>
        <p:txBody>
          <a:bodyPr wrap="square" rtlCol="0">
            <a:spAutoFit/>
          </a:bodyPr>
          <a:lstStyle/>
          <a:p>
            <a:pPr marL="342900" indent="-342900">
              <a:buFont typeface="Arial" panose="020B0604020202020204" pitchFamily="34" charset="0"/>
              <a:buChar char="•"/>
            </a:pPr>
            <a:r>
              <a:rPr lang="en-US" sz="2800" dirty="0"/>
              <a:t>Inquiry Based Learning</a:t>
            </a:r>
          </a:p>
          <a:p>
            <a:pPr marL="342900" indent="-342900">
              <a:buFont typeface="Arial" panose="020B0604020202020204" pitchFamily="34" charset="0"/>
              <a:buChar char="•"/>
            </a:pPr>
            <a:r>
              <a:rPr lang="en-US" sz="2800" dirty="0"/>
              <a:t>R.E.D. Model of Critical Thinking</a:t>
            </a:r>
            <a:endParaRPr lang="en-NZ" sz="2800" dirty="0"/>
          </a:p>
        </p:txBody>
      </p:sp>
    </p:spTree>
    <p:extLst>
      <p:ext uri="{BB962C8B-B14F-4D97-AF65-F5344CB8AC3E}">
        <p14:creationId xmlns:p14="http://schemas.microsoft.com/office/powerpoint/2010/main" val="398869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93A2-20F7-4089-9BED-4B1996597C6D}"/>
              </a:ext>
            </a:extLst>
          </p:cNvPr>
          <p:cNvSpPr>
            <a:spLocks noGrp="1"/>
          </p:cNvSpPr>
          <p:nvPr>
            <p:ph type="title"/>
          </p:nvPr>
        </p:nvSpPr>
        <p:spPr/>
        <p:txBody>
          <a:bodyPr/>
          <a:lstStyle/>
          <a:p>
            <a:r>
              <a:rPr lang="en-NZ" dirty="0"/>
              <a:t>Teaching Philosophy  </a:t>
            </a:r>
          </a:p>
        </p:txBody>
      </p:sp>
      <p:sp>
        <p:nvSpPr>
          <p:cNvPr id="3" name="Content Placeholder 2">
            <a:extLst>
              <a:ext uri="{FF2B5EF4-FFF2-40B4-BE49-F238E27FC236}">
                <a16:creationId xmlns:a16="http://schemas.microsoft.com/office/drawing/2014/main" id="{35183260-306E-4425-B93F-A86AB6F8AB03}"/>
              </a:ext>
            </a:extLst>
          </p:cNvPr>
          <p:cNvSpPr>
            <a:spLocks noGrp="1"/>
          </p:cNvSpPr>
          <p:nvPr>
            <p:ph idx="1"/>
          </p:nvPr>
        </p:nvSpPr>
        <p:spPr/>
        <p:txBody>
          <a:bodyPr/>
          <a:lstStyle/>
          <a:p>
            <a:pPr marL="0" indent="0">
              <a:buNone/>
            </a:pPr>
            <a:r>
              <a:rPr lang="en-NZ" dirty="0"/>
              <a:t>Inquiry Based Learning</a:t>
            </a:r>
          </a:p>
          <a:p>
            <a:r>
              <a:rPr lang="en-NZ" dirty="0"/>
              <a:t>Is a teaching pedagogies that encourages active learning and critical thinking through investigations and research.  </a:t>
            </a:r>
          </a:p>
          <a:p>
            <a:pPr lvl="1"/>
            <a:r>
              <a:rPr lang="en-NZ" u="sng" dirty="0"/>
              <a:t>Structured Inquiry</a:t>
            </a:r>
            <a:r>
              <a:rPr lang="en-NZ" dirty="0"/>
              <a:t>: Students investigate a teacher-presented questions through a prescribed procedure (In-class activities)</a:t>
            </a:r>
            <a:endParaRPr lang="en-NZ" u="sng" dirty="0"/>
          </a:p>
          <a:p>
            <a:pPr lvl="1"/>
            <a:r>
              <a:rPr lang="en-NZ" u="sng" dirty="0"/>
              <a:t>Guided Inquiry</a:t>
            </a:r>
            <a:r>
              <a:rPr lang="en-NZ" dirty="0"/>
              <a:t>: Students investigate a teacher-presented question using student designed or selected procedures (In-class activities)</a:t>
            </a:r>
          </a:p>
          <a:p>
            <a:pPr lvl="1"/>
            <a:r>
              <a:rPr lang="en-NZ" u="sng" dirty="0"/>
              <a:t>Open Inquiry</a:t>
            </a:r>
            <a:r>
              <a:rPr lang="en-NZ" dirty="0"/>
              <a:t>: Students investigate questions that are student formulated through student designed or selected procedures (Assignments). </a:t>
            </a:r>
          </a:p>
        </p:txBody>
      </p:sp>
      <p:sp>
        <p:nvSpPr>
          <p:cNvPr id="4" name="TextBox 3">
            <a:extLst>
              <a:ext uri="{FF2B5EF4-FFF2-40B4-BE49-F238E27FC236}">
                <a16:creationId xmlns:a16="http://schemas.microsoft.com/office/drawing/2014/main" id="{7B05AFD8-B45F-418D-AD8D-742EC900ABCD}"/>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205914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224A6B-67B6-432D-BF1B-0CF2C9E19F08}"/>
              </a:ext>
            </a:extLst>
          </p:cNvPr>
          <p:cNvSpPr>
            <a:spLocks noGrp="1"/>
          </p:cNvSpPr>
          <p:nvPr>
            <p:ph type="title"/>
          </p:nvPr>
        </p:nvSpPr>
        <p:spPr/>
        <p:txBody>
          <a:bodyPr/>
          <a:lstStyle/>
          <a:p>
            <a:r>
              <a:rPr lang="en-NZ" dirty="0"/>
              <a:t>Traditional vs Inquiry-based Learning</a:t>
            </a:r>
          </a:p>
        </p:txBody>
      </p:sp>
      <p:sp>
        <p:nvSpPr>
          <p:cNvPr id="8" name="Text Placeholder 7">
            <a:extLst>
              <a:ext uri="{FF2B5EF4-FFF2-40B4-BE49-F238E27FC236}">
                <a16:creationId xmlns:a16="http://schemas.microsoft.com/office/drawing/2014/main" id="{89578316-85EB-4B5A-A554-CC1D3859E7CC}"/>
              </a:ext>
            </a:extLst>
          </p:cNvPr>
          <p:cNvSpPr>
            <a:spLocks noGrp="1"/>
          </p:cNvSpPr>
          <p:nvPr>
            <p:ph type="body" idx="1"/>
          </p:nvPr>
        </p:nvSpPr>
        <p:spPr/>
        <p:txBody>
          <a:bodyPr/>
          <a:lstStyle/>
          <a:p>
            <a:pPr algn="ctr"/>
            <a:r>
              <a:rPr lang="en-NZ" dirty="0"/>
              <a:t>Traditional </a:t>
            </a:r>
          </a:p>
        </p:txBody>
      </p:sp>
      <p:sp>
        <p:nvSpPr>
          <p:cNvPr id="9" name="Content Placeholder 8">
            <a:extLst>
              <a:ext uri="{FF2B5EF4-FFF2-40B4-BE49-F238E27FC236}">
                <a16:creationId xmlns:a16="http://schemas.microsoft.com/office/drawing/2014/main" id="{37C3FBBD-3839-4548-80B8-9AA430E5DECD}"/>
              </a:ext>
            </a:extLst>
          </p:cNvPr>
          <p:cNvSpPr>
            <a:spLocks noGrp="1"/>
          </p:cNvSpPr>
          <p:nvPr>
            <p:ph sz="half" idx="2"/>
          </p:nvPr>
        </p:nvSpPr>
        <p:spPr/>
        <p:txBody>
          <a:bodyPr>
            <a:normAutofit/>
          </a:bodyPr>
          <a:lstStyle/>
          <a:p>
            <a:r>
              <a:rPr lang="en-NZ" dirty="0"/>
              <a:t>Focused on mastery of content</a:t>
            </a:r>
          </a:p>
          <a:p>
            <a:r>
              <a:rPr lang="en-NZ" dirty="0"/>
              <a:t>Teacher centred, with the teacher focused on giving out information about ‘what is known’</a:t>
            </a:r>
          </a:p>
          <a:p>
            <a:r>
              <a:rPr lang="en-NZ" dirty="0"/>
              <a:t>Students learn not to ask too many questions, instead to listen and repeat the expected answers </a:t>
            </a:r>
          </a:p>
        </p:txBody>
      </p:sp>
      <p:sp>
        <p:nvSpPr>
          <p:cNvPr id="10" name="Text Placeholder 9">
            <a:extLst>
              <a:ext uri="{FF2B5EF4-FFF2-40B4-BE49-F238E27FC236}">
                <a16:creationId xmlns:a16="http://schemas.microsoft.com/office/drawing/2014/main" id="{1C192803-9CF2-4B0A-9048-6E43F2ACF608}"/>
              </a:ext>
            </a:extLst>
          </p:cNvPr>
          <p:cNvSpPr>
            <a:spLocks noGrp="1"/>
          </p:cNvSpPr>
          <p:nvPr>
            <p:ph type="body" sz="quarter" idx="3"/>
          </p:nvPr>
        </p:nvSpPr>
        <p:spPr/>
        <p:txBody>
          <a:bodyPr/>
          <a:lstStyle/>
          <a:p>
            <a:pPr algn="ctr"/>
            <a:r>
              <a:rPr lang="en-NZ" dirty="0"/>
              <a:t>Inquiry</a:t>
            </a:r>
          </a:p>
        </p:txBody>
      </p:sp>
      <p:sp>
        <p:nvSpPr>
          <p:cNvPr id="11" name="Content Placeholder 10">
            <a:extLst>
              <a:ext uri="{FF2B5EF4-FFF2-40B4-BE49-F238E27FC236}">
                <a16:creationId xmlns:a16="http://schemas.microsoft.com/office/drawing/2014/main" id="{74B35593-E3D8-4F73-A5BA-D0F95FBBBC07}"/>
              </a:ext>
            </a:extLst>
          </p:cNvPr>
          <p:cNvSpPr>
            <a:spLocks noGrp="1"/>
          </p:cNvSpPr>
          <p:nvPr>
            <p:ph sz="quarter" idx="4"/>
          </p:nvPr>
        </p:nvSpPr>
        <p:spPr/>
        <p:txBody>
          <a:bodyPr>
            <a:normAutofit fontScale="92500" lnSpcReduction="10000"/>
          </a:bodyPr>
          <a:lstStyle/>
          <a:p>
            <a:r>
              <a:rPr lang="en-NZ" dirty="0"/>
              <a:t>Focused on using and learning content as a means of development information-processing and problem-solving skills</a:t>
            </a:r>
          </a:p>
          <a:p>
            <a:r>
              <a:rPr lang="en-NZ" dirty="0"/>
              <a:t>Student centred, with the teacher as a facilitator of learning</a:t>
            </a:r>
          </a:p>
          <a:p>
            <a:r>
              <a:rPr lang="en-NZ" dirty="0"/>
              <a:t>There is more emphasis on ‘how we come to know’ and less on ‘what we know’ </a:t>
            </a:r>
          </a:p>
          <a:p>
            <a:r>
              <a:rPr lang="en-NZ" dirty="0"/>
              <a:t>Students are more involved in the construction of knowledge than active involvement </a:t>
            </a:r>
          </a:p>
        </p:txBody>
      </p:sp>
      <p:sp>
        <p:nvSpPr>
          <p:cNvPr id="12" name="TextBox 11">
            <a:extLst>
              <a:ext uri="{FF2B5EF4-FFF2-40B4-BE49-F238E27FC236}">
                <a16:creationId xmlns:a16="http://schemas.microsoft.com/office/drawing/2014/main" id="{4A309008-3109-409D-AE8A-8EA3FCE90039}"/>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347014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1EFA70-EAE9-4FB1-BC20-8C18B50191AE}"/>
              </a:ext>
            </a:extLst>
          </p:cNvPr>
          <p:cNvSpPr>
            <a:spLocks noGrp="1"/>
          </p:cNvSpPr>
          <p:nvPr>
            <p:ph type="title"/>
          </p:nvPr>
        </p:nvSpPr>
        <p:spPr/>
        <p:txBody>
          <a:bodyPr/>
          <a:lstStyle/>
          <a:p>
            <a:r>
              <a:rPr lang="en-NZ" dirty="0"/>
              <a:t>Student’s Role </a:t>
            </a:r>
          </a:p>
        </p:txBody>
      </p:sp>
      <p:sp>
        <p:nvSpPr>
          <p:cNvPr id="8" name="Content Placeholder 7">
            <a:extLst>
              <a:ext uri="{FF2B5EF4-FFF2-40B4-BE49-F238E27FC236}">
                <a16:creationId xmlns:a16="http://schemas.microsoft.com/office/drawing/2014/main" id="{4F4CF584-6795-47C7-B8F0-05E5A0837E9E}"/>
              </a:ext>
            </a:extLst>
          </p:cNvPr>
          <p:cNvSpPr>
            <a:spLocks noGrp="1"/>
          </p:cNvSpPr>
          <p:nvPr>
            <p:ph idx="1"/>
          </p:nvPr>
        </p:nvSpPr>
        <p:spPr/>
        <p:txBody>
          <a:bodyPr/>
          <a:lstStyle/>
          <a:p>
            <a:r>
              <a:rPr lang="en-NZ" dirty="0"/>
              <a:t>Students view themselves as learning in process of learning</a:t>
            </a:r>
          </a:p>
          <a:p>
            <a:r>
              <a:rPr lang="en-NZ" dirty="0"/>
              <a:t>Students accept an ‘invitation to learn’ and willingly engage in an exploration process</a:t>
            </a:r>
          </a:p>
          <a:p>
            <a:r>
              <a:rPr lang="en-NZ" dirty="0"/>
              <a:t>Students raise questions, propose explanations, and use observations</a:t>
            </a:r>
          </a:p>
          <a:p>
            <a:r>
              <a:rPr lang="en-NZ" dirty="0"/>
              <a:t>Students plan and carry out learning activities</a:t>
            </a:r>
          </a:p>
          <a:p>
            <a:r>
              <a:rPr lang="en-NZ" dirty="0"/>
              <a:t>Students communicate using a variety of methods </a:t>
            </a:r>
          </a:p>
          <a:p>
            <a:r>
              <a:rPr lang="en-NZ" dirty="0"/>
              <a:t>Students critique their learning practice </a:t>
            </a:r>
          </a:p>
        </p:txBody>
      </p:sp>
      <p:sp>
        <p:nvSpPr>
          <p:cNvPr id="9" name="TextBox 8">
            <a:extLst>
              <a:ext uri="{FF2B5EF4-FFF2-40B4-BE49-F238E27FC236}">
                <a16:creationId xmlns:a16="http://schemas.microsoft.com/office/drawing/2014/main" id="{097ABE0B-AA62-452B-B17A-E075FC55FFCD}"/>
              </a:ext>
            </a:extLst>
          </p:cNvPr>
          <p:cNvSpPr txBox="1"/>
          <p:nvPr/>
        </p:nvSpPr>
        <p:spPr>
          <a:xfrm>
            <a:off x="9190756" y="6544068"/>
            <a:ext cx="2999657" cy="313932"/>
          </a:xfrm>
          <a:prstGeom prst="rect">
            <a:avLst/>
          </a:prstGeom>
          <a:noFill/>
        </p:spPr>
        <p:txBody>
          <a:bodyPr wrap="square" rtlCol="0">
            <a:spAutoFit/>
          </a:bodyPr>
          <a:lstStyle/>
          <a:p>
            <a:pPr>
              <a:lnSpc>
                <a:spcPct val="90000"/>
              </a:lnSpc>
            </a:pPr>
            <a:r>
              <a:rPr lang="en-NZ" sz="1600" dirty="0"/>
              <a:t>2021 - AM802001 - Week 1</a:t>
            </a:r>
          </a:p>
        </p:txBody>
      </p:sp>
    </p:spTree>
    <p:extLst>
      <p:ext uri="{BB962C8B-B14F-4D97-AF65-F5344CB8AC3E}">
        <p14:creationId xmlns:p14="http://schemas.microsoft.com/office/powerpoint/2010/main" val="52087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1952</TotalTime>
  <Words>1023</Words>
  <Application>Microsoft Office PowerPoint</Application>
  <PresentationFormat>Custom</PresentationFormat>
  <Paragraphs>141</Paragraphs>
  <Slides>13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Books 16x9</vt:lpstr>
      <vt:lpstr>AM802002  Research and Enquiry </vt:lpstr>
      <vt:lpstr>Introductions </vt:lpstr>
      <vt:lpstr>Aim and Learning Outcomes </vt:lpstr>
      <vt:lpstr>Lectures and Tutorials</vt:lpstr>
      <vt:lpstr>Assignments </vt:lpstr>
      <vt:lpstr>Teaching Philosophy and Approach  </vt:lpstr>
      <vt:lpstr>Teaching Philosophy  </vt:lpstr>
      <vt:lpstr>Traditional vs Inquiry-based Learning</vt:lpstr>
      <vt:lpstr>Student’s Role </vt:lpstr>
      <vt:lpstr>Teachers Role</vt:lpstr>
      <vt:lpstr>Inquiry Process </vt:lpstr>
      <vt:lpstr>R.E.D. Model of Critical Thinking</vt:lpstr>
      <vt:lpstr>Quick Reference Icons </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AM802002  Research and Enquiry</dc:title>
  <dc:creator>Barnaby Pace</dc:creator>
  <cp:lastModifiedBy>Barnaby Pace</cp:lastModifiedBy>
  <cp:revision>30</cp:revision>
  <dcterms:created xsi:type="dcterms:W3CDTF">2020-12-03T21:25:26Z</dcterms:created>
  <dcterms:modified xsi:type="dcterms:W3CDTF">2021-05-08T03:34:57Z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