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0"/>
  </p:notesMasterIdLst>
  <p:sldIdLst>
    <p:sldId id="256" r:id="rId2"/>
    <p:sldId id="280" r:id="rId3"/>
    <p:sldId id="262" r:id="rId4"/>
    <p:sldId id="282" r:id="rId5"/>
    <p:sldId id="283" r:id="rId6"/>
    <p:sldId id="284" r:id="rId7"/>
    <p:sldId id="285" r:id="rId8"/>
    <p:sldId id="286" r:id="rId9"/>
    <p:sldId id="289" r:id="rId10"/>
    <p:sldId id="287" r:id="rId11"/>
    <p:sldId id="267" r:id="rId12"/>
    <p:sldId id="298" r:id="rId13"/>
    <p:sldId id="291" r:id="rId14"/>
    <p:sldId id="292" r:id="rId15"/>
    <p:sldId id="293" r:id="rId16"/>
    <p:sldId id="294" r:id="rId17"/>
    <p:sldId id="295" r:id="rId18"/>
    <p:sldId id="281" r:id="rId19"/>
    <p:sldId id="263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90" r:id="rId30"/>
    <p:sldId id="29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99FF"/>
    <a:srgbClr val="FFE9FF"/>
    <a:srgbClr val="FFF4D5"/>
    <a:srgbClr val="CC9900"/>
    <a:srgbClr val="808000"/>
    <a:srgbClr val="6699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4" autoAdjust="0"/>
    <p:restoredTop sz="94609" autoAdjust="0"/>
  </p:normalViewPr>
  <p:slideViewPr>
    <p:cSldViewPr>
      <p:cViewPr varScale="1">
        <p:scale>
          <a:sx n="75" d="100"/>
          <a:sy n="75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FBE22C3-7B73-4E4E-912D-722890CD0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251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FC8D05-35D8-44E8-BD8B-6DF5D48D94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FF706-A3D3-4791-9B0E-05D9138F91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5CA67-5C8E-4184-9428-CDCC4BC801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4B9F4-86CB-4678-AE8B-8DE5DDED03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7BDF4-C5ED-4EDE-A9AF-AD870B2FF8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E9DC7-2067-4D01-8429-58DF40FF6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A321D-9DC1-46A8-A86D-2AB7C42E8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E5AF-0631-4B71-921B-ED02227FE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A3CB4-4AD0-4884-8ADB-7A8F40BE8D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6C3C7-05D1-48DC-A3D1-53BD160858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C92DC-207D-4EFE-A3A6-48764A916C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39035-5F27-426F-AAF1-19661DB4FD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4C44530-8C74-4B27-88BF-1B98CE0636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033" name="Picture 40" descr="CampusMon"/>
          <p:cNvPicPr>
            <a:picLocks noChangeAspect="1" noChangeArrowheads="1"/>
          </p:cNvPicPr>
          <p:nvPr userDrawn="1"/>
        </p:nvPicPr>
        <p:blipFill>
          <a:blip r:embed="rId1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1" descr="H_Mon_noTag_CMYK"/>
          <p:cNvPicPr>
            <a:picLocks noChangeAspect="1" noChangeArrowheads="1"/>
          </p:cNvPicPr>
          <p:nvPr userDrawn="1"/>
        </p:nvPicPr>
        <p:blipFill>
          <a:blip r:embed="rId1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35" name="Picture 42" descr="list1"/>
          <p:cNvPicPr>
            <a:picLocks noChangeAspect="1" noChangeArrowheads="1"/>
          </p:cNvPicPr>
          <p:nvPr userDrawn="1"/>
        </p:nvPicPr>
        <p:blipFill>
          <a:blip r:embed="rId16" cstate="print">
            <a:lum bright="100000" contrast="10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kr.rd.yahoo.com/gn_gugi_logo/gugi/*http:/kr.gugi.yaho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hyperlink" Target="http://imagesearch.naver.com/search.naver?where=idetail&amp;rev=4&amp;query=%B1%B8%B5%CE&amp;from=image&amp;ac=-1&amp;sort=0&amp;res_fr=0&amp;res_to=0&amp;merge=0&amp;start=50&amp;a=pho_l&amp;f=tab&amp;r=20&amp;u=http://imagebingo.naver.com/album/image_view.htm?uid=01198866565&amp;bno=15875&amp;nid=4339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877050" y="4779963"/>
            <a:ext cx="1798638" cy="1025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세종대학교 </a:t>
            </a:r>
          </a:p>
          <a:p>
            <a:pPr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국제어학원</a:t>
            </a:r>
          </a:p>
          <a:p>
            <a:pPr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한국어 과정</a:t>
            </a:r>
          </a:p>
          <a:p>
            <a:pPr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급 </a:t>
            </a:r>
            <a:r>
              <a:rPr lang="en-US" altLang="ko-KR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– </a:t>
            </a: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권영은 선생님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1285852" y="1341438"/>
            <a:ext cx="578647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8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한글</a:t>
            </a:r>
            <a:r>
              <a:rPr lang="en-US" altLang="ko-KR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(Hangeul)</a:t>
            </a:r>
            <a:r>
              <a:rPr lang="ko-KR" altLang="en-US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8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8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8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자음과 모음</a:t>
            </a:r>
            <a:r>
              <a:rPr lang="ko-KR" altLang="en-US" sz="5400" b="1" dirty="0" smtClean="0">
                <a:latin typeface="HY견고딕" pitchFamily="18" charset="-127"/>
                <a:ea typeface="HY견고딕" pitchFamily="18" charset="-127"/>
              </a:rPr>
              <a:t>         </a:t>
            </a:r>
            <a:endParaRPr lang="ko-KR" altLang="en-US" sz="6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63080" y="5643578"/>
            <a:ext cx="8280920" cy="720080"/>
          </a:xfr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100000" t="100000"/>
            </a:path>
            <a:tileRect r="-100000" b="-100000"/>
          </a:gradFill>
          <a:ln w="28575">
            <a:solidFill>
              <a:schemeClr val="tx2">
                <a:lumMod val="75000"/>
              </a:schemeClr>
            </a:solidFill>
            <a:prstDash val="sysDash"/>
          </a:ln>
        </p:spPr>
        <p:txBody>
          <a:bodyPr>
            <a:no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UPD</a:t>
            </a:r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(Dept. of Linguistics)                          </a:t>
            </a: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KOREAN1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2400" b="1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843213" y="531813"/>
            <a:ext cx="184150" cy="527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 sz="34000"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143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1125538"/>
            <a:ext cx="3798887" cy="4679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6259" y="2357430"/>
            <a:ext cx="179129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8" name="Picture 6" descr="EMB000004202a1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052513"/>
            <a:ext cx="6092850" cy="5805487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</p:spPr>
      </p:pic>
      <p:sp>
        <p:nvSpPr>
          <p:cNvPr id="13315" name="Text Box 9"/>
          <p:cNvSpPr txBox="1">
            <a:spLocks noChangeArrowheads="1"/>
          </p:cNvSpPr>
          <p:nvPr/>
        </p:nvSpPr>
        <p:spPr bwMode="auto">
          <a:xfrm>
            <a:off x="1500166" y="333375"/>
            <a:ext cx="5761038" cy="5847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200" b="1" dirty="0">
                <a:latin typeface="HY강B" pitchFamily="18" charset="-127"/>
                <a:ea typeface="HY강B" pitchFamily="18" charset="-127"/>
              </a:rPr>
              <a:t>모음의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위치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(Location of Vowels)</a:t>
            </a:r>
            <a:endParaRPr lang="ko-KR" altLang="en-US" sz="3200" b="1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7191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모음</a:t>
            </a:r>
            <a:r>
              <a:rPr lang="en-US" altLang="ko-KR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(V) 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1916113"/>
            <a:ext cx="11525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2276475"/>
            <a:ext cx="187166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4175125" cy="4032250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ko-KR" altLang="en-US" sz="25000" b="1" smtClean="0"/>
              <a:t>오</a:t>
            </a:r>
          </a:p>
        </p:txBody>
      </p:sp>
      <p:pic>
        <p:nvPicPr>
          <p:cNvPr id="147459" name="Picture 3" descr="MCSY00481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276475"/>
            <a:ext cx="3335337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4248150" cy="3024188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1700" b="1" smtClean="0"/>
              <a:t>이</a:t>
            </a: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3644900"/>
            <a:ext cx="432117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Line 4"/>
          <p:cNvSpPr>
            <a:spLocks noChangeShapeType="1"/>
          </p:cNvSpPr>
          <p:nvPr/>
        </p:nvSpPr>
        <p:spPr bwMode="auto">
          <a:xfrm flipV="1">
            <a:off x="2843213" y="4724400"/>
            <a:ext cx="2736850" cy="792163"/>
          </a:xfrm>
          <a:prstGeom prst="line">
            <a:avLst/>
          </a:prstGeom>
          <a:noFill/>
          <a:ln w="47625" cap="rnd">
            <a:solidFill>
              <a:srgbClr val="003300"/>
            </a:solidFill>
            <a:prstDash val="sysDot"/>
            <a:round/>
            <a:headEnd type="diamond" w="med" len="med"/>
            <a:tailEnd type="triangle" w="lg" len="lg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17300" b="1" smtClean="0"/>
              <a:t>아우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49500"/>
            <a:ext cx="388937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Line 4"/>
          <p:cNvSpPr>
            <a:spLocks noChangeShapeType="1"/>
          </p:cNvSpPr>
          <p:nvPr/>
        </p:nvSpPr>
        <p:spPr bwMode="auto">
          <a:xfrm flipV="1">
            <a:off x="3419475" y="4941888"/>
            <a:ext cx="1439863" cy="503237"/>
          </a:xfrm>
          <a:prstGeom prst="line">
            <a:avLst/>
          </a:prstGeom>
          <a:noFill/>
          <a:ln w="60325">
            <a:solidFill>
              <a:srgbClr val="9933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17300" b="1" smtClean="0"/>
              <a:t>아이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2133600"/>
            <a:ext cx="38703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17300" b="1" smtClean="0"/>
              <a:t>오이</a:t>
            </a:r>
          </a:p>
        </p:txBody>
      </p:sp>
      <p:pic>
        <p:nvPicPr>
          <p:cNvPr id="151555" name="Picture 3" descr="EMB00000f94343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5038"/>
            <a:ext cx="4211638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7351693" cy="1938992"/>
          </a:xfrm>
          <a:prstGeom prst="rect">
            <a:avLst/>
          </a:prstGeom>
          <a:gradFill rotWithShape="1">
            <a:gsLst>
              <a:gs pos="0">
                <a:srgbClr val="00CC99">
                  <a:alpha val="20000"/>
                </a:srgbClr>
              </a:gs>
              <a:gs pos="50000">
                <a:schemeClr val="bg1">
                  <a:alpha val="60001"/>
                </a:schemeClr>
              </a:gs>
              <a:gs pos="100000">
                <a:srgbClr val="00CC99">
                  <a:alpha val="20000"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자음 </a:t>
            </a: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consonants</a:t>
            </a:r>
          </a:p>
          <a:p>
            <a:pPr>
              <a:defRPr/>
            </a:pP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                   </a:t>
            </a:r>
            <a:r>
              <a:rPr lang="en-US" altLang="ko-KR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子音</a:t>
            </a: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endParaRPr lang="ko-KR" altLang="en-US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3" name="Picture 7" descr="ㄱ순서"/>
          <p:cNvPicPr>
            <a:picLocks noChangeAspect="1" noChangeArrowheads="1"/>
          </p:cNvPicPr>
          <p:nvPr/>
        </p:nvPicPr>
        <p:blipFill>
          <a:blip r:embed="rId2" cstate="print">
            <a:lum bright="2000"/>
          </a:blip>
          <a:srcRect/>
          <a:stretch>
            <a:fillRect/>
          </a:stretch>
        </p:blipFill>
        <p:spPr bwMode="auto">
          <a:xfrm>
            <a:off x="2339975" y="1125538"/>
            <a:ext cx="4321175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7461273" cy="1938992"/>
          </a:xfrm>
          <a:prstGeom prst="rect">
            <a:avLst/>
          </a:prstGeom>
          <a:gradFill rotWithShape="1">
            <a:gsLst>
              <a:gs pos="0">
                <a:srgbClr val="00CC99">
                  <a:alpha val="20000"/>
                </a:srgbClr>
              </a:gs>
              <a:gs pos="50000">
                <a:schemeClr val="bg1">
                  <a:alpha val="60001"/>
                </a:schemeClr>
              </a:gs>
              <a:gs pos="100000">
                <a:srgbClr val="00CC99">
                  <a:alpha val="20000"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모음 </a:t>
            </a: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vowels</a:t>
            </a:r>
          </a:p>
          <a:p>
            <a:pPr>
              <a:defRPr/>
            </a:pP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                    </a:t>
            </a:r>
            <a:r>
              <a:rPr lang="en-US" altLang="ko-KR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母音</a:t>
            </a: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6000" b="1" dirty="0">
              <a:solidFill>
                <a:schemeClr val="accent2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 descr="ㄴ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341438"/>
            <a:ext cx="4537075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 descr="ㄷ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052513"/>
            <a:ext cx="5113338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 descr="ㄹ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196975"/>
            <a:ext cx="43926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ㅁ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125538"/>
            <a:ext cx="57610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ㅂ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836613"/>
            <a:ext cx="561657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ㅅ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908050"/>
            <a:ext cx="5184775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ㅇ순서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1908175" y="765175"/>
            <a:ext cx="5618163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ㅈ순서"/>
          <p:cNvPicPr>
            <a:picLocks noChangeAspect="1" noChangeArrowheads="1"/>
          </p:cNvPicPr>
          <p:nvPr/>
        </p:nvPicPr>
        <p:blipFill>
          <a:blip r:embed="rId2" cstate="print">
            <a:lum bright="8000"/>
          </a:blip>
          <a:srcRect/>
          <a:stretch>
            <a:fillRect/>
          </a:stretch>
        </p:blipFill>
        <p:spPr bwMode="auto">
          <a:xfrm>
            <a:off x="2555875" y="1052513"/>
            <a:ext cx="497363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ㅎ순서"/>
          <p:cNvPicPr>
            <a:picLocks noChangeAspect="1" noChangeArrowheads="1"/>
          </p:cNvPicPr>
          <p:nvPr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2051050" y="836613"/>
            <a:ext cx="576103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6" name="Picture 4" descr="UNI00000afc5a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71546"/>
            <a:ext cx="6643734" cy="5786454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</p:spPr>
      </p:pic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765166" y="333375"/>
            <a:ext cx="6950106" cy="5847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HY강B" pitchFamily="18" charset="-127"/>
                <a:ea typeface="HY강B" pitchFamily="18" charset="-127"/>
              </a:rPr>
              <a:t>자음의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위치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(Location of Consonants)</a:t>
            </a:r>
            <a:endParaRPr lang="ko-KR" altLang="en-US" sz="3200" b="1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52" name="Picture 148" descr="ㅏ순서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2698750" y="1125538"/>
            <a:ext cx="49688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853" name="Picture 1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2205038"/>
            <a:ext cx="2449513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7191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자음</a:t>
            </a:r>
            <a:r>
              <a:rPr lang="en-US" altLang="ko-KR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(C)+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모음</a:t>
            </a:r>
            <a:r>
              <a:rPr lang="en-US" altLang="ko-KR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(V) </a:t>
            </a:r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989138"/>
            <a:ext cx="973137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1628775"/>
            <a:ext cx="23749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714356"/>
            <a:ext cx="6781800" cy="2928958"/>
          </a:xfrm>
        </p:spPr>
        <p:txBody>
          <a:bodyPr/>
          <a:lstStyle/>
          <a:p>
            <a:r>
              <a:rPr lang="ko-KR" altLang="en-US" sz="6600" dirty="0">
                <a:latin typeface="HY엽서M" pitchFamily="18" charset="-127"/>
                <a:ea typeface="HY엽서M" pitchFamily="18" charset="-127"/>
              </a:rPr>
              <a:t>한글</a:t>
            </a:r>
            <a:r>
              <a:rPr lang="en-US" altLang="ko-KR" sz="6600" dirty="0" smtClean="0">
                <a:latin typeface="HY엽서M" pitchFamily="18" charset="-127"/>
                <a:ea typeface="HY엽서M" pitchFamily="18" charset="-127"/>
              </a:rPr>
              <a:t>1</a:t>
            </a:r>
            <a:br>
              <a:rPr lang="en-US" altLang="ko-KR" sz="6600" dirty="0" smtClean="0">
                <a:latin typeface="HY엽서M" pitchFamily="18" charset="-127"/>
                <a:ea typeface="HY엽서M" pitchFamily="18" charset="-127"/>
              </a:rPr>
            </a:br>
            <a:r>
              <a:rPr lang="en-US" altLang="ko-KR" sz="66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sz="6600" dirty="0" smtClean="0">
                <a:latin typeface="HY엽서M" pitchFamily="18" charset="-127"/>
                <a:ea typeface="HY엽서M" pitchFamily="18" charset="-127"/>
              </a:rPr>
              <a:t>읽어 </a:t>
            </a:r>
            <a:r>
              <a:rPr lang="ko-KR" altLang="en-US" sz="6600" dirty="0">
                <a:latin typeface="HY엽서M" pitchFamily="18" charset="-127"/>
                <a:ea typeface="HY엽서M" pitchFamily="18" charset="-127"/>
              </a:rPr>
              <a:t>봅시다</a:t>
            </a:r>
            <a:r>
              <a:rPr lang="en-US" altLang="ko-KR" sz="6600" dirty="0" smtClean="0">
                <a:latin typeface="휴먼모음T" pitchFamily="18" charset="-127"/>
                <a:ea typeface="휴먼모음T" pitchFamily="18" charset="-127"/>
              </a:rPr>
              <a:t>.</a:t>
            </a:r>
            <a:br>
              <a:rPr lang="en-US" altLang="ko-KR" sz="66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dirty="0" smtClean="0">
                <a:latin typeface="Khmer UI" pitchFamily="34" charset="0"/>
                <a:ea typeface="Arial Unicode MS" pitchFamily="50" charset="-127"/>
                <a:cs typeface="Khmer UI" pitchFamily="34" charset="0"/>
              </a:rPr>
              <a:t>(Let’s read) </a:t>
            </a:r>
            <a:endParaRPr lang="en-US" altLang="ko-KR" sz="6600" dirty="0">
              <a:latin typeface="Khmer UI" pitchFamily="34" charset="0"/>
              <a:ea typeface="Arial Unicode MS" pitchFamily="50" charset="-127"/>
              <a:cs typeface="Khmer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96850" y="-422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289" name="Rectangle 665"/>
          <p:cNvSpPr>
            <a:spLocks noChangeArrowheads="1"/>
          </p:cNvSpPr>
          <p:nvPr/>
        </p:nvSpPr>
        <p:spPr bwMode="auto">
          <a:xfrm>
            <a:off x="-196850" y="7278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/>
          </a:p>
        </p:txBody>
      </p:sp>
      <p:pic>
        <p:nvPicPr>
          <p:cNvPr id="27962" name="Picture 1338" descr="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9"/>
            <a:ext cx="9144000" cy="5143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자모조합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9144000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아이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2133600"/>
            <a:ext cx="3870325" cy="408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오이</a:t>
            </a:r>
          </a:p>
        </p:txBody>
      </p:sp>
      <p:pic>
        <p:nvPicPr>
          <p:cNvPr id="31749" name="Picture 5" descr="EMB00000f94343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5038"/>
            <a:ext cx="4211638" cy="387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아우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49500"/>
            <a:ext cx="3889375" cy="3959225"/>
          </a:xfrm>
          <a:prstGeom prst="rect">
            <a:avLst/>
          </a:prstGeom>
          <a:noFill/>
        </p:spPr>
      </p:pic>
      <p:sp>
        <p:nvSpPr>
          <p:cNvPr id="66564" name="Line 4"/>
          <p:cNvSpPr>
            <a:spLocks noChangeShapeType="1"/>
          </p:cNvSpPr>
          <p:nvPr/>
        </p:nvSpPr>
        <p:spPr bwMode="auto">
          <a:xfrm flipV="1">
            <a:off x="3419475" y="4941888"/>
            <a:ext cx="1439863" cy="503237"/>
          </a:xfrm>
          <a:prstGeom prst="line">
            <a:avLst/>
          </a:prstGeom>
          <a:noFill/>
          <a:ln w="60325">
            <a:solidFill>
              <a:srgbClr val="9933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가구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412875"/>
            <a:ext cx="3025775" cy="2989263"/>
          </a:xfrm>
          <a:prstGeom prst="rect">
            <a:avLst/>
          </a:prstGeom>
          <a:noFill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4581525"/>
            <a:ext cx="2447925" cy="1943100"/>
          </a:xfrm>
          <a:prstGeom prst="rect">
            <a:avLst/>
          </a:prstGeom>
          <a:noFill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575" y="4365625"/>
            <a:ext cx="2520950" cy="221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고기</a:t>
            </a:r>
          </a:p>
        </p:txBody>
      </p:sp>
      <p:pic>
        <p:nvPicPr>
          <p:cNvPr id="34820" name="Picture 4" descr="EMB00000f9434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068638"/>
            <a:ext cx="5292725" cy="3532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거기</a:t>
            </a:r>
          </a:p>
        </p:txBody>
      </p:sp>
      <p:pic>
        <p:nvPicPr>
          <p:cNvPr id="35844" name="Picture 4" descr="t_gugi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51404">
            <a:off x="4859338" y="3213100"/>
            <a:ext cx="2233612" cy="947738"/>
          </a:xfrm>
          <a:prstGeom prst="rect">
            <a:avLst/>
          </a:prstGeom>
          <a:noFill/>
        </p:spPr>
      </p:pic>
      <p:pic>
        <p:nvPicPr>
          <p:cNvPr id="35849" name="Picture 9" descr="UNI00000f9435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3644900"/>
            <a:ext cx="1828800" cy="2879725"/>
          </a:xfrm>
          <a:prstGeom prst="rect">
            <a:avLst/>
          </a:prstGeom>
          <a:noFill/>
        </p:spPr>
      </p:pic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5825" y="1844675"/>
            <a:ext cx="1477963" cy="1655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3" descr="ㅓ순서"/>
          <p:cNvPicPr>
            <a:picLocks noChangeAspect="1" noChangeArrowheads="1"/>
          </p:cNvPicPr>
          <p:nvPr/>
        </p:nvPicPr>
        <p:blipFill>
          <a:blip r:embed="rId2" cstate="print">
            <a:lum bright="2000"/>
          </a:blip>
          <a:srcRect/>
          <a:stretch>
            <a:fillRect/>
          </a:stretch>
        </p:blipFill>
        <p:spPr bwMode="auto">
          <a:xfrm>
            <a:off x="3132138" y="1196975"/>
            <a:ext cx="453707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2708275"/>
            <a:ext cx="2255838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나</a:t>
            </a:r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1557338"/>
            <a:ext cx="2341563" cy="446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너</a:t>
            </a: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1989138"/>
            <a:ext cx="3886200" cy="419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누나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708275"/>
            <a:ext cx="3887788" cy="3792538"/>
          </a:xfrm>
          <a:prstGeom prst="rect">
            <a:avLst/>
          </a:prstGeom>
          <a:noFill/>
        </p:spPr>
      </p:pic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3924300" y="4868863"/>
            <a:ext cx="1439863" cy="503237"/>
          </a:xfrm>
          <a:prstGeom prst="line">
            <a:avLst/>
          </a:prstGeom>
          <a:noFill/>
          <a:ln w="60325">
            <a:solidFill>
              <a:srgbClr val="9933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구두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4868863"/>
            <a:ext cx="2376488" cy="1636712"/>
          </a:xfrm>
          <a:prstGeom prst="rect">
            <a:avLst/>
          </a:prstGeom>
          <a:noFill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5013325"/>
            <a:ext cx="2303462" cy="1522413"/>
          </a:xfrm>
          <a:prstGeom prst="rect">
            <a:avLst/>
          </a:prstGeom>
          <a:noFill/>
        </p:spPr>
      </p:pic>
      <p:pic>
        <p:nvPicPr>
          <p:cNvPr id="39944" name="Picture 8" descr="이미지 썸네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725" y="1989138"/>
            <a:ext cx="2592388" cy="2592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어디</a:t>
            </a:r>
          </a:p>
        </p:txBody>
      </p:sp>
      <p:pic>
        <p:nvPicPr>
          <p:cNvPr id="40963" name="Picture 3" descr="MMj0315776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3068638"/>
            <a:ext cx="4392613" cy="3503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337300" cy="24479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4000" b="1"/>
              <a:t>나가다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636838"/>
            <a:ext cx="3816350" cy="344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4067175" y="5661025"/>
            <a:ext cx="1152525" cy="0"/>
          </a:xfrm>
          <a:prstGeom prst="line">
            <a:avLst/>
          </a:prstGeom>
          <a:noFill/>
          <a:ln w="63500">
            <a:solidFill>
              <a:srgbClr val="800080"/>
            </a:solidFill>
            <a:prstDash val="sysDot"/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다리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060575"/>
            <a:ext cx="3652838" cy="410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나라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844675"/>
            <a:ext cx="3379787" cy="467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우리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2133600"/>
            <a:ext cx="4046537" cy="439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나무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2781300"/>
            <a:ext cx="4657725" cy="3549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1" name="Picture 3" descr="ㅗ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2384425"/>
            <a:ext cx="52562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981075"/>
            <a:ext cx="29511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머리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924175"/>
            <a:ext cx="3168650" cy="3032125"/>
          </a:xfrm>
          <a:prstGeom prst="rect">
            <a:avLst/>
          </a:prstGeom>
          <a:noFill/>
        </p:spPr>
      </p:pic>
      <p:sp>
        <p:nvSpPr>
          <p:cNvPr id="47108" name="Line 4"/>
          <p:cNvSpPr>
            <a:spLocks noChangeShapeType="1"/>
          </p:cNvSpPr>
          <p:nvPr/>
        </p:nvSpPr>
        <p:spPr bwMode="auto">
          <a:xfrm flipH="1">
            <a:off x="7164388" y="2708275"/>
            <a:ext cx="649287" cy="792163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6840537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어머니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3357563"/>
            <a:ext cx="3529012" cy="3121025"/>
          </a:xfrm>
          <a:prstGeom prst="rect">
            <a:avLst/>
          </a:prstGeom>
          <a:noFill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3419475" y="4941888"/>
            <a:ext cx="1439863" cy="503237"/>
          </a:xfrm>
          <a:prstGeom prst="line">
            <a:avLst/>
          </a:prstGeom>
          <a:noFill/>
          <a:ln w="60325">
            <a:solidFill>
              <a:srgbClr val="9933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72009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바나나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8" y="2976563"/>
            <a:ext cx="3884612" cy="351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비누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3933825"/>
            <a:ext cx="3095625" cy="2460625"/>
          </a:xfrm>
          <a:prstGeom prst="rect">
            <a:avLst/>
          </a:prstGeom>
          <a:noFill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4076700"/>
            <a:ext cx="2663825" cy="231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나비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924175"/>
            <a:ext cx="3768725" cy="347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소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2708275"/>
            <a:ext cx="4464050" cy="342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사이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3500438"/>
            <a:ext cx="2952750" cy="1731962"/>
          </a:xfrm>
          <a:prstGeom prst="rect">
            <a:avLst/>
          </a:prstGeom>
          <a:noFill/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3500438"/>
            <a:ext cx="2266950" cy="1674812"/>
          </a:xfrm>
          <a:prstGeom prst="rect">
            <a:avLst/>
          </a:prstGeom>
          <a:noFill/>
        </p:spPr>
      </p:pic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4643438" y="4292600"/>
            <a:ext cx="1584325" cy="0"/>
          </a:xfrm>
          <a:prstGeom prst="line">
            <a:avLst/>
          </a:prstGeom>
          <a:noFill/>
          <a:ln w="41275">
            <a:solidFill>
              <a:srgbClr val="3366FF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서다</a:t>
            </a:r>
          </a:p>
        </p:txBody>
      </p:sp>
      <p:pic>
        <p:nvPicPr>
          <p:cNvPr id="55304" name="Picture 8" descr="%BD%C3%C7%F6%C0%CC%C7%D5%BC%BA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60575"/>
            <a:ext cx="4316413" cy="4608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지구</a:t>
            </a:r>
          </a:p>
        </p:txBody>
      </p:sp>
      <p:pic>
        <p:nvPicPr>
          <p:cNvPr id="56327" name="Picture 7" descr="MCj043162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65400"/>
            <a:ext cx="4032250" cy="403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모자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3429000"/>
            <a:ext cx="5040312" cy="2566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5" name="Picture 3" descr="ㅜ순서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2339975" y="2178050"/>
            <a:ext cx="489585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8160" y="714356"/>
            <a:ext cx="29511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6553200" cy="20161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2700" b="1"/>
              <a:t>아주머니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636838"/>
            <a:ext cx="2816225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오후</a:t>
            </a:r>
          </a:p>
        </p:txBody>
      </p:sp>
      <p:pic>
        <p:nvPicPr>
          <p:cNvPr id="59395" name="Picture 3" descr="MCj041823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775" y="2941638"/>
            <a:ext cx="4618038" cy="3419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호수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36838"/>
            <a:ext cx="3887788" cy="3817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허리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1916113"/>
            <a:ext cx="1943100" cy="4321175"/>
          </a:xfrm>
          <a:prstGeom prst="rect">
            <a:avLst/>
          </a:prstGeom>
          <a:noFill/>
        </p:spPr>
      </p:pic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5942013" y="4437063"/>
            <a:ext cx="1438275" cy="576262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5400675" cy="2951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2100" b="1"/>
              <a:t>무지개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3068638"/>
            <a:ext cx="5327650" cy="3071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개미</a:t>
            </a:r>
          </a:p>
        </p:txBody>
      </p:sp>
      <p:pic>
        <p:nvPicPr>
          <p:cNvPr id="71683" name="Picture 3" descr="%B0%B3%B9%C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133600"/>
            <a:ext cx="3138488" cy="410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해</a:t>
            </a:r>
          </a:p>
        </p:txBody>
      </p:sp>
      <p:pic>
        <p:nvPicPr>
          <p:cNvPr id="72707" name="Picture 3" descr="MCj04182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2349500"/>
            <a:ext cx="3679825" cy="368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새</a:t>
            </a:r>
          </a:p>
        </p:txBody>
      </p:sp>
      <p:pic>
        <p:nvPicPr>
          <p:cNvPr id="73731" name="Picture 3" descr="MCj04187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1125538"/>
            <a:ext cx="3187700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게</a:t>
            </a:r>
          </a:p>
        </p:txBody>
      </p:sp>
      <p:pic>
        <p:nvPicPr>
          <p:cNvPr id="74755" name="Picture 3" descr="MCj041751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1341438"/>
            <a:ext cx="3567112" cy="4716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3" descr="ㅡ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2565400"/>
            <a:ext cx="5256213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214422"/>
            <a:ext cx="29511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3" descr="ㅣ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1773238"/>
            <a:ext cx="4175125" cy="42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2551124"/>
            <a:ext cx="29511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1196975"/>
            <a:ext cx="3621087" cy="4537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7763" y="2714620"/>
            <a:ext cx="179129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1877</TotalTime>
  <Words>103</Words>
  <Application>Microsoft Office PowerPoint</Application>
  <PresentationFormat>On-screen Show (4:3)</PresentationFormat>
  <Paragraphs>57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봄의 수채화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모음(V)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자음(C)+모음(V) </vt:lpstr>
      <vt:lpstr>한글1  읽어 봅시다. (Let’s read)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세종대학교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한글자모1</dc:title>
  <dc:creator>Jay</dc:creator>
  <dc:description>본 파일의 사용은 저작권법에 의하여 보호되고 있습니다. 사이트에 공시된 허락없는 재판매는 엄격히 금지되어 있습니다.</dc:description>
  <cp:lastModifiedBy>LING05</cp:lastModifiedBy>
  <cp:revision>81</cp:revision>
  <dcterms:created xsi:type="dcterms:W3CDTF">2006-01-06T04:37:59Z</dcterms:created>
  <dcterms:modified xsi:type="dcterms:W3CDTF">2014-01-25T02:39:52Z</dcterms:modified>
</cp:coreProperties>
</file>