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9144000"/>
  <p:notesSz cx="6858000" cy="9144000"/>
  <p:embeddedFontLst>
    <p:embeddedFont>
      <p:font typeface="Arial Black"/>
      <p:regular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ArialBlack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97801e3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97801e3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97801e389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97801e3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7801e389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7801e3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7801e389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7801e3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7801e38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7801e38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7801e389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7801e3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7801e389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7801e38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7801e389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7801e38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7801e389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7801e38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7801e389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7801e38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7801e389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7801e38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7801e389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97801e38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7801e389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7801e38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7801e389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7801e38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7801e389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97801e38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7801e389_1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7801e38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97801e389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f97801e38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97801e389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97801e38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de03582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de0358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e4900154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e490015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e4900154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e490015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97801e389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97801e38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cc1ca35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cc1ca3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>
                <a:solidFill>
                  <a:srgbClr val="FF8C3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8766F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25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7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420687" y="433387"/>
            <a:ext cx="8302625" cy="3108325"/>
            <a:chOff x="420687" y="433387"/>
            <a:chExt cx="8302625" cy="3108325"/>
          </a:xfrm>
        </p:grpSpPr>
        <p:pic>
          <p:nvPicPr>
            <p:cNvPr id="8" name="Google Shape;8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20687" y="433387"/>
              <a:ext cx="8302625" cy="310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9;p1"/>
            <p:cNvSpPr txBox="1"/>
            <p:nvPr/>
          </p:nvSpPr>
          <p:spPr>
            <a:xfrm>
              <a:off x="460375" y="476250"/>
              <a:ext cx="8223250" cy="3025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685800" y="18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D3E"/>
              </a:buClr>
              <a:buSzPts val="4500"/>
              <a:buFont typeface="Verdana"/>
              <a:buNone/>
            </a:pPr>
            <a:r>
              <a:rPr b="1" i="0" lang="en-US" sz="4500" u="non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rPr>
              <a:t>Preparation 1</a:t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209800" y="3505200"/>
            <a:ext cx="6400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40"/>
              <a:buNone/>
            </a:pPr>
            <a:r>
              <a:rPr b="1" i="0" lang="en-US" sz="8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준비 1과</a:t>
            </a:r>
            <a:endParaRPr/>
          </a:p>
          <a:p>
            <a:pPr indent="0" lvl="0" marL="36576" rtl="0" algn="r">
              <a:spcBef>
                <a:spcPts val="0"/>
              </a:spcBef>
              <a:spcAft>
                <a:spcPts val="0"/>
              </a:spcAft>
              <a:buSzPts val="7040"/>
              <a:buNone/>
            </a:pPr>
            <a:r>
              <a:t/>
            </a:r>
            <a:endParaRPr b="1" i="0" sz="8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639762" y="1073150"/>
            <a:ext cx="8053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가수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639762" y="1073150"/>
            <a:ext cx="8053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경찰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639750" y="415625"/>
            <a:ext cx="8053500" cy="5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영화</a:t>
            </a:r>
            <a:endParaRPr b="1" sz="20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배우</a:t>
            </a:r>
            <a:endParaRPr b="1" sz="20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639750" y="377850"/>
            <a:ext cx="8053500" cy="6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운동</a:t>
            </a:r>
            <a:endParaRPr b="1" sz="20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선수</a:t>
            </a:r>
            <a:endParaRPr b="1" sz="20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639762" y="1073150"/>
            <a:ext cx="8053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요리</a:t>
            </a: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사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639762" y="1073150"/>
            <a:ext cx="8053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나라</a:t>
            </a:r>
            <a:endParaRPr b="1" i="0" sz="20000" u="none" cap="none" strike="noStrike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719137" y="6953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한국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중</a:t>
            </a: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국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프랑스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독일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871537" y="8477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이름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러시아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411150" y="1303575"/>
            <a:ext cx="8053500" cy="4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미국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태국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호주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베트남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영국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566737" y="768350"/>
            <a:ext cx="8053387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일본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-646112" y="920750"/>
            <a:ext cx="10552112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캐나다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필리핀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-646112" y="1152525"/>
            <a:ext cx="10429875" cy="40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lang="en-US" sz="1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한</a:t>
            </a: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국 사람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169987" y="768350"/>
            <a:ext cx="6400800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-씨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/>
          <p:nvPr/>
        </p:nvSpPr>
        <p:spPr>
          <a:xfrm>
            <a:off x="2005012" y="920750"/>
            <a:ext cx="6400800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네.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719137" y="695325"/>
            <a:ext cx="8053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아니요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/>
          <p:nvPr/>
        </p:nvSpPr>
        <p:spPr>
          <a:xfrm>
            <a:off x="-487362" y="1408112"/>
            <a:ext cx="10045700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아,그래요?</a:t>
            </a:r>
            <a:endParaRPr b="1" i="0" sz="13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/>
          <p:nvPr/>
        </p:nvSpPr>
        <p:spPr>
          <a:xfrm>
            <a:off x="-1182687" y="-463550"/>
            <a:ext cx="8961437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000"/>
              <a:buFont typeface="Arial Black"/>
              <a:buNone/>
            </a:pPr>
            <a:r>
              <a:rPr b="1" i="0" lang="en-US" sz="17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이분이</a:t>
            </a:r>
            <a:endParaRPr b="1" i="0" sz="17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8" name="Google Shape;198;p37"/>
          <p:cNvSpPr/>
          <p:nvPr/>
        </p:nvSpPr>
        <p:spPr>
          <a:xfrm>
            <a:off x="-566737" y="2193925"/>
            <a:ext cx="10223500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0"/>
              <a:buFont typeface="Arial Black"/>
              <a:buNone/>
            </a:pPr>
            <a:r>
              <a:rPr b="1" i="0" lang="en-US" sz="1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누구예요?</a:t>
            </a:r>
            <a:endParaRPr b="1" i="0" sz="1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/>
          <p:nvPr/>
        </p:nvSpPr>
        <p:spPr>
          <a:xfrm>
            <a:off x="-719137" y="1328737"/>
            <a:ext cx="10107612" cy="347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반갑습니다</a:t>
            </a:r>
            <a:endParaRPr b="1" i="0" sz="13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/>
          <p:nvPr/>
        </p:nvSpPr>
        <p:spPr>
          <a:xfrm>
            <a:off x="-409450" y="381138"/>
            <a:ext cx="9236100" cy="4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500"/>
              <a:buFont typeface="Arial Black"/>
              <a:buNone/>
            </a:pPr>
            <a:r>
              <a:rPr b="1" i="0" lang="en-US" sz="1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이름이</a:t>
            </a:r>
            <a:endParaRPr b="1" i="0" sz="1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9" name="Google Shape;209;p39"/>
          <p:cNvSpPr/>
          <p:nvPr/>
        </p:nvSpPr>
        <p:spPr>
          <a:xfrm>
            <a:off x="-527050" y="3014662"/>
            <a:ext cx="10595100" cy="4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500"/>
              <a:buFont typeface="Arial Black"/>
              <a:buNone/>
            </a:pPr>
            <a:r>
              <a:rPr b="1" i="0" lang="en-US" sz="1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뭐예요?</a:t>
            </a:r>
            <a:endParaRPr b="1" i="0" sz="1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>
            <a:off x="-974725" y="1560512"/>
            <a:ext cx="11099800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안녕하세요?</a:t>
            </a:r>
            <a:endParaRPr b="1" i="0" sz="13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/>
          <p:nvPr/>
        </p:nvSpPr>
        <p:spPr>
          <a:xfrm>
            <a:off x="-493712" y="1079500"/>
            <a:ext cx="9826625" cy="41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준비 2과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/>
          <p:nvPr/>
        </p:nvSpPr>
        <p:spPr>
          <a:xfrm>
            <a:off x="414337" y="768350"/>
            <a:ext cx="8053387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볼펜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/>
          <p:nvPr/>
        </p:nvSpPr>
        <p:spPr>
          <a:xfrm>
            <a:off x="639762" y="920750"/>
            <a:ext cx="8053387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사전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639762" y="1073150"/>
            <a:ext cx="8053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직업</a:t>
            </a:r>
            <a:endParaRPr b="1" i="0" sz="20000" u="none" cap="none" strike="noStrike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/>
          <p:nvPr/>
        </p:nvSpPr>
        <p:spPr>
          <a:xfrm>
            <a:off x="719137" y="8477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연필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/>
          <p:nvPr/>
        </p:nvSpPr>
        <p:spPr>
          <a:xfrm>
            <a:off x="792162" y="6953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의자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/>
          <p:nvPr/>
        </p:nvSpPr>
        <p:spPr>
          <a:xfrm>
            <a:off x="-420687" y="768350"/>
            <a:ext cx="10552112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지우개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/>
          <p:nvPr/>
        </p:nvSpPr>
        <p:spPr>
          <a:xfrm>
            <a:off x="1543050" y="768350"/>
            <a:ext cx="5553075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책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719137" y="6953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책상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/>
          <p:nvPr/>
        </p:nvSpPr>
        <p:spPr>
          <a:xfrm>
            <a:off x="792162" y="6953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필통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/>
          <p:nvPr/>
        </p:nvSpPr>
        <p:spPr>
          <a:xfrm>
            <a:off x="719137" y="920750"/>
            <a:ext cx="8053387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가방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/>
          <p:nvPr/>
        </p:nvSpPr>
        <p:spPr>
          <a:xfrm>
            <a:off x="639762" y="8477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구두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/>
          <p:nvPr/>
        </p:nvSpPr>
        <p:spPr>
          <a:xfrm>
            <a:off x="639762" y="768350"/>
            <a:ext cx="8053387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모자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/>
          <p:nvPr/>
        </p:nvSpPr>
        <p:spPr>
          <a:xfrm>
            <a:off x="871537" y="847725"/>
            <a:ext cx="80533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시계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-573087" y="238125"/>
            <a:ext cx="105521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선생님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/>
          <p:nvPr/>
        </p:nvSpPr>
        <p:spPr>
          <a:xfrm>
            <a:off x="938212" y="1584325"/>
            <a:ext cx="7394575" cy="373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0"/>
              <a:buFont typeface="Arial Black"/>
              <a:buNone/>
            </a:pPr>
            <a:r>
              <a:rPr b="1" i="0" lang="en-US" sz="1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복사기</a:t>
            </a:r>
            <a:endParaRPr b="1" i="0" sz="1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/>
          <p:nvPr/>
        </p:nvSpPr>
        <p:spPr>
          <a:xfrm>
            <a:off x="-719137" y="1457325"/>
            <a:ext cx="10429875" cy="40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전자 사전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/>
          <p:nvPr/>
        </p:nvSpPr>
        <p:spPr>
          <a:xfrm>
            <a:off x="-798512" y="920750"/>
            <a:ext cx="10552112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카메라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/>
          <p:nvPr/>
        </p:nvSpPr>
        <p:spPr>
          <a:xfrm>
            <a:off x="-798512" y="920750"/>
            <a:ext cx="10552112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컴퓨터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8"/>
          <p:cNvSpPr/>
          <p:nvPr/>
        </p:nvSpPr>
        <p:spPr>
          <a:xfrm>
            <a:off x="-798512" y="920750"/>
            <a:ext cx="10552112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핸드폰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/>
          <p:nvPr/>
        </p:nvSpPr>
        <p:spPr>
          <a:xfrm>
            <a:off x="36512" y="1109662"/>
            <a:ext cx="8985250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MP3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/>
          <p:nvPr/>
        </p:nvSpPr>
        <p:spPr>
          <a:xfrm>
            <a:off x="-420687" y="1152525"/>
            <a:ext cx="9796462" cy="40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고마워요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1"/>
          <p:cNvSpPr/>
          <p:nvPr/>
        </p:nvSpPr>
        <p:spPr>
          <a:xfrm>
            <a:off x="-890587" y="393700"/>
            <a:ext cx="60531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누구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0" name="Google Shape;320;p61"/>
          <p:cNvSpPr/>
          <p:nvPr/>
        </p:nvSpPr>
        <p:spPr>
          <a:xfrm>
            <a:off x="-73025" y="2752725"/>
            <a:ext cx="90711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거예요?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/>
          <p:nvPr/>
        </p:nvSpPr>
        <p:spPr>
          <a:xfrm>
            <a:off x="-1017587" y="927100"/>
            <a:ext cx="11063287" cy="41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제 거예요.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3"/>
          <p:cNvSpPr/>
          <p:nvPr/>
        </p:nvSpPr>
        <p:spPr>
          <a:xfrm>
            <a:off x="-890587" y="390525"/>
            <a:ext cx="6053100" cy="4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이게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1" name="Google Shape;331;p63"/>
          <p:cNvSpPr/>
          <p:nvPr/>
        </p:nvSpPr>
        <p:spPr>
          <a:xfrm>
            <a:off x="536575" y="2905125"/>
            <a:ext cx="90711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뭐예요?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39762" y="1073150"/>
            <a:ext cx="8053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학생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4"/>
          <p:cNvSpPr/>
          <p:nvPr/>
        </p:nvSpPr>
        <p:spPr>
          <a:xfrm>
            <a:off x="2914650" y="1712912"/>
            <a:ext cx="3614737" cy="34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끝</a:t>
            </a:r>
            <a:endParaRPr b="1" i="0" sz="13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/>
          <p:nvPr/>
        </p:nvSpPr>
        <p:spPr>
          <a:xfrm>
            <a:off x="341313" y="404812"/>
            <a:ext cx="9972600" cy="7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500"/>
              <a:buFont typeface="Arial Black"/>
              <a:buAutoNum type="arabicPeriod"/>
            </a:pPr>
            <a:r>
              <a:rPr b="1" i="0" lang="en-US" sz="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이름이 뭐예요?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500"/>
              <a:buFont typeface="Arial Black"/>
              <a:buChar char="-"/>
            </a:pPr>
            <a:r>
              <a:rPr b="1" i="0" lang="en-US" sz="75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영수</a:t>
            </a:r>
            <a:r>
              <a:rPr b="1" i="0" lang="en-US" sz="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예요.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b="1" i="0" sz="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500"/>
              <a:buFont typeface="Arial Black"/>
              <a:buNone/>
            </a:pPr>
            <a:r>
              <a:rPr b="1" i="0" lang="en-US" sz="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2. 이분이 </a:t>
            </a:r>
            <a:r>
              <a:rPr b="1" i="0" lang="en-US" sz="75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누구</a:t>
            </a:r>
            <a:r>
              <a:rPr b="1" i="0" lang="en-US" sz="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예요?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500"/>
              <a:buFont typeface="Arial Black"/>
              <a:buChar char="-"/>
            </a:pPr>
            <a:r>
              <a:rPr b="1" i="0" lang="en-US" sz="75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영수 씨</a:t>
            </a:r>
            <a:r>
              <a:rPr b="1" i="0" lang="en-US" sz="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예요.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b="1" i="0" sz="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"/>
          <p:cNvSpPr/>
          <p:nvPr/>
        </p:nvSpPr>
        <p:spPr>
          <a:xfrm>
            <a:off x="301625" y="546100"/>
            <a:ext cx="9644100" cy="5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0"/>
              <a:buFont typeface="Arial Black"/>
              <a:buNone/>
            </a:pPr>
            <a:r>
              <a:rPr b="1" i="0" lang="en-US" sz="7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3. </a:t>
            </a:r>
            <a:r>
              <a:rPr b="1" i="0" lang="en-US" sz="7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미국 사람</a:t>
            </a:r>
            <a:r>
              <a:rPr b="1" i="0" lang="en-US" sz="7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이에요?</a:t>
            </a:r>
            <a:endParaRPr/>
          </a:p>
          <a:p>
            <a:pPr indent="-444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0"/>
              <a:buFont typeface="Arial Black"/>
              <a:buChar char="-"/>
            </a:pPr>
            <a:r>
              <a:rPr b="1" i="0" lang="en-US" sz="7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네, 미국 사람</a:t>
            </a:r>
            <a:r>
              <a:rPr b="1" i="0" lang="en-US" sz="7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이에요.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0"/>
              <a:buFont typeface="Arial Black"/>
              <a:buNone/>
            </a:pPr>
            <a:r>
              <a:rPr b="1" i="0" lang="en-US" sz="7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-</a:t>
            </a:r>
            <a:r>
              <a:rPr b="1" i="0" lang="en-US" sz="7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아니요, 필리핀 사람</a:t>
            </a:r>
            <a:endParaRPr b="1" i="0" sz="7000" u="sng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0"/>
              <a:buFont typeface="Arial Black"/>
              <a:buNone/>
            </a:pPr>
            <a:r>
              <a:rPr b="1" i="0" lang="en-US" sz="7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 이에요.</a:t>
            </a:r>
            <a:endParaRPr b="1" i="0" sz="7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/>
          <p:nvPr/>
        </p:nvSpPr>
        <p:spPr>
          <a:xfrm>
            <a:off x="36513" y="252412"/>
            <a:ext cx="81327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0"/>
              <a:buFont typeface="Arial Black"/>
              <a:buNone/>
            </a:pPr>
            <a:r>
              <a:rPr b="1" i="0" lang="en-US" sz="1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예요/이에요</a:t>
            </a:r>
            <a:endParaRPr b="1" i="0" sz="1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2" name="Google Shape;352;p67"/>
          <p:cNvSpPr/>
          <p:nvPr/>
        </p:nvSpPr>
        <p:spPr>
          <a:xfrm>
            <a:off x="473075" y="1773237"/>
            <a:ext cx="83025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0"/>
              <a:buFont typeface="Arial Black"/>
              <a:buNone/>
            </a:pPr>
            <a:r>
              <a:rPr b="1" i="0" lang="en-US" sz="1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-입니다</a:t>
            </a:r>
            <a:endParaRPr b="1" i="0" sz="1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저는 제이알</a:t>
            </a:r>
            <a:r>
              <a:rPr b="1" i="0" lang="en-US" sz="65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이에요</a:t>
            </a: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저는 비</a:t>
            </a:r>
            <a:r>
              <a:rPr b="1" i="0" lang="en-US" sz="65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</a:t>
            </a: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 b="1" i="0" sz="6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/>
          <p:nvPr/>
        </p:nvSpPr>
        <p:spPr>
          <a:xfrm>
            <a:off x="330500" y="627950"/>
            <a:ext cx="8597400" cy="5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lang="en-US" sz="73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저는 </a:t>
            </a:r>
            <a:r>
              <a:rPr b="1" lang="en-US" sz="7300" u="sng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선생님</a:t>
            </a:r>
            <a:r>
              <a:rPr b="1" lang="en-US" sz="73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이에요</a:t>
            </a:r>
            <a:r>
              <a:rPr b="1" lang="en-US" sz="73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 b="1" sz="73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lang="en-US" sz="73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선생님은 </a:t>
            </a:r>
            <a:r>
              <a:rPr b="1" lang="en-US" sz="7300" u="sng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여자</a:t>
            </a:r>
            <a:r>
              <a:rPr b="1" lang="en-US" sz="73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예요</a:t>
            </a:r>
            <a:r>
              <a:rPr b="1" lang="en-US" sz="73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 b="1" sz="73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lang="en-US" sz="6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현빈은 </a:t>
            </a:r>
            <a:r>
              <a:rPr b="1" lang="en-US" sz="6000" u="sng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한국 사람</a:t>
            </a:r>
            <a:r>
              <a:rPr b="1" lang="en-US" sz="6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이에요</a:t>
            </a:r>
            <a:r>
              <a:rPr b="1" lang="en-US" sz="6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 b="1" sz="6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9"/>
          <p:cNvSpPr/>
          <p:nvPr/>
        </p:nvSpPr>
        <p:spPr>
          <a:xfrm>
            <a:off x="330500" y="627950"/>
            <a:ext cx="8597400" cy="5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안녕하세요? </a:t>
            </a:r>
            <a:endParaRPr b="1" sz="61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저는 (이름)이에요/예요.  </a:t>
            </a:r>
            <a:endParaRPr b="1" sz="61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필리핀 사람이에요. </a:t>
            </a:r>
            <a:endParaRPr b="1" sz="61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저는 (직업)이에요/예요. </a:t>
            </a:r>
            <a:endParaRPr b="1" sz="61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만나서 반가워요.</a:t>
            </a:r>
            <a:endParaRPr b="1" sz="61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t/>
            </a:r>
            <a:endParaRPr b="1" sz="61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0"/>
          <p:cNvSpPr/>
          <p:nvPr/>
        </p:nvSpPr>
        <p:spPr>
          <a:xfrm>
            <a:off x="330500" y="627950"/>
            <a:ext cx="9452400" cy="60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이름이 뭐예요?</a:t>
            </a:r>
            <a:endParaRPr b="1" sz="5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제 이름은 (이름)이에요/예요. </a:t>
            </a:r>
            <a:endParaRPr b="1" sz="5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저는 (이름)이에요/예요.</a:t>
            </a:r>
            <a:endParaRPr b="1" sz="5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1"/>
          <p:cNvSpPr/>
          <p:nvPr/>
        </p:nvSpPr>
        <p:spPr>
          <a:xfrm>
            <a:off x="367400" y="237550"/>
            <a:ext cx="8343300" cy="6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Arial Black"/>
              <a:buAutoNum type="arabicPeriod"/>
            </a:pPr>
            <a:r>
              <a:rPr b="1" i="0" lang="en-US" sz="8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이게 </a:t>
            </a:r>
            <a:r>
              <a:rPr b="1" i="0" lang="en-US" sz="8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뭐</a:t>
            </a:r>
            <a:r>
              <a:rPr b="1" i="0" lang="en-US" sz="8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예요?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Arial Black"/>
              <a:buNone/>
            </a:pPr>
            <a:r>
              <a:rPr b="1" i="0" lang="en-US" sz="8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-전자 사전</a:t>
            </a:r>
            <a:r>
              <a:rPr b="1" i="0" lang="en-US" sz="8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이에요.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Arial Black"/>
              <a:buNone/>
            </a:pPr>
            <a:r>
              <a:rPr b="1" i="0" lang="en-US" sz="8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2. 저게 </a:t>
            </a:r>
            <a:r>
              <a:rPr b="1" i="0" lang="en-US" sz="8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뭐</a:t>
            </a:r>
            <a:r>
              <a:rPr b="1" i="0" lang="en-US" sz="8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예요?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Arial Black"/>
              <a:buNone/>
            </a:pPr>
            <a:r>
              <a:rPr b="1" i="0" lang="en-US" sz="8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- </a:t>
            </a:r>
            <a:r>
              <a:rPr b="1" i="0" lang="en-US" sz="8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연필</a:t>
            </a:r>
            <a:r>
              <a:rPr b="1" i="0" lang="en-US" sz="8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이에요.</a:t>
            </a:r>
            <a:endParaRPr b="1" i="0" sz="8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2"/>
          <p:cNvSpPr/>
          <p:nvPr/>
        </p:nvSpPr>
        <p:spPr>
          <a:xfrm>
            <a:off x="195263" y="334962"/>
            <a:ext cx="100584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6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앤디: 이게 </a:t>
            </a:r>
            <a:r>
              <a:rPr b="1" i="0" lang="en-US" sz="6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책</a:t>
            </a: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이에요?</a:t>
            </a:r>
            <a:endParaRPr sz="6000"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6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미나: 아니요.</a:t>
            </a:r>
            <a:endParaRPr sz="6000"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6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앤디: 그럼,이게 </a:t>
            </a:r>
            <a:r>
              <a:rPr b="1" i="0" lang="en-US" sz="6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뭐</a:t>
            </a: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예요?</a:t>
            </a:r>
            <a:endParaRPr sz="6000"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6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미나: </a:t>
            </a:r>
            <a:r>
              <a:rPr b="1" i="0" lang="en-US" sz="6000" u="sng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가방</a:t>
            </a: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이에요.</a:t>
            </a:r>
            <a:endParaRPr b="1" i="0" sz="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3"/>
          <p:cNvSpPr/>
          <p:nvPr/>
        </p:nvSpPr>
        <p:spPr>
          <a:xfrm>
            <a:off x="200725" y="379150"/>
            <a:ext cx="8608500" cy="6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 Black"/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Write the meaning in English (1-5) / Write in Korean (6-10</a:t>
            </a:r>
            <a:r>
              <a:rPr b="1" i="0" lang="en-US" sz="36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sz="3600"/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lang="en-US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의사					</a:t>
            </a: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6.</a:t>
            </a:r>
            <a:r>
              <a:rPr b="1" lang="en-US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person</a:t>
            </a:r>
            <a:endParaRPr sz="4800"/>
          </a:p>
          <a:p>
            <a:pPr indent="-533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lang="en-US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회사원		</a:t>
            </a: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7. </a:t>
            </a:r>
            <a:r>
              <a:rPr b="1" lang="en-US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Korea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533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lang="en-US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일본				</a:t>
            </a: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8. Canada</a:t>
            </a:r>
            <a:endParaRPr sz="4800"/>
          </a:p>
          <a:p>
            <a:pPr indent="-533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학생			  9. who</a:t>
            </a:r>
            <a:endParaRPr sz="4800"/>
          </a:p>
          <a:p>
            <a:pPr indent="-533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선생님   10. name</a:t>
            </a:r>
            <a:endParaRPr sz="4800"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500"/>
              <a:buFont typeface="Arial Black"/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BONUS: my favorite letter/ character</a:t>
            </a: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95885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639762" y="1073150"/>
            <a:ext cx="8053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lang="en-US" sz="20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대학생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4"/>
          <p:cNvSpPr/>
          <p:nvPr/>
        </p:nvSpPr>
        <p:spPr>
          <a:xfrm>
            <a:off x="353125" y="531550"/>
            <a:ext cx="8608500" cy="6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 Black"/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Write the meaning in English (1-5) / Write in Korean (6-10)</a:t>
            </a:r>
            <a:endParaRPr sz="3600"/>
          </a:p>
          <a:p>
            <a:pPr indent="-1295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연필			6. camera</a:t>
            </a:r>
            <a:endParaRPr sz="4800"/>
          </a:p>
          <a:p>
            <a:pPr indent="-1295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모자			7. ballpen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295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가방			8. Canada</a:t>
            </a:r>
            <a:endParaRPr sz="4800"/>
          </a:p>
          <a:p>
            <a:pPr indent="-1295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학생			9. book</a:t>
            </a:r>
            <a:endParaRPr sz="4800"/>
          </a:p>
          <a:p>
            <a:pPr indent="-12954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Arial Black"/>
              <a:buAutoNum type="arabicPeriod"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선생님 10. name</a:t>
            </a:r>
            <a:endParaRPr sz="4800"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500"/>
              <a:buFont typeface="Arial Black"/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BONUS: my favorite letter/ character</a:t>
            </a: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95885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639762" y="1073150"/>
            <a:ext cx="8053387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의사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-950912" y="768350"/>
            <a:ext cx="10552112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회사원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