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4"/>
  </p:notesMasterIdLst>
  <p:sldIdLst>
    <p:sldId id="256" r:id="rId2"/>
    <p:sldId id="299" r:id="rId3"/>
    <p:sldId id="258" r:id="rId4"/>
    <p:sldId id="296" r:id="rId5"/>
    <p:sldId id="302" r:id="rId6"/>
    <p:sldId id="303" r:id="rId7"/>
    <p:sldId id="305" r:id="rId8"/>
    <p:sldId id="307" r:id="rId9"/>
    <p:sldId id="309" r:id="rId10"/>
    <p:sldId id="308" r:id="rId11"/>
    <p:sldId id="306" r:id="rId12"/>
    <p:sldId id="297" r:id="rId13"/>
    <p:sldId id="298" r:id="rId14"/>
    <p:sldId id="288" r:id="rId15"/>
    <p:sldId id="270" r:id="rId16"/>
    <p:sldId id="290" r:id="rId17"/>
    <p:sldId id="300" r:id="rId18"/>
    <p:sldId id="289" r:id="rId19"/>
    <p:sldId id="310" r:id="rId20"/>
    <p:sldId id="291" r:id="rId21"/>
    <p:sldId id="294" r:id="rId22"/>
    <p:sldId id="282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HY견고딕" panose="02030600000101010101" pitchFamily="18" charset="-127"/>
      <p:regular r:id="rId31"/>
    </p:embeddedFont>
    <p:embeddedFont>
      <p:font typeface="나눔고딕" pitchFamily="2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휴먼둥근헤드라인" panose="02030504000101010101" pitchFamily="18" charset="-127"/>
      <p:regular r:id="rId36"/>
    </p:embeddedFont>
    <p:embeddedFont>
      <p:font typeface="휴먼모음T" panose="02030504000101010101" pitchFamily="18" charset="-127"/>
      <p:regular r:id="rId3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4D"/>
    <a:srgbClr val="939597"/>
    <a:srgbClr val="E41A00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06" d="100"/>
          <a:sy n="106" d="100"/>
        </p:scale>
        <p:origin x="72" y="160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2024-05-21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그린 컴퓨터 아카데미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소방 데이터 분석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4227"/>
            <a:ext cx="12192000" cy="461428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2" y="1938500"/>
            <a:ext cx="10009112" cy="43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31667" y="1663577"/>
            <a:ext cx="10328666" cy="1748594"/>
            <a:chOff x="804553" y="1680406"/>
            <a:chExt cx="10328666" cy="1748594"/>
          </a:xfrm>
        </p:grpSpPr>
        <p:sp>
          <p:nvSpPr>
            <p:cNvPr id="12" name="타원 11"/>
            <p:cNvSpPr/>
            <p:nvPr/>
          </p:nvSpPr>
          <p:spPr>
            <a:xfrm>
              <a:off x="804553" y="1680411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81663" y="1680410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553200" y="1680407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384630" y="1680406"/>
              <a:ext cx="1748589" cy="1748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 flipH="1">
            <a:off x="1804145" y="3384865"/>
            <a:ext cx="1" cy="1078833"/>
          </a:xfrm>
          <a:prstGeom prst="line">
            <a:avLst/>
          </a:prstGeom>
          <a:ln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738101" y="4429371"/>
            <a:ext cx="142875" cy="1428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4686584" y="3412171"/>
            <a:ext cx="1" cy="1078833"/>
          </a:xfrm>
          <a:prstGeom prst="line">
            <a:avLst/>
          </a:prstGeom>
          <a:ln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615147" y="4436392"/>
            <a:ext cx="142875" cy="1428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482670" y="3429000"/>
            <a:ext cx="142875" cy="1150267"/>
            <a:chOff x="7564604" y="3429000"/>
            <a:chExt cx="142875" cy="1150267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7636041" y="3429000"/>
              <a:ext cx="1" cy="1078833"/>
            </a:xfrm>
            <a:prstGeom prst="line">
              <a:avLst/>
            </a:prstGeom>
            <a:ln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7564604" y="4436392"/>
              <a:ext cx="142875" cy="1428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318114" y="3429000"/>
            <a:ext cx="142875" cy="1150270"/>
            <a:chOff x="10644687" y="3428997"/>
            <a:chExt cx="142875" cy="1150270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10716125" y="3428997"/>
              <a:ext cx="1" cy="1078833"/>
            </a:xfrm>
            <a:prstGeom prst="line">
              <a:avLst/>
            </a:prstGeom>
            <a:ln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10644687" y="4436392"/>
              <a:ext cx="142875" cy="1428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33603" y="4760686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사고 다발지역 위치 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60996" y="476068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효율적인 인력 관리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1244" y="4760686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사고 원인 및 출동 원인 분석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2509" y="4656221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복합적 데이터 분석으로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인한 자원관리 고효율화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1" y="2036350"/>
            <a:ext cx="1083065" cy="108306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62" y="2107601"/>
            <a:ext cx="876126" cy="87612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29" y="2061345"/>
            <a:ext cx="922382" cy="92238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324" y="2164823"/>
            <a:ext cx="715426" cy="7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0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03514"/>
              </p:ext>
            </p:extLst>
          </p:nvPr>
        </p:nvGraphicFramePr>
        <p:xfrm>
          <a:off x="1271464" y="2676732"/>
          <a:ext cx="9649072" cy="32922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프로젝트 전반 스케줄 관리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 모델 구현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시각화 분석 설계</a:t>
                      </a:r>
                      <a:endPara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대시보드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 수집</a:t>
                      </a:r>
                      <a:endParaRPr kumimoji="0" lang="ko-KR" altLang="en-US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19081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대시보드 화면 설계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대시보드 개발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trike="noStrik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Tableau</a:t>
                      </a:r>
                      <a:r>
                        <a:rPr lang="en-US" altLang="ko-KR" sz="1500" b="0" i="1" u="none" strike="noStrike" spc="-10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trike="noStrike" spc="-10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대시보드 개발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trike="noStrik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Tableau</a:t>
                      </a:r>
                      <a:r>
                        <a:rPr lang="en-US" altLang="ko-KR" sz="1500" b="0" i="1" u="none" strike="noStrike" spc="-10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trike="noStrike" spc="-10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분석 기능 개발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테스트 및 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수집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API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사용 사례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시각화 분석 자료 개발등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79983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Python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기반 오픈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</a:p>
          <a:p>
            <a:pPr latinLnBrk="1"/>
            <a:r>
              <a:rPr lang="ko-KR" altLang="en-US" sz="1600" b="1"/>
              <a:t>예시 </a:t>
            </a:r>
            <a:r>
              <a:rPr lang="en-US" altLang="ko-KR" sz="1600" b="1"/>
              <a:t>: </a:t>
            </a:r>
            <a:r>
              <a:rPr lang="ko-KR" altLang="en-US" sz="1600" b="1"/>
              <a:t>소방청</a:t>
            </a:r>
            <a:r>
              <a:rPr lang="en-US" altLang="ko-KR" sz="1600" b="1"/>
              <a:t>_</a:t>
            </a:r>
            <a:r>
              <a:rPr lang="ko-KR" altLang="en-US" sz="1600" b="1"/>
              <a:t>구급통계서비스</a:t>
            </a:r>
            <a:endParaRPr lang="ko-KR" altLang="en-US" sz="1600"/>
          </a:p>
          <a:p>
            <a:pPr latinLnBrk="1"/>
            <a:r>
              <a:rPr lang="ko-KR" altLang="en-US" sz="1600" b="1"/>
              <a:t>요청주소</a:t>
            </a:r>
            <a:r>
              <a:rPr lang="ko-KR" altLang="en-US" sz="1600"/>
              <a:t> </a:t>
            </a:r>
            <a:endParaRPr lang="en-US" altLang="ko-KR" sz="1600"/>
          </a:p>
          <a:p>
            <a:pPr latinLnBrk="1"/>
            <a:r>
              <a:rPr lang="en-US" altLang="ko-KR" sz="1600"/>
              <a:t> : http://apis.data.go.kr/1661000/EmergencyStatisticsService/getTrafficAccidentEmgActStats</a:t>
            </a:r>
          </a:p>
          <a:p>
            <a:pPr latinLnBrk="1"/>
            <a:r>
              <a:rPr lang="ko-KR" altLang="en-US" sz="1600" b="1"/>
              <a:t>서비스</a:t>
            </a:r>
            <a:r>
              <a:rPr lang="en-US" altLang="ko-KR" sz="1600" b="1"/>
              <a:t>URL</a:t>
            </a:r>
            <a:r>
              <a:rPr lang="ko-KR" altLang="en-US" sz="1600"/>
              <a:t> </a:t>
            </a:r>
            <a:endParaRPr lang="en-US" altLang="ko-KR" sz="1600"/>
          </a:p>
          <a:p>
            <a:pPr latinLnBrk="1"/>
            <a:r>
              <a:rPr lang="en-US" altLang="ko-KR" sz="1600"/>
              <a:t> : http://apis.data.go.kr/1661000/EmergencyStatisticsService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1" y="3814327"/>
            <a:ext cx="11260121" cy="1952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592" y="1731202"/>
            <a:ext cx="2785468" cy="16766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API </a:t>
            </a:r>
            <a:r>
              <a:rPr lang="ko-KR" altLang="en-US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요청 변수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오픈 데이터 수집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423" t="8804" r="423" b="-8804"/>
          <a:stretch/>
        </p:blipFill>
        <p:spPr>
          <a:xfrm>
            <a:off x="609430" y="1971533"/>
            <a:ext cx="10614721" cy="411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API </a:t>
            </a:r>
            <a:r>
              <a:rPr lang="ko-KR" altLang="en-US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출력 결과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②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오픈 데이터 수집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9" y="1818667"/>
            <a:ext cx="1044438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수집 및 전처리 작성 코드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②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오픈 데이터 수집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189" y="2172430"/>
            <a:ext cx="557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팀에서 작성한 코드 결과물 및 설명</a:t>
            </a: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시각화 분석 자료 개발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대시보드 개발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189" y="2172430"/>
            <a:ext cx="557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팀에서 개발한 </a:t>
            </a:r>
            <a:r>
              <a:rPr lang="en-US" altLang="ko-KR"/>
              <a:t>Tableau </a:t>
            </a:r>
            <a:r>
              <a:rPr lang="ko-KR" altLang="en-US"/>
              <a:t>대시보드 구성 및 기능 설명</a:t>
            </a:r>
          </a:p>
        </p:txBody>
      </p:sp>
    </p:spTree>
    <p:extLst>
      <p:ext uri="{BB962C8B-B14F-4D97-AF65-F5344CB8AC3E}">
        <p14:creationId xmlns:p14="http://schemas.microsoft.com/office/powerpoint/2010/main" val="106839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개선사항 및 리뷰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결과평가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523492" y="1830801"/>
            <a:ext cx="8638654" cy="4068503"/>
            <a:chOff x="252673" y="2348829"/>
            <a:chExt cx="8638654" cy="4068503"/>
          </a:xfrm>
        </p:grpSpPr>
        <p:sp>
          <p:nvSpPr>
            <p:cNvPr id="12" name="이등변 삼각형 11"/>
            <p:cNvSpPr/>
            <p:nvPr/>
          </p:nvSpPr>
          <p:spPr>
            <a:xfrm rot="10800000">
              <a:off x="2403061" y="4642095"/>
              <a:ext cx="4337877" cy="396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6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159732" y="5157332"/>
              <a:ext cx="4824536" cy="1260000"/>
              <a:chOff x="2159732" y="5157332"/>
              <a:chExt cx="4824536" cy="126000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2159732" y="5157332"/>
                <a:ext cx="1260000" cy="1260000"/>
                <a:chOff x="2159732" y="5094922"/>
                <a:chExt cx="1260000" cy="1260000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2159732" y="5094922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8F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2428095" y="5355590"/>
                  <a:ext cx="723275" cy="738664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지향점</a:t>
                  </a:r>
                  <a:endParaRPr lang="en-US" altLang="ko-KR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키워드</a:t>
                  </a:r>
                  <a:endParaRPr lang="en-US" altLang="ko-KR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  <a:p>
                  <a:pPr algn="ctr"/>
                  <a:r>
                    <a:rPr lang="en-US" altLang="ko-KR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Text</a:t>
                  </a: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942000" y="5157332"/>
                <a:ext cx="1260000" cy="1260000"/>
                <a:chOff x="2159732" y="5094922"/>
                <a:chExt cx="1260000" cy="1260000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2159732" y="5094922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8F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2428095" y="5355590"/>
                  <a:ext cx="723275" cy="738664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지향점</a:t>
                  </a:r>
                  <a:endParaRPr lang="en-US" altLang="ko-KR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키워드</a:t>
                  </a:r>
                  <a:endParaRPr lang="en-US" altLang="ko-KR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  <a:p>
                  <a:pPr algn="ctr"/>
                  <a:r>
                    <a:rPr lang="en-US" altLang="ko-KR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Text</a:t>
                  </a:r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5724268" y="5157332"/>
                <a:ext cx="1260000" cy="1260000"/>
                <a:chOff x="2159732" y="5094922"/>
                <a:chExt cx="1260000" cy="1260000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2159732" y="5094922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8F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428095" y="5355590"/>
                  <a:ext cx="723275" cy="738664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지향점</a:t>
                  </a:r>
                  <a:endParaRPr lang="en-US" altLang="ko-KR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키워드</a:t>
                  </a:r>
                  <a:endParaRPr lang="en-US" altLang="ko-KR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  <a:p>
                  <a:pPr algn="ctr"/>
                  <a:r>
                    <a:rPr lang="en-US" altLang="ko-KR" sz="14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</a:rPr>
                    <a:t>Text</a:t>
                  </a: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252673" y="2348829"/>
              <a:ext cx="4140000" cy="2196295"/>
              <a:chOff x="254521" y="2276821"/>
              <a:chExt cx="4140000" cy="2196295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254521" y="2601116"/>
                <a:ext cx="4140000" cy="1872000"/>
              </a:xfrm>
              <a:prstGeom prst="roundRect">
                <a:avLst>
                  <a:gd name="adj" fmla="val 5218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168E16-F43C-4C07-9EBF-661C47ACB54A}"/>
                  </a:ext>
                </a:extLst>
              </p:cNvPr>
              <p:cNvSpPr txBox="1"/>
              <p:nvPr/>
            </p:nvSpPr>
            <p:spPr>
              <a:xfrm>
                <a:off x="344521" y="2659953"/>
                <a:ext cx="3960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• Text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그룹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공통 육성 가능한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관리직무 담당</a:t>
                </a:r>
                <a:endPara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• Text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그룹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공통 육성 가능한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관리직무 담당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• Text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그룹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공통 육성 가능한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관리직무 담당</a:t>
                </a:r>
                <a:endPara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54521" y="2276821"/>
                <a:ext cx="1240724" cy="276999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r>
                  <a:rPr lang="ko-KR" altLang="en-US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주요 개선사항</a:t>
                </a:r>
                <a:r>
                  <a:rPr lang="en-US" altLang="ko-KR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(</a:t>
                </a:r>
                <a:r>
                  <a:rPr lang="ko-KR" altLang="en-US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안</a:t>
                </a:r>
                <a:r>
                  <a:rPr lang="en-US" altLang="ko-KR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)</a:t>
                </a:r>
                <a:endParaRPr lang="ko-KR" altLang="en-US" b="1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751327" y="2348829"/>
              <a:ext cx="4140000" cy="2196295"/>
              <a:chOff x="254521" y="2276821"/>
              <a:chExt cx="4140000" cy="2196295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254521" y="2601116"/>
                <a:ext cx="4140000" cy="1872000"/>
              </a:xfrm>
              <a:prstGeom prst="roundRect">
                <a:avLst>
                  <a:gd name="adj" fmla="val 5218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168E16-F43C-4C07-9EBF-661C47ACB54A}"/>
                  </a:ext>
                </a:extLst>
              </p:cNvPr>
              <p:cNvSpPr txBox="1"/>
              <p:nvPr/>
            </p:nvSpPr>
            <p:spPr>
              <a:xfrm>
                <a:off x="344521" y="2659953"/>
                <a:ext cx="3960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• Text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그룹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공통 육성 가능한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관리직무 담당</a:t>
                </a:r>
                <a:endPara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• Text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그룹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공통 육성 가능한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관리직무 담당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• Text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그룹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공통 육성 가능한</a:t>
                </a: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</a:rPr>
                  <a:t>관리직무 담당</a:t>
                </a:r>
                <a:endPara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54521" y="2276821"/>
                <a:ext cx="1240724" cy="276999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r>
                  <a:rPr lang="ko-KR" altLang="en-US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주요 개선사항</a:t>
                </a:r>
                <a:r>
                  <a:rPr lang="en-US" altLang="ko-KR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(</a:t>
                </a:r>
                <a:r>
                  <a:rPr lang="ko-KR" altLang="en-US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안</a:t>
                </a:r>
                <a:r>
                  <a:rPr lang="en-US" altLang="ko-KR" sz="12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)</a:t>
                </a:r>
                <a:endParaRPr lang="ko-KR" altLang="en-US" b="1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702246" y="6109495"/>
            <a:ext cx="1086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위와 비슷한 포맷으로 프로젝트 진행 기간 동안 아쉬웠던 점이나 보완할 수 있는 점을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3924541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7047" y="1963874"/>
            <a:ext cx="622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소방청 출동 데이터를 활용해</a:t>
            </a:r>
            <a:r>
              <a:rPr lang="en-US" altLang="ko-KR"/>
              <a:t> </a:t>
            </a:r>
            <a:r>
              <a:rPr lang="ko-KR" altLang="en-US"/>
              <a:t>위치 데이터와 시계열 데이터를 바탕으로 분석하여</a:t>
            </a:r>
            <a:r>
              <a:rPr lang="en-US" altLang="ko-KR"/>
              <a:t>, </a:t>
            </a:r>
            <a:r>
              <a:rPr lang="ko-KR" altLang="en-US"/>
              <a:t>출동 정보와 인력관리에 대한 </a:t>
            </a:r>
            <a:r>
              <a:rPr lang="en-US" altLang="ko-KR"/>
              <a:t>Insight</a:t>
            </a:r>
            <a:r>
              <a:rPr lang="ko-KR" altLang="en-US"/>
              <a:t>를 제공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다양한 원인을 다각적인 분석을 통한 합리적인 자원 관리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99" y="2292726"/>
            <a:ext cx="1503241" cy="1732108"/>
          </a:xfrm>
          <a:prstGeom prst="rect">
            <a:avLst/>
          </a:prstGeom>
        </p:spPr>
      </p:pic>
      <p:pic>
        <p:nvPicPr>
          <p:cNvPr id="1026" name="Picture 2" descr="화재, 소화기 1 아이콘 에 Miscellanea 2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376772"/>
            <a:ext cx="2694461" cy="26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환자 - 무료 사람들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46" y="2826751"/>
            <a:ext cx="1917725" cy="19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교통 사고 - 무료 교통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95" y="3065808"/>
            <a:ext cx="3142734" cy="314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6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7047" y="1963874"/>
            <a:ext cx="622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교통사고 구급활동 현황 </a:t>
            </a:r>
            <a:r>
              <a:rPr lang="en-US" altLang="ko-KR"/>
              <a:t>/ </a:t>
            </a:r>
            <a:r>
              <a:rPr lang="ko-KR" altLang="en-US"/>
              <a:t>이송환자 병력 현황 </a:t>
            </a:r>
            <a:r>
              <a:rPr lang="en-US" altLang="ko-KR"/>
              <a:t>/ 119 </a:t>
            </a:r>
            <a:r>
              <a:rPr lang="ko-KR" altLang="en-US"/>
              <a:t>구급활동 현황 등 다양한 공공 데이터를 이용한 다각적 분석 및 시각화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53" t="100" r="1888" b="4008"/>
          <a:stretch/>
        </p:blipFill>
        <p:spPr>
          <a:xfrm>
            <a:off x="7374422" y="1975906"/>
            <a:ext cx="45914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7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2" y="1938500"/>
            <a:ext cx="10009112" cy="43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요구사항 명세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36189" y="3861048"/>
            <a:ext cx="95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 요구사항은 예시이며</a:t>
            </a:r>
            <a:r>
              <a:rPr lang="en-US" altLang="ko-KR"/>
              <a:t>, </a:t>
            </a:r>
            <a:r>
              <a:rPr lang="ko-KR" altLang="en-US"/>
              <a:t>위와 같은 양식을 통해 작성하여야 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739FE-09CD-85EA-E927-54114EA0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13556"/>
            <a:ext cx="10369152" cy="16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18216" y="987671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기능 명세서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6840" y="89826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36189" y="4041068"/>
            <a:ext cx="95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 요구사항은 예시이며</a:t>
            </a:r>
            <a:r>
              <a:rPr lang="en-US" altLang="ko-KR"/>
              <a:t>, </a:t>
            </a:r>
            <a:r>
              <a:rPr lang="ko-KR" altLang="en-US"/>
              <a:t>위와 같은 양식을 통해 작성하여야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96B59-E32B-675F-A8D4-455AE4B316AE}"/>
              </a:ext>
            </a:extLst>
          </p:cNvPr>
          <p:cNvSpPr/>
          <p:nvPr/>
        </p:nvSpPr>
        <p:spPr>
          <a:xfrm>
            <a:off x="122410" y="1357003"/>
            <a:ext cx="7626699" cy="5134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82CF35-0750-A40A-E7C8-2A67F9C0B49C}"/>
              </a:ext>
            </a:extLst>
          </p:cNvPr>
          <p:cNvSpPr/>
          <p:nvPr/>
        </p:nvSpPr>
        <p:spPr>
          <a:xfrm>
            <a:off x="8040511" y="1238394"/>
            <a:ext cx="3547068" cy="5253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Request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sz="1100" dirty="0">
                <a:solidFill>
                  <a:sysClr val="windowText" lastClr="000000"/>
                </a:solidFill>
              </a:rPr>
              <a:t>조건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1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100" b="1" dirty="0" err="1">
                <a:solidFill>
                  <a:sysClr val="windowText" lastClr="000000"/>
                </a:solidFill>
              </a:rPr>
              <a:t>조회년도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(1,2)</a:t>
            </a:r>
            <a:br>
              <a:rPr lang="en-US" altLang="ko-KR" sz="1100" b="1" dirty="0">
                <a:solidFill>
                  <a:sysClr val="windowText" lastClr="000000"/>
                </a:solidFill>
              </a:rPr>
            </a:br>
            <a:r>
              <a:rPr lang="en-US" altLang="ko-KR" sz="1100" b="1" dirty="0">
                <a:solidFill>
                  <a:sysClr val="windowText" lastClr="000000"/>
                </a:solidFill>
              </a:rPr>
              <a:t>: Region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선택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 (1,2,3,4)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100" b="1" dirty="0">
                <a:solidFill>
                  <a:sysClr val="windowText" lastClr="000000"/>
                </a:solidFill>
              </a:rPr>
              <a:t>: Category , Sub-Category (3,4)</a:t>
            </a:r>
            <a:br>
              <a:rPr lang="en-US" altLang="ko-KR" sz="1100" b="1" dirty="0">
                <a:solidFill>
                  <a:sysClr val="windowText" lastClr="000000"/>
                </a:solidFill>
              </a:rPr>
            </a:br>
            <a:r>
              <a:rPr lang="en-US" altLang="ko-KR" sz="1100" b="1" dirty="0">
                <a:solidFill>
                  <a:sysClr val="windowText" lastClr="000000"/>
                </a:solidFill>
              </a:rPr>
              <a:t>-&gt;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Sub-Category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는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관련된 값만 선택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카테고리별 </a:t>
            </a:r>
            <a:r>
              <a:rPr lang="ko-KR" altLang="en-US" sz="1100" b="1" dirty="0" err="1">
                <a:solidFill>
                  <a:sysClr val="windowText" lastClr="000000"/>
                </a:solidFill>
              </a:rPr>
              <a:t>조회년도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Sales </a:t>
            </a:r>
            <a:br>
              <a:rPr lang="en-US" altLang="ko-KR" sz="1100" b="1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전년대비 증감률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(+-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기준으로 색상변경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 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월별 추이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라인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당년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막대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전년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100" b="1" dirty="0">
                <a:solidFill>
                  <a:sysClr val="windowText" lastClr="000000"/>
                </a:solidFill>
              </a:rPr>
              <a:t>상단의 필터에 맞는 고객 </a:t>
            </a:r>
            <a:r>
              <a:rPr lang="ko-KR" altLang="en-US" sz="1100" b="1" dirty="0" err="1">
                <a:solidFill>
                  <a:sysClr val="windowText" lastClr="000000"/>
                </a:solidFill>
              </a:rPr>
              <a:t>이름별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 매출</a:t>
            </a:r>
            <a:br>
              <a:rPr lang="en-US" altLang="ko-KR" sz="1100" b="1" dirty="0">
                <a:solidFill>
                  <a:sysClr val="windowText" lastClr="000000"/>
                </a:solidFill>
              </a:rPr>
            </a:br>
            <a:r>
              <a:rPr lang="en-US" altLang="ko-KR" sz="1100" dirty="0">
                <a:solidFill>
                  <a:sysClr val="windowText" lastClr="000000"/>
                </a:solidFill>
              </a:rPr>
              <a:t>Sales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순으로 정렬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당해 최초구매자 별도 표시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endParaRPr lang="en-US" altLang="ko-KR" sz="11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sz="11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번에서 선택한 고객의 상품별 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Sales </a:t>
            </a:r>
            <a:r>
              <a:rPr lang="ko-KR" altLang="en-US" sz="1100" b="1" dirty="0" err="1">
                <a:solidFill>
                  <a:sysClr val="windowText" lastClr="000000"/>
                </a:solidFill>
              </a:rPr>
              <a:t>트리맵</a:t>
            </a:r>
            <a:br>
              <a:rPr lang="en-US" altLang="ko-KR" sz="1100" b="1" dirty="0">
                <a:solidFill>
                  <a:sysClr val="windowText" lastClr="000000"/>
                </a:solidFill>
              </a:rPr>
            </a:br>
            <a:r>
              <a:rPr lang="en-US" altLang="ko-KR" sz="1100" dirty="0">
                <a:solidFill>
                  <a:sysClr val="windowText" lastClr="000000"/>
                </a:solidFill>
              </a:rPr>
              <a:t>※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기간은 그 전체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 err="1">
                <a:solidFill>
                  <a:sysClr val="windowText" lastClr="000000"/>
                </a:solidFill>
              </a:rPr>
              <a:t>범주별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색상구분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Sales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표시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 startAt="2"/>
            </a:pPr>
            <a:r>
              <a:rPr lang="en-US" altLang="ko-KR" sz="11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번에서 선택한 고객의 구매 이력 그리드</a:t>
            </a:r>
            <a:br>
              <a:rPr lang="en-US" altLang="ko-KR" sz="1100" b="1" dirty="0">
                <a:solidFill>
                  <a:sysClr val="windowText" lastClr="000000"/>
                </a:solidFill>
              </a:rPr>
            </a:br>
            <a:r>
              <a:rPr lang="en-US" altLang="ko-KR" sz="1100" dirty="0">
                <a:solidFill>
                  <a:sysClr val="windowText" lastClr="000000"/>
                </a:solidFill>
              </a:rPr>
              <a:t>※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기간은 그 전체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주문일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배송일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상품명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Sales, Profit </a:t>
            </a:r>
            <a:r>
              <a:rPr lang="en-US" altLang="ko-KR" sz="1100" dirty="0" err="1">
                <a:solidFill>
                  <a:sysClr val="windowText" lastClr="000000"/>
                </a:solidFill>
              </a:rPr>
              <a:t>Quentity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Discount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표시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2 </a:t>
            </a:r>
            <a:r>
              <a:rPr lang="ko-KR" altLang="en-US" sz="1100" b="1" dirty="0" err="1">
                <a:solidFill>
                  <a:srgbClr val="FF0000"/>
                </a:solidFill>
              </a:rPr>
              <a:t>누를시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3,4</a:t>
            </a:r>
            <a:r>
              <a:rPr lang="ko-KR" altLang="en-US" sz="1100" b="1" dirty="0">
                <a:solidFill>
                  <a:srgbClr val="FF0000"/>
                </a:solidFill>
              </a:rPr>
              <a:t>가 </a:t>
            </a:r>
            <a:r>
              <a:rPr lang="ko-KR" altLang="en-US" sz="1100" b="1" dirty="0" err="1">
                <a:solidFill>
                  <a:srgbClr val="FF0000"/>
                </a:solidFill>
              </a:rPr>
              <a:t>필터링됨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1E4777B-371B-E9EF-3E1E-B36787FC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5"/>
          <a:stretch/>
        </p:blipFill>
        <p:spPr>
          <a:xfrm>
            <a:off x="1029711" y="1497681"/>
            <a:ext cx="6076517" cy="46272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014598-4F1E-065B-E4E6-234E270C858F}"/>
              </a:ext>
            </a:extLst>
          </p:cNvPr>
          <p:cNvSpPr/>
          <p:nvPr/>
        </p:nvSpPr>
        <p:spPr>
          <a:xfrm>
            <a:off x="1029710" y="1715499"/>
            <a:ext cx="6076517" cy="1406352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3B40CF-7A80-3EFA-F8B8-9F1FD8290CD3}"/>
              </a:ext>
            </a:extLst>
          </p:cNvPr>
          <p:cNvSpPr/>
          <p:nvPr/>
        </p:nvSpPr>
        <p:spPr>
          <a:xfrm>
            <a:off x="1029710" y="3161875"/>
            <a:ext cx="1736149" cy="296307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E8864-92A8-3E11-38D6-89B6A305D610}"/>
              </a:ext>
            </a:extLst>
          </p:cNvPr>
          <p:cNvSpPr/>
          <p:nvPr/>
        </p:nvSpPr>
        <p:spPr>
          <a:xfrm>
            <a:off x="2944235" y="3161875"/>
            <a:ext cx="4088824" cy="1560175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87D56-EC93-01AA-4EAD-45742A45F4F7}"/>
              </a:ext>
            </a:extLst>
          </p:cNvPr>
          <p:cNvSpPr/>
          <p:nvPr/>
        </p:nvSpPr>
        <p:spPr>
          <a:xfrm>
            <a:off x="2944235" y="4705451"/>
            <a:ext cx="4088824" cy="1419496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266520" y="6528921"/>
            <a:ext cx="95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 요구사항은 예시이며</a:t>
            </a:r>
            <a:r>
              <a:rPr lang="en-US" altLang="ko-KR"/>
              <a:t>, </a:t>
            </a:r>
            <a:r>
              <a:rPr lang="ko-KR" altLang="en-US"/>
              <a:t>위와 같은 양식을 통해 작성하여야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1215</Words>
  <Application>Microsoft Office PowerPoint</Application>
  <PresentationFormat>와이드스크린</PresentationFormat>
  <Paragraphs>231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휴먼모음T</vt:lpstr>
      <vt:lpstr>Calibri Light</vt:lpstr>
      <vt:lpstr>Wingdings</vt:lpstr>
      <vt:lpstr>맑은 고딕</vt:lpstr>
      <vt:lpstr>HY견고딕</vt:lpstr>
      <vt:lpstr>Arial</vt:lpstr>
      <vt:lpstr>Calibri</vt:lpstr>
      <vt:lpstr>휴먼둥근헤드라인</vt:lpstr>
      <vt:lpstr>나눔고딕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임정섭</cp:lastModifiedBy>
  <cp:revision>211</cp:revision>
  <dcterms:created xsi:type="dcterms:W3CDTF">2014-04-29T00:37:20Z</dcterms:created>
  <dcterms:modified xsi:type="dcterms:W3CDTF">2024-05-21T00:29:50Z</dcterms:modified>
</cp:coreProperties>
</file>