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ichegar" charset="1" panose="00000000000000000000"/>
      <p:regular r:id="rId15"/>
    </p:embeddedFont>
    <p:embeddedFont>
      <p:font typeface="เอฟซี ซับเจค" charset="1" panose="00000000000000000000"/>
      <p:regular r:id="rId16"/>
    </p:embeddedFont>
    <p:embeddedFont>
      <p:font typeface="เอฟซี ซับเจค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93744">
            <a:off x="-3849505" y="2430924"/>
            <a:ext cx="6460496" cy="5767461"/>
          </a:xfrm>
          <a:custGeom>
            <a:avLst/>
            <a:gdLst/>
            <a:ahLst/>
            <a:cxnLst/>
            <a:rect r="r" b="b" t="t" l="l"/>
            <a:pathLst>
              <a:path h="5767461" w="6460496">
                <a:moveTo>
                  <a:pt x="0" y="0"/>
                </a:moveTo>
                <a:lnTo>
                  <a:pt x="6460497" y="0"/>
                </a:lnTo>
                <a:lnTo>
                  <a:pt x="6460497" y="5767462"/>
                </a:lnTo>
                <a:lnTo>
                  <a:pt x="0" y="576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793744">
            <a:off x="16118628" y="2370757"/>
            <a:ext cx="5866973" cy="5237607"/>
          </a:xfrm>
          <a:custGeom>
            <a:avLst/>
            <a:gdLst/>
            <a:ahLst/>
            <a:cxnLst/>
            <a:rect r="r" b="b" t="t" l="l"/>
            <a:pathLst>
              <a:path h="5237607" w="5866973">
                <a:moveTo>
                  <a:pt x="5866974" y="5237607"/>
                </a:moveTo>
                <a:lnTo>
                  <a:pt x="0" y="5237607"/>
                </a:lnTo>
                <a:lnTo>
                  <a:pt x="0" y="0"/>
                </a:lnTo>
                <a:lnTo>
                  <a:pt x="5866974" y="0"/>
                </a:lnTo>
                <a:lnTo>
                  <a:pt x="5866974" y="523760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2391627" cy="1800179"/>
          </a:xfrm>
          <a:custGeom>
            <a:avLst/>
            <a:gdLst/>
            <a:ahLst/>
            <a:cxnLst/>
            <a:rect r="r" b="b" t="t" l="l"/>
            <a:pathLst>
              <a:path h="1800179" w="2391627">
                <a:moveTo>
                  <a:pt x="0" y="0"/>
                </a:moveTo>
                <a:lnTo>
                  <a:pt x="2391627" y="0"/>
                </a:lnTo>
                <a:lnTo>
                  <a:pt x="2391627" y="1800179"/>
                </a:lnTo>
                <a:lnTo>
                  <a:pt x="0" y="18001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6906" t="0" r="-1690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77740" y="0"/>
            <a:ext cx="2610260" cy="1800179"/>
          </a:xfrm>
          <a:custGeom>
            <a:avLst/>
            <a:gdLst/>
            <a:ahLst/>
            <a:cxnLst/>
            <a:rect r="r" b="b" t="t" l="l"/>
            <a:pathLst>
              <a:path h="1800179" w="2610260">
                <a:moveTo>
                  <a:pt x="0" y="0"/>
                </a:moveTo>
                <a:lnTo>
                  <a:pt x="2610260" y="0"/>
                </a:lnTo>
                <a:lnTo>
                  <a:pt x="2610260" y="1800179"/>
                </a:lnTo>
                <a:lnTo>
                  <a:pt x="0" y="18001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203118"/>
            <a:ext cx="2110365" cy="2110365"/>
          </a:xfrm>
          <a:custGeom>
            <a:avLst/>
            <a:gdLst/>
            <a:ahLst/>
            <a:cxnLst/>
            <a:rect r="r" b="b" t="t" l="l"/>
            <a:pathLst>
              <a:path h="2110365" w="2110365">
                <a:moveTo>
                  <a:pt x="0" y="0"/>
                </a:moveTo>
                <a:lnTo>
                  <a:pt x="2110365" y="0"/>
                </a:lnTo>
                <a:lnTo>
                  <a:pt x="2110365" y="2110364"/>
                </a:lnTo>
                <a:lnTo>
                  <a:pt x="0" y="21103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7263" y="8549295"/>
            <a:ext cx="3825470" cy="1764187"/>
          </a:xfrm>
          <a:custGeom>
            <a:avLst/>
            <a:gdLst/>
            <a:ahLst/>
            <a:cxnLst/>
            <a:rect r="r" b="b" t="t" l="l"/>
            <a:pathLst>
              <a:path h="1764187" w="3825470">
                <a:moveTo>
                  <a:pt x="0" y="0"/>
                </a:moveTo>
                <a:lnTo>
                  <a:pt x="3825470" y="0"/>
                </a:lnTo>
                <a:lnTo>
                  <a:pt x="3825470" y="1764187"/>
                </a:lnTo>
                <a:lnTo>
                  <a:pt x="0" y="17641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2902" t="0" r="-1290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67150" y="3575923"/>
            <a:ext cx="12753701" cy="1749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5001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LOGISTICS PERFORMANCE INDEX (LPI) AGENTIC APPLICATION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9946" y="5364962"/>
            <a:ext cx="7308107" cy="46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93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 A Graph Analytics Solution for Global Logistics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10929" y="5966698"/>
            <a:ext cx="7308107" cy="682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136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Presented by Gift Ahmed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10929" y="7335049"/>
            <a:ext cx="7308107" cy="130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93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Building the Next-Gen Agentic App with GraphRAG &amp; NVIDIA cuGraph</a:t>
            </a:r>
          </a:p>
          <a:p>
            <a:pPr algn="ctr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720701" y="-440990"/>
            <a:ext cx="7315200" cy="2939380"/>
          </a:xfrm>
          <a:custGeom>
            <a:avLst/>
            <a:gdLst/>
            <a:ahLst/>
            <a:cxnLst/>
            <a:rect r="r" b="b" t="t" l="l"/>
            <a:pathLst>
              <a:path h="2939380" w="7315200">
                <a:moveTo>
                  <a:pt x="7315200" y="2939380"/>
                </a:moveTo>
                <a:lnTo>
                  <a:pt x="0" y="2939380"/>
                </a:lnTo>
                <a:lnTo>
                  <a:pt x="0" y="0"/>
                </a:lnTo>
                <a:lnTo>
                  <a:pt x="7315200" y="0"/>
                </a:lnTo>
                <a:lnTo>
                  <a:pt x="7315200" y="29393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60831" y="7890111"/>
            <a:ext cx="7315200" cy="2939380"/>
          </a:xfrm>
          <a:custGeom>
            <a:avLst/>
            <a:gdLst/>
            <a:ahLst/>
            <a:cxnLst/>
            <a:rect r="r" b="b" t="t" l="l"/>
            <a:pathLst>
              <a:path h="2939380" w="7315200">
                <a:moveTo>
                  <a:pt x="0" y="0"/>
                </a:moveTo>
                <a:lnTo>
                  <a:pt x="7315200" y="0"/>
                </a:lnTo>
                <a:lnTo>
                  <a:pt x="7315200" y="2939380"/>
                </a:lnTo>
                <a:lnTo>
                  <a:pt x="0" y="293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330917" y="-645203"/>
            <a:ext cx="7315200" cy="2566970"/>
          </a:xfrm>
          <a:custGeom>
            <a:avLst/>
            <a:gdLst/>
            <a:ahLst/>
            <a:cxnLst/>
            <a:rect r="r" b="b" t="t" l="l"/>
            <a:pathLst>
              <a:path h="2566970" w="7315200">
                <a:moveTo>
                  <a:pt x="0" y="0"/>
                </a:moveTo>
                <a:lnTo>
                  <a:pt x="7315200" y="0"/>
                </a:lnTo>
                <a:lnTo>
                  <a:pt x="7315200" y="2566970"/>
                </a:lnTo>
                <a:lnTo>
                  <a:pt x="0" y="2566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98002" y="9099333"/>
            <a:ext cx="2027693" cy="959507"/>
          </a:xfrm>
          <a:custGeom>
            <a:avLst/>
            <a:gdLst/>
            <a:ahLst/>
            <a:cxnLst/>
            <a:rect r="r" b="b" t="t" l="l"/>
            <a:pathLst>
              <a:path h="959507" w="2027693">
                <a:moveTo>
                  <a:pt x="0" y="0"/>
                </a:moveTo>
                <a:lnTo>
                  <a:pt x="2027693" y="0"/>
                </a:lnTo>
                <a:lnTo>
                  <a:pt x="2027693" y="959507"/>
                </a:lnTo>
                <a:lnTo>
                  <a:pt x="0" y="959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60764" b="-16753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286771">
            <a:off x="14107877" y="-297475"/>
            <a:ext cx="4975548" cy="5591730"/>
          </a:xfrm>
          <a:custGeom>
            <a:avLst/>
            <a:gdLst/>
            <a:ahLst/>
            <a:cxnLst/>
            <a:rect r="r" b="b" t="t" l="l"/>
            <a:pathLst>
              <a:path h="5591730" w="4975548">
                <a:moveTo>
                  <a:pt x="4975547" y="0"/>
                </a:moveTo>
                <a:lnTo>
                  <a:pt x="0" y="0"/>
                </a:lnTo>
                <a:lnTo>
                  <a:pt x="0" y="5591730"/>
                </a:lnTo>
                <a:lnTo>
                  <a:pt x="4975547" y="5591730"/>
                </a:lnTo>
                <a:lnTo>
                  <a:pt x="497554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87672" y="1092393"/>
            <a:ext cx="10112657" cy="171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Contents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769736">
            <a:off x="-1762888" y="6462435"/>
            <a:ext cx="4975548" cy="5591730"/>
          </a:xfrm>
          <a:custGeom>
            <a:avLst/>
            <a:gdLst/>
            <a:ahLst/>
            <a:cxnLst/>
            <a:rect r="r" b="b" t="t" l="l"/>
            <a:pathLst>
              <a:path h="5591730" w="4975548">
                <a:moveTo>
                  <a:pt x="0" y="0"/>
                </a:moveTo>
                <a:lnTo>
                  <a:pt x="4975548" y="0"/>
                </a:lnTo>
                <a:lnTo>
                  <a:pt x="4975548" y="5591730"/>
                </a:lnTo>
                <a:lnTo>
                  <a:pt x="0" y="5591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275055" y="4006763"/>
            <a:ext cx="4942696" cy="1150300"/>
          </a:xfrm>
          <a:custGeom>
            <a:avLst/>
            <a:gdLst/>
            <a:ahLst/>
            <a:cxnLst/>
            <a:rect r="r" b="b" t="t" l="l"/>
            <a:pathLst>
              <a:path h="1150300" w="4942696">
                <a:moveTo>
                  <a:pt x="0" y="0"/>
                </a:moveTo>
                <a:lnTo>
                  <a:pt x="4942696" y="0"/>
                </a:lnTo>
                <a:lnTo>
                  <a:pt x="4942696" y="1150300"/>
                </a:lnTo>
                <a:lnTo>
                  <a:pt x="0" y="1150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40780" y="4121414"/>
            <a:ext cx="2867451" cy="917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9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Introduction &amp; Motivation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676367" y="5313493"/>
            <a:ext cx="4942696" cy="1150300"/>
          </a:xfrm>
          <a:custGeom>
            <a:avLst/>
            <a:gdLst/>
            <a:ahLst/>
            <a:cxnLst/>
            <a:rect r="r" b="b" t="t" l="l"/>
            <a:pathLst>
              <a:path h="1150300" w="4942696">
                <a:moveTo>
                  <a:pt x="0" y="0"/>
                </a:moveTo>
                <a:lnTo>
                  <a:pt x="4942696" y="0"/>
                </a:lnTo>
                <a:lnTo>
                  <a:pt x="4942696" y="1150301"/>
                </a:lnTo>
                <a:lnTo>
                  <a:pt x="0" y="1150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903633" y="5367869"/>
            <a:ext cx="3392251" cy="927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9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Converting Data to a Graph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275055" y="6620224"/>
            <a:ext cx="4942696" cy="1150300"/>
          </a:xfrm>
          <a:custGeom>
            <a:avLst/>
            <a:gdLst/>
            <a:ahLst/>
            <a:cxnLst/>
            <a:rect r="r" b="b" t="t" l="l"/>
            <a:pathLst>
              <a:path h="1150300" w="4942696">
                <a:moveTo>
                  <a:pt x="0" y="0"/>
                </a:moveTo>
                <a:lnTo>
                  <a:pt x="4942696" y="0"/>
                </a:lnTo>
                <a:lnTo>
                  <a:pt x="4942696" y="1150301"/>
                </a:lnTo>
                <a:lnTo>
                  <a:pt x="0" y="1150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25461" y="6576501"/>
            <a:ext cx="3392290" cy="123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spc="89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Agentic Application for Natural Language Queries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44078" y="3863888"/>
            <a:ext cx="1061141" cy="119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 spc="366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55356" y="5272120"/>
            <a:ext cx="1061141" cy="119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 spc="366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44078" y="6477349"/>
            <a:ext cx="1061141" cy="119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 spc="366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5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972704" y="4006763"/>
            <a:ext cx="4942696" cy="1150300"/>
          </a:xfrm>
          <a:custGeom>
            <a:avLst/>
            <a:gdLst/>
            <a:ahLst/>
            <a:cxnLst/>
            <a:rect r="r" b="b" t="t" l="l"/>
            <a:pathLst>
              <a:path h="1150300" w="4942696">
                <a:moveTo>
                  <a:pt x="0" y="0"/>
                </a:moveTo>
                <a:lnTo>
                  <a:pt x="4942696" y="0"/>
                </a:lnTo>
                <a:lnTo>
                  <a:pt x="4942696" y="1150300"/>
                </a:lnTo>
                <a:lnTo>
                  <a:pt x="0" y="1150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579397" y="4061138"/>
            <a:ext cx="3439391" cy="927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9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Dataset &amp; Business Problem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0374016" y="5313493"/>
            <a:ext cx="4942696" cy="1150300"/>
          </a:xfrm>
          <a:custGeom>
            <a:avLst/>
            <a:gdLst/>
            <a:ahLst/>
            <a:cxnLst/>
            <a:rect r="r" b="b" t="t" l="l"/>
            <a:pathLst>
              <a:path h="1150300" w="4942696">
                <a:moveTo>
                  <a:pt x="0" y="0"/>
                </a:moveTo>
                <a:lnTo>
                  <a:pt x="4942696" y="0"/>
                </a:lnTo>
                <a:lnTo>
                  <a:pt x="4942696" y="1150301"/>
                </a:lnTo>
                <a:lnTo>
                  <a:pt x="0" y="1150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924461" y="5367869"/>
            <a:ext cx="3392251" cy="927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9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Persistence and Loading in ArangoDB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8972704" y="6620224"/>
            <a:ext cx="4942696" cy="1150300"/>
          </a:xfrm>
          <a:custGeom>
            <a:avLst/>
            <a:gdLst/>
            <a:ahLst/>
            <a:cxnLst/>
            <a:rect r="r" b="b" t="t" l="l"/>
            <a:pathLst>
              <a:path h="1150300" w="4942696">
                <a:moveTo>
                  <a:pt x="0" y="0"/>
                </a:moveTo>
                <a:lnTo>
                  <a:pt x="4942696" y="0"/>
                </a:lnTo>
                <a:lnTo>
                  <a:pt x="4942696" y="1150301"/>
                </a:lnTo>
                <a:lnTo>
                  <a:pt x="0" y="1150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476009" y="6923096"/>
            <a:ext cx="3392290" cy="48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9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Real-Time Demo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038528" y="3965389"/>
            <a:ext cx="1061141" cy="119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 spc="366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453005" y="5272120"/>
            <a:ext cx="1061141" cy="119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 spc="366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038528" y="6578851"/>
            <a:ext cx="1061141" cy="119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 spc="366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442846" y="5875756"/>
            <a:ext cx="6942480" cy="4872359"/>
          </a:xfrm>
          <a:custGeom>
            <a:avLst/>
            <a:gdLst/>
            <a:ahLst/>
            <a:cxnLst/>
            <a:rect r="r" b="b" t="t" l="l"/>
            <a:pathLst>
              <a:path h="4872359" w="6942480">
                <a:moveTo>
                  <a:pt x="6942480" y="0"/>
                </a:moveTo>
                <a:lnTo>
                  <a:pt x="0" y="0"/>
                </a:lnTo>
                <a:lnTo>
                  <a:pt x="0" y="4872359"/>
                </a:lnTo>
                <a:lnTo>
                  <a:pt x="6942480" y="4872359"/>
                </a:lnTo>
                <a:lnTo>
                  <a:pt x="69424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528153" y="-761711"/>
            <a:ext cx="6958270" cy="4883440"/>
          </a:xfrm>
          <a:custGeom>
            <a:avLst/>
            <a:gdLst/>
            <a:ahLst/>
            <a:cxnLst/>
            <a:rect r="r" b="b" t="t" l="l"/>
            <a:pathLst>
              <a:path h="4883440" w="6958270">
                <a:moveTo>
                  <a:pt x="0" y="4883440"/>
                </a:moveTo>
                <a:lnTo>
                  <a:pt x="6958270" y="4883440"/>
                </a:lnTo>
                <a:lnTo>
                  <a:pt x="6958270" y="0"/>
                </a:lnTo>
                <a:lnTo>
                  <a:pt x="0" y="0"/>
                </a:lnTo>
                <a:lnTo>
                  <a:pt x="0" y="488344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793744">
            <a:off x="14204086" y="-1855031"/>
            <a:ext cx="6460496" cy="5767461"/>
          </a:xfrm>
          <a:custGeom>
            <a:avLst/>
            <a:gdLst/>
            <a:ahLst/>
            <a:cxnLst/>
            <a:rect r="r" b="b" t="t" l="l"/>
            <a:pathLst>
              <a:path h="5767461" w="6460496">
                <a:moveTo>
                  <a:pt x="6460497" y="0"/>
                </a:moveTo>
                <a:lnTo>
                  <a:pt x="0" y="0"/>
                </a:lnTo>
                <a:lnTo>
                  <a:pt x="0" y="5767462"/>
                </a:lnTo>
                <a:lnTo>
                  <a:pt x="6460497" y="5767462"/>
                </a:lnTo>
                <a:lnTo>
                  <a:pt x="64604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5793744">
            <a:off x="-2933487" y="5738253"/>
            <a:ext cx="5866973" cy="5237607"/>
          </a:xfrm>
          <a:custGeom>
            <a:avLst/>
            <a:gdLst/>
            <a:ahLst/>
            <a:cxnLst/>
            <a:rect r="r" b="b" t="t" l="l"/>
            <a:pathLst>
              <a:path h="5237607" w="5866973">
                <a:moveTo>
                  <a:pt x="0" y="5237608"/>
                </a:moveTo>
                <a:lnTo>
                  <a:pt x="5866974" y="5237608"/>
                </a:lnTo>
                <a:lnTo>
                  <a:pt x="5866974" y="0"/>
                </a:lnTo>
                <a:lnTo>
                  <a:pt x="0" y="0"/>
                </a:lnTo>
                <a:lnTo>
                  <a:pt x="0" y="523760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450280" y="295061"/>
            <a:ext cx="3023616" cy="3679179"/>
          </a:xfrm>
          <a:custGeom>
            <a:avLst/>
            <a:gdLst/>
            <a:ahLst/>
            <a:cxnLst/>
            <a:rect r="r" b="b" t="t" l="l"/>
            <a:pathLst>
              <a:path h="3679179" w="3023616">
                <a:moveTo>
                  <a:pt x="3023617" y="0"/>
                </a:moveTo>
                <a:lnTo>
                  <a:pt x="0" y="0"/>
                </a:lnTo>
                <a:lnTo>
                  <a:pt x="0" y="3679179"/>
                </a:lnTo>
                <a:lnTo>
                  <a:pt x="3023617" y="3679179"/>
                </a:lnTo>
                <a:lnTo>
                  <a:pt x="302361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62347" y="6095171"/>
            <a:ext cx="3381617" cy="4114800"/>
          </a:xfrm>
          <a:custGeom>
            <a:avLst/>
            <a:gdLst/>
            <a:ahLst/>
            <a:cxnLst/>
            <a:rect r="r" b="b" t="t" l="l"/>
            <a:pathLst>
              <a:path h="4114800" w="3381617">
                <a:moveTo>
                  <a:pt x="0" y="0"/>
                </a:moveTo>
                <a:lnTo>
                  <a:pt x="3381617" y="0"/>
                </a:lnTo>
                <a:lnTo>
                  <a:pt x="3381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67150" y="1717753"/>
            <a:ext cx="12753701" cy="1618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60"/>
              </a:lnSpc>
            </a:pPr>
            <a:r>
              <a:rPr lang="en-US" sz="9400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Introduction &amp; Motivation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51757" y="3203089"/>
            <a:ext cx="13184485" cy="576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6"/>
              </a:lnSpc>
            </a:pPr>
            <a:r>
              <a:rPr lang="en-US" b="true" sz="3254" spc="126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About Me:</a:t>
            </a:r>
          </a:p>
          <a:p>
            <a:pPr algn="just">
              <a:lnSpc>
                <a:spcPts val="4556"/>
              </a:lnSpc>
            </a:pPr>
            <a:r>
              <a:rPr lang="en-US" sz="3254" spc="126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Brief background in data science and logistics analytics</a:t>
            </a:r>
          </a:p>
          <a:p>
            <a:pPr algn="just">
              <a:lnSpc>
                <a:spcPts val="4556"/>
              </a:lnSpc>
            </a:pPr>
          </a:p>
          <a:p>
            <a:pPr algn="just">
              <a:lnSpc>
                <a:spcPts val="4556"/>
              </a:lnSpc>
            </a:pPr>
            <a:r>
              <a:rPr lang="en-US" b="true" sz="3254" spc="126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Why I Participated:</a:t>
            </a:r>
          </a:p>
          <a:p>
            <a:pPr algn="just">
              <a:lnSpc>
                <a:spcPts val="4556"/>
              </a:lnSpc>
            </a:pPr>
            <a:r>
              <a:rPr lang="en-US" sz="3254" spc="126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Passion for leveraging graph analytics to solve real-world supply chain challenges</a:t>
            </a:r>
          </a:p>
          <a:p>
            <a:pPr algn="just">
              <a:lnSpc>
                <a:spcPts val="4556"/>
              </a:lnSpc>
            </a:pPr>
          </a:p>
          <a:p>
            <a:pPr algn="just">
              <a:lnSpc>
                <a:spcPts val="4556"/>
              </a:lnSpc>
            </a:pPr>
            <a:r>
              <a:rPr lang="en-US" b="true" sz="3254" spc="126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Project Overview:</a:t>
            </a:r>
          </a:p>
          <a:p>
            <a:pPr algn="just">
              <a:lnSpc>
                <a:spcPts val="4556"/>
              </a:lnSpc>
            </a:pPr>
            <a:r>
              <a:rPr lang="en-US" sz="3254" spc="126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Building an agentic application to derive insights from the LPI dataset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793744">
            <a:off x="14537461" y="-2448142"/>
            <a:ext cx="6460496" cy="5767461"/>
          </a:xfrm>
          <a:custGeom>
            <a:avLst/>
            <a:gdLst/>
            <a:ahLst/>
            <a:cxnLst/>
            <a:rect r="r" b="b" t="t" l="l"/>
            <a:pathLst>
              <a:path h="5767461" w="6460496">
                <a:moveTo>
                  <a:pt x="6460497" y="0"/>
                </a:moveTo>
                <a:lnTo>
                  <a:pt x="0" y="0"/>
                </a:lnTo>
                <a:lnTo>
                  <a:pt x="0" y="5767461"/>
                </a:lnTo>
                <a:lnTo>
                  <a:pt x="6460497" y="5767461"/>
                </a:lnTo>
                <a:lnTo>
                  <a:pt x="646049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793744">
            <a:off x="-2604016" y="6811586"/>
            <a:ext cx="5866973" cy="5237607"/>
          </a:xfrm>
          <a:custGeom>
            <a:avLst/>
            <a:gdLst/>
            <a:ahLst/>
            <a:cxnLst/>
            <a:rect r="r" b="b" t="t" l="l"/>
            <a:pathLst>
              <a:path h="5237607" w="5866973">
                <a:moveTo>
                  <a:pt x="0" y="5237607"/>
                </a:moveTo>
                <a:lnTo>
                  <a:pt x="5866973" y="5237607"/>
                </a:lnTo>
                <a:lnTo>
                  <a:pt x="5866973" y="0"/>
                </a:lnTo>
                <a:lnTo>
                  <a:pt x="0" y="0"/>
                </a:lnTo>
                <a:lnTo>
                  <a:pt x="0" y="52376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450280" y="936558"/>
            <a:ext cx="3023616" cy="3679179"/>
          </a:xfrm>
          <a:custGeom>
            <a:avLst/>
            <a:gdLst/>
            <a:ahLst/>
            <a:cxnLst/>
            <a:rect r="r" b="b" t="t" l="l"/>
            <a:pathLst>
              <a:path h="3679179" w="3023616">
                <a:moveTo>
                  <a:pt x="3023617" y="0"/>
                </a:moveTo>
                <a:lnTo>
                  <a:pt x="0" y="0"/>
                </a:lnTo>
                <a:lnTo>
                  <a:pt x="0" y="3679179"/>
                </a:lnTo>
                <a:lnTo>
                  <a:pt x="3023617" y="3679179"/>
                </a:lnTo>
                <a:lnTo>
                  <a:pt x="30236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14722" y="5976108"/>
            <a:ext cx="3381617" cy="4114800"/>
          </a:xfrm>
          <a:custGeom>
            <a:avLst/>
            <a:gdLst/>
            <a:ahLst/>
            <a:cxnLst/>
            <a:rect r="r" b="b" t="t" l="l"/>
            <a:pathLst>
              <a:path h="4114800" w="3381617">
                <a:moveTo>
                  <a:pt x="0" y="0"/>
                </a:moveTo>
                <a:lnTo>
                  <a:pt x="3381617" y="0"/>
                </a:lnTo>
                <a:lnTo>
                  <a:pt x="3381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67150" y="1736803"/>
            <a:ext cx="12753701" cy="1460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Dataset &amp; Business 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81737" y="3244929"/>
            <a:ext cx="12753701" cy="505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8"/>
              </a:lnSpc>
            </a:pPr>
            <a:r>
              <a:rPr lang="en-US" b="true" sz="3127" spc="121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Dataset Description: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Logistics Performance Index (LPI) data covering metrics like customs, infrastructure, international shipments, logistics competence, and tracking &amp; tracing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Data spans from 2007 to 2023, across multiple countries</a:t>
            </a:r>
          </a:p>
          <a:p>
            <a:pPr algn="just">
              <a:lnSpc>
                <a:spcPts val="4378"/>
              </a:lnSpc>
            </a:pPr>
            <a:r>
              <a:rPr lang="en-US" b="true" sz="3127" spc="121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Business Problem: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Assessing global logistics performance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Identifying strengths, weaknesses, and key influencers in supply chain networks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0">
            <a:off x="-1517040" y="-1505162"/>
            <a:ext cx="6958270" cy="4883440"/>
          </a:xfrm>
          <a:custGeom>
            <a:avLst/>
            <a:gdLst/>
            <a:ahLst/>
            <a:cxnLst/>
            <a:rect r="r" b="b" t="t" l="l"/>
            <a:pathLst>
              <a:path h="4883440" w="6958270">
                <a:moveTo>
                  <a:pt x="0" y="4883441"/>
                </a:moveTo>
                <a:lnTo>
                  <a:pt x="6958270" y="4883441"/>
                </a:lnTo>
                <a:lnTo>
                  <a:pt x="6958270" y="0"/>
                </a:lnTo>
                <a:lnTo>
                  <a:pt x="0" y="0"/>
                </a:lnTo>
                <a:lnTo>
                  <a:pt x="0" y="488344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2788592" y="6929739"/>
            <a:ext cx="6942480" cy="4872359"/>
          </a:xfrm>
          <a:custGeom>
            <a:avLst/>
            <a:gdLst/>
            <a:ahLst/>
            <a:cxnLst/>
            <a:rect r="r" b="b" t="t" l="l"/>
            <a:pathLst>
              <a:path h="4872359" w="6942480">
                <a:moveTo>
                  <a:pt x="6942480" y="0"/>
                </a:moveTo>
                <a:lnTo>
                  <a:pt x="0" y="0"/>
                </a:lnTo>
                <a:lnTo>
                  <a:pt x="0" y="4872358"/>
                </a:lnTo>
                <a:lnTo>
                  <a:pt x="6942480" y="4872358"/>
                </a:lnTo>
                <a:lnTo>
                  <a:pt x="69424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7731" y="2489418"/>
            <a:ext cx="16778613" cy="7614612"/>
            <a:chOff x="0" y="0"/>
            <a:chExt cx="4419059" cy="20054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9059" cy="2005495"/>
            </a:xfrm>
            <a:custGeom>
              <a:avLst/>
              <a:gdLst/>
              <a:ahLst/>
              <a:cxnLst/>
              <a:rect r="r" b="b" t="t" l="l"/>
              <a:pathLst>
                <a:path h="2005495" w="4419059">
                  <a:moveTo>
                    <a:pt x="23532" y="0"/>
                  </a:moveTo>
                  <a:lnTo>
                    <a:pt x="4395526" y="0"/>
                  </a:lnTo>
                  <a:cubicBezTo>
                    <a:pt x="4408523" y="0"/>
                    <a:pt x="4419059" y="10536"/>
                    <a:pt x="4419059" y="23532"/>
                  </a:cubicBezTo>
                  <a:lnTo>
                    <a:pt x="4419059" y="1981962"/>
                  </a:lnTo>
                  <a:cubicBezTo>
                    <a:pt x="4419059" y="1988204"/>
                    <a:pt x="4416579" y="1994189"/>
                    <a:pt x="4412166" y="1998602"/>
                  </a:cubicBezTo>
                  <a:cubicBezTo>
                    <a:pt x="4407753" y="2003015"/>
                    <a:pt x="4401767" y="2005495"/>
                    <a:pt x="4395526" y="2005495"/>
                  </a:cubicBezTo>
                  <a:lnTo>
                    <a:pt x="23532" y="2005495"/>
                  </a:lnTo>
                  <a:cubicBezTo>
                    <a:pt x="10536" y="2005495"/>
                    <a:pt x="0" y="1994959"/>
                    <a:pt x="0" y="1981962"/>
                  </a:cubicBezTo>
                  <a:lnTo>
                    <a:pt x="0" y="23532"/>
                  </a:lnTo>
                  <a:cubicBezTo>
                    <a:pt x="0" y="17291"/>
                    <a:pt x="2479" y="11306"/>
                    <a:pt x="6892" y="6892"/>
                  </a:cubicBezTo>
                  <a:cubicBezTo>
                    <a:pt x="11306" y="2479"/>
                    <a:pt x="17291" y="0"/>
                    <a:pt x="235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9059" cy="2043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1998931" y="8075432"/>
            <a:ext cx="8082955" cy="3247878"/>
          </a:xfrm>
          <a:custGeom>
            <a:avLst/>
            <a:gdLst/>
            <a:ahLst/>
            <a:cxnLst/>
            <a:rect r="r" b="b" t="t" l="l"/>
            <a:pathLst>
              <a:path h="3247878" w="8082955">
                <a:moveTo>
                  <a:pt x="8082955" y="0"/>
                </a:moveTo>
                <a:lnTo>
                  <a:pt x="0" y="0"/>
                </a:lnTo>
                <a:lnTo>
                  <a:pt x="0" y="3247878"/>
                </a:lnTo>
                <a:lnTo>
                  <a:pt x="8082955" y="3247878"/>
                </a:lnTo>
                <a:lnTo>
                  <a:pt x="80829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2248722" y="-300248"/>
            <a:ext cx="8062423" cy="3239628"/>
          </a:xfrm>
          <a:custGeom>
            <a:avLst/>
            <a:gdLst/>
            <a:ahLst/>
            <a:cxnLst/>
            <a:rect r="r" b="b" t="t" l="l"/>
            <a:pathLst>
              <a:path h="3239628" w="8062423">
                <a:moveTo>
                  <a:pt x="0" y="3239628"/>
                </a:moveTo>
                <a:lnTo>
                  <a:pt x="8062423" y="3239628"/>
                </a:lnTo>
                <a:lnTo>
                  <a:pt x="8062423" y="0"/>
                </a:lnTo>
                <a:lnTo>
                  <a:pt x="0" y="0"/>
                </a:lnTo>
                <a:lnTo>
                  <a:pt x="0" y="32396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08580" y="1797293"/>
            <a:ext cx="2701440" cy="1384251"/>
          </a:xfrm>
          <a:custGeom>
            <a:avLst/>
            <a:gdLst/>
            <a:ahLst/>
            <a:cxnLst/>
            <a:rect r="r" b="b" t="t" l="l"/>
            <a:pathLst>
              <a:path h="1384251" w="2701440">
                <a:moveTo>
                  <a:pt x="0" y="0"/>
                </a:moveTo>
                <a:lnTo>
                  <a:pt x="2701440" y="0"/>
                </a:lnTo>
                <a:lnTo>
                  <a:pt x="2701440" y="1384251"/>
                </a:lnTo>
                <a:lnTo>
                  <a:pt x="0" y="1384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10188" b="-11242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48092"/>
            <a:ext cx="2027693" cy="959507"/>
          </a:xfrm>
          <a:custGeom>
            <a:avLst/>
            <a:gdLst/>
            <a:ahLst/>
            <a:cxnLst/>
            <a:rect r="r" b="b" t="t" l="l"/>
            <a:pathLst>
              <a:path h="959507" w="2027693">
                <a:moveTo>
                  <a:pt x="0" y="0"/>
                </a:moveTo>
                <a:lnTo>
                  <a:pt x="2027693" y="0"/>
                </a:lnTo>
                <a:lnTo>
                  <a:pt x="2027693" y="959507"/>
                </a:lnTo>
                <a:lnTo>
                  <a:pt x="0" y="959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60764" b="-16753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35582" y="2919501"/>
            <a:ext cx="7350004" cy="647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365" indent="-354682" lvl="1">
              <a:lnSpc>
                <a:spcPts val="4599"/>
              </a:lnSpc>
              <a:buFont typeface="Arial"/>
              <a:buChar char="•"/>
            </a:pPr>
            <a:r>
              <a:rPr lang="en-US" b="true" sz="3285" spc="128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Graph Model:Nodes:</a:t>
            </a:r>
            <a:r>
              <a:rPr lang="en-US" sz="3285" spc="128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 Country nodes and Year nodes</a:t>
            </a:r>
          </a:p>
          <a:p>
            <a:pPr algn="l" marL="709365" indent="-354682" lvl="1">
              <a:lnSpc>
                <a:spcPts val="4599"/>
              </a:lnSpc>
              <a:buFont typeface="Arial"/>
              <a:buChar char="•"/>
            </a:pPr>
            <a:r>
              <a:rPr lang="en-US" b="true" sz="3285" spc="128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Edges:</a:t>
            </a:r>
            <a:r>
              <a:rPr lang="en-US" sz="3285" spc="128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 Represent relationships (e.g., a country's performance in a given year) with LPI metrics as attributes</a:t>
            </a:r>
          </a:p>
          <a:p>
            <a:pPr algn="l" marL="709365" indent="-354682" lvl="1">
              <a:lnSpc>
                <a:spcPts val="4599"/>
              </a:lnSpc>
              <a:buFont typeface="Arial"/>
              <a:buChar char="•"/>
            </a:pPr>
            <a:r>
              <a:rPr lang="en-US" b="true" sz="3285" spc="128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Conversion Process:</a:t>
            </a:r>
            <a:r>
              <a:rPr lang="en-US" sz="3285" spc="128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Data cleaning and preprocessing using Python/Pandas</a:t>
            </a:r>
          </a:p>
          <a:p>
            <a:pPr algn="l" marL="709365" indent="-354682" lvl="1">
              <a:lnSpc>
                <a:spcPts val="4599"/>
              </a:lnSpc>
              <a:buFont typeface="Arial"/>
              <a:buChar char="•"/>
            </a:pPr>
            <a:r>
              <a:rPr lang="en-US" sz="3285" spc="128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Graph building with NetworkX</a:t>
            </a:r>
          </a:p>
          <a:p>
            <a:pPr algn="l">
              <a:lnSpc>
                <a:spcPts val="459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3582646">
            <a:off x="-2919533" y="316520"/>
            <a:ext cx="4187786" cy="6018689"/>
          </a:xfrm>
          <a:custGeom>
            <a:avLst/>
            <a:gdLst/>
            <a:ahLst/>
            <a:cxnLst/>
            <a:rect r="r" b="b" t="t" l="l"/>
            <a:pathLst>
              <a:path h="6018689" w="4187786">
                <a:moveTo>
                  <a:pt x="4187785" y="0"/>
                </a:moveTo>
                <a:lnTo>
                  <a:pt x="0" y="0"/>
                </a:lnTo>
                <a:lnTo>
                  <a:pt x="0" y="6018690"/>
                </a:lnTo>
                <a:lnTo>
                  <a:pt x="4187785" y="6018690"/>
                </a:lnTo>
                <a:lnTo>
                  <a:pt x="418778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7882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91522" y="2752929"/>
            <a:ext cx="8984823" cy="6805292"/>
          </a:xfrm>
          <a:custGeom>
            <a:avLst/>
            <a:gdLst/>
            <a:ahLst/>
            <a:cxnLst/>
            <a:rect r="r" b="b" t="t" l="l"/>
            <a:pathLst>
              <a:path h="6805292" w="8984823">
                <a:moveTo>
                  <a:pt x="0" y="0"/>
                </a:moveTo>
                <a:lnTo>
                  <a:pt x="8984822" y="0"/>
                </a:lnTo>
                <a:lnTo>
                  <a:pt x="8984822" y="6805292"/>
                </a:lnTo>
                <a:lnTo>
                  <a:pt x="0" y="68052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933" t="0" r="-8044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91012" y="1167166"/>
            <a:ext cx="11151355" cy="127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Converting Data to a Graph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158982">
            <a:off x="16704078" y="830285"/>
            <a:ext cx="4385714" cy="4928850"/>
          </a:xfrm>
          <a:custGeom>
            <a:avLst/>
            <a:gdLst/>
            <a:ahLst/>
            <a:cxnLst/>
            <a:rect r="r" b="b" t="t" l="l"/>
            <a:pathLst>
              <a:path h="4928850" w="4385714">
                <a:moveTo>
                  <a:pt x="4385713" y="0"/>
                </a:moveTo>
                <a:lnTo>
                  <a:pt x="0" y="0"/>
                </a:lnTo>
                <a:lnTo>
                  <a:pt x="0" y="4928850"/>
                </a:lnTo>
                <a:lnTo>
                  <a:pt x="4385713" y="4928850"/>
                </a:lnTo>
                <a:lnTo>
                  <a:pt x="43857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46313" y="8409595"/>
            <a:ext cx="7315200" cy="3298490"/>
          </a:xfrm>
          <a:custGeom>
            <a:avLst/>
            <a:gdLst/>
            <a:ahLst/>
            <a:cxnLst/>
            <a:rect r="r" b="b" t="t" l="l"/>
            <a:pathLst>
              <a:path h="3298490" w="7315200">
                <a:moveTo>
                  <a:pt x="0" y="0"/>
                </a:moveTo>
                <a:lnTo>
                  <a:pt x="7315200" y="0"/>
                </a:lnTo>
                <a:lnTo>
                  <a:pt x="7315200" y="3298490"/>
                </a:lnTo>
                <a:lnTo>
                  <a:pt x="0" y="3298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727551" y="-1405591"/>
            <a:ext cx="7315200" cy="3298490"/>
          </a:xfrm>
          <a:custGeom>
            <a:avLst/>
            <a:gdLst/>
            <a:ahLst/>
            <a:cxnLst/>
            <a:rect r="r" b="b" t="t" l="l"/>
            <a:pathLst>
              <a:path h="3298490" w="7315200">
                <a:moveTo>
                  <a:pt x="7315200" y="3298490"/>
                </a:moveTo>
                <a:lnTo>
                  <a:pt x="0" y="3298490"/>
                </a:lnTo>
                <a:lnTo>
                  <a:pt x="0" y="0"/>
                </a:lnTo>
                <a:lnTo>
                  <a:pt x="7315200" y="0"/>
                </a:lnTo>
                <a:lnTo>
                  <a:pt x="7315200" y="329849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27332">
            <a:off x="-1583159" y="6134866"/>
            <a:ext cx="4385714" cy="4928850"/>
          </a:xfrm>
          <a:custGeom>
            <a:avLst/>
            <a:gdLst/>
            <a:ahLst/>
            <a:cxnLst/>
            <a:rect r="r" b="b" t="t" l="l"/>
            <a:pathLst>
              <a:path h="4928850" w="4385714">
                <a:moveTo>
                  <a:pt x="0" y="0"/>
                </a:moveTo>
                <a:lnTo>
                  <a:pt x="4385714" y="0"/>
                </a:lnTo>
                <a:lnTo>
                  <a:pt x="4385714" y="4928850"/>
                </a:lnTo>
                <a:lnTo>
                  <a:pt x="0" y="4928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3515499"/>
            <a:ext cx="8497100" cy="5742801"/>
          </a:xfrm>
          <a:custGeom>
            <a:avLst/>
            <a:gdLst/>
            <a:ahLst/>
            <a:cxnLst/>
            <a:rect r="r" b="b" t="t" l="l"/>
            <a:pathLst>
              <a:path h="5742801" w="8497100">
                <a:moveTo>
                  <a:pt x="0" y="0"/>
                </a:moveTo>
                <a:lnTo>
                  <a:pt x="8497100" y="0"/>
                </a:lnTo>
                <a:lnTo>
                  <a:pt x="8497100" y="5742801"/>
                </a:lnTo>
                <a:lnTo>
                  <a:pt x="0" y="5742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426" t="0" r="-1048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91060" y="1178979"/>
            <a:ext cx="10112657" cy="196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Persistence and Loading in ArangoDB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82406" y="3445233"/>
            <a:ext cx="6070604" cy="596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6"/>
              </a:lnSpc>
            </a:pPr>
            <a:r>
              <a:rPr lang="en-US" b="true" sz="3711" spc="144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Graph Persistence:</a:t>
            </a:r>
          </a:p>
          <a:p>
            <a:pPr algn="l">
              <a:lnSpc>
                <a:spcPts val="5196"/>
              </a:lnSpc>
            </a:pPr>
            <a:r>
              <a:rPr lang="en-US" sz="3711" spc="144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How I stored the graph in ArangoDB (nodes and edges in separate collections)</a:t>
            </a:r>
          </a:p>
          <a:p>
            <a:pPr algn="just">
              <a:lnSpc>
                <a:spcPts val="5196"/>
              </a:lnSpc>
            </a:pPr>
            <a:r>
              <a:rPr lang="en-US" b="true" sz="3711" spc="144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Querying:</a:t>
            </a:r>
          </a:p>
          <a:p>
            <a:pPr algn="just">
              <a:lnSpc>
                <a:spcPts val="5196"/>
              </a:lnSpc>
            </a:pPr>
            <a:r>
              <a:rPr lang="en-US" sz="3711" spc="144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Using AQL to traverse and retrieve graph data</a:t>
            </a:r>
          </a:p>
          <a:p>
            <a:pPr algn="just">
              <a:lnSpc>
                <a:spcPts val="519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1655453" y="-1405591"/>
            <a:ext cx="7315200" cy="3298490"/>
          </a:xfrm>
          <a:custGeom>
            <a:avLst/>
            <a:gdLst/>
            <a:ahLst/>
            <a:cxnLst/>
            <a:rect r="r" b="b" t="t" l="l"/>
            <a:pathLst>
              <a:path h="3298490" w="7315200">
                <a:moveTo>
                  <a:pt x="0" y="3298490"/>
                </a:moveTo>
                <a:lnTo>
                  <a:pt x="7315200" y="3298490"/>
                </a:lnTo>
                <a:lnTo>
                  <a:pt x="7315200" y="0"/>
                </a:lnTo>
                <a:lnTo>
                  <a:pt x="0" y="0"/>
                </a:lnTo>
                <a:lnTo>
                  <a:pt x="0" y="32984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727551" y="-1405591"/>
            <a:ext cx="7315200" cy="3298490"/>
          </a:xfrm>
          <a:custGeom>
            <a:avLst/>
            <a:gdLst/>
            <a:ahLst/>
            <a:cxnLst/>
            <a:rect r="r" b="b" t="t" l="l"/>
            <a:pathLst>
              <a:path h="3298490" w="7315200">
                <a:moveTo>
                  <a:pt x="7315200" y="3298490"/>
                </a:moveTo>
                <a:lnTo>
                  <a:pt x="0" y="3298490"/>
                </a:lnTo>
                <a:lnTo>
                  <a:pt x="0" y="0"/>
                </a:lnTo>
                <a:lnTo>
                  <a:pt x="7315200" y="0"/>
                </a:lnTo>
                <a:lnTo>
                  <a:pt x="7315200" y="32984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327332">
            <a:off x="-2192857" y="4891513"/>
            <a:ext cx="4385714" cy="4928850"/>
          </a:xfrm>
          <a:custGeom>
            <a:avLst/>
            <a:gdLst/>
            <a:ahLst/>
            <a:cxnLst/>
            <a:rect r="r" b="b" t="t" l="l"/>
            <a:pathLst>
              <a:path h="4928850" w="4385714">
                <a:moveTo>
                  <a:pt x="0" y="0"/>
                </a:moveTo>
                <a:lnTo>
                  <a:pt x="4385714" y="0"/>
                </a:lnTo>
                <a:lnTo>
                  <a:pt x="4385714" y="4928850"/>
                </a:lnTo>
                <a:lnTo>
                  <a:pt x="0" y="4928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91060" y="418980"/>
            <a:ext cx="10112657" cy="224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Agentic Application for Natural Language Queries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1214905">
            <a:off x="16095143" y="4853773"/>
            <a:ext cx="4385714" cy="4928850"/>
          </a:xfrm>
          <a:custGeom>
            <a:avLst/>
            <a:gdLst/>
            <a:ahLst/>
            <a:cxnLst/>
            <a:rect r="r" b="b" t="t" l="l"/>
            <a:pathLst>
              <a:path h="4928850" w="4385714">
                <a:moveTo>
                  <a:pt x="4385714" y="0"/>
                </a:moveTo>
                <a:lnTo>
                  <a:pt x="0" y="0"/>
                </a:lnTo>
                <a:lnTo>
                  <a:pt x="0" y="4928850"/>
                </a:lnTo>
                <a:lnTo>
                  <a:pt x="4385714" y="4928850"/>
                </a:lnTo>
                <a:lnTo>
                  <a:pt x="43857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20169" y="2710756"/>
            <a:ext cx="12753701" cy="6131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8"/>
              </a:lnSpc>
            </a:pPr>
            <a:r>
              <a:rPr lang="en-US" b="true" sz="3127" spc="121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Overview: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Dynamic query processing using multiple tools: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Simple AQL Queries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Complex Analytics (NetworkX/cuGraph)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Hybrid Queries combining both approaches</a:t>
            </a:r>
          </a:p>
          <a:p>
            <a:pPr algn="just">
              <a:lnSpc>
                <a:spcPts val="4378"/>
              </a:lnSpc>
            </a:pPr>
            <a:r>
              <a:rPr lang="en-US" b="true" sz="3127" spc="121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How It Works: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Natural language queries are processed based on intent</a:t>
            </a:r>
          </a:p>
          <a:p>
            <a:pPr algn="just">
              <a:lnSpc>
                <a:spcPts val="4378"/>
              </a:lnSpc>
            </a:pPr>
            <a:r>
              <a:rPr lang="en-US" sz="3127" spc="121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The app selects safe paths (e.g., PageRank, community detection, shortest path) and falls back to LLM-generated code when needed.</a:t>
            </a:r>
          </a:p>
          <a:p>
            <a:pPr algn="just">
              <a:lnSpc>
                <a:spcPts val="437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8517" y="7252589"/>
            <a:ext cx="4663266" cy="3366030"/>
          </a:xfrm>
          <a:custGeom>
            <a:avLst/>
            <a:gdLst/>
            <a:ahLst/>
            <a:cxnLst/>
            <a:rect r="r" b="b" t="t" l="l"/>
            <a:pathLst>
              <a:path h="3366030" w="4663266">
                <a:moveTo>
                  <a:pt x="4663266" y="0"/>
                </a:moveTo>
                <a:lnTo>
                  <a:pt x="0" y="0"/>
                </a:lnTo>
                <a:lnTo>
                  <a:pt x="0" y="3366030"/>
                </a:lnTo>
                <a:lnTo>
                  <a:pt x="4663266" y="3366030"/>
                </a:lnTo>
                <a:lnTo>
                  <a:pt x="46632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7835541">
            <a:off x="13403131" y="-2225476"/>
            <a:ext cx="6460496" cy="5767461"/>
          </a:xfrm>
          <a:custGeom>
            <a:avLst/>
            <a:gdLst/>
            <a:ahLst/>
            <a:cxnLst/>
            <a:rect r="r" b="b" t="t" l="l"/>
            <a:pathLst>
              <a:path h="5767461" w="6460496">
                <a:moveTo>
                  <a:pt x="6460497" y="0"/>
                </a:moveTo>
                <a:lnTo>
                  <a:pt x="0" y="0"/>
                </a:lnTo>
                <a:lnTo>
                  <a:pt x="0" y="5767461"/>
                </a:lnTo>
                <a:lnTo>
                  <a:pt x="6460497" y="5767461"/>
                </a:lnTo>
                <a:lnTo>
                  <a:pt x="64604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2861713">
            <a:off x="-1390507" y="-2224781"/>
            <a:ext cx="6460496" cy="5767461"/>
          </a:xfrm>
          <a:custGeom>
            <a:avLst/>
            <a:gdLst/>
            <a:ahLst/>
            <a:cxnLst/>
            <a:rect r="r" b="b" t="t" l="l"/>
            <a:pathLst>
              <a:path h="5767461" w="6460496">
                <a:moveTo>
                  <a:pt x="6460496" y="5767461"/>
                </a:moveTo>
                <a:lnTo>
                  <a:pt x="0" y="5767461"/>
                </a:lnTo>
                <a:lnTo>
                  <a:pt x="0" y="0"/>
                </a:lnTo>
                <a:lnTo>
                  <a:pt x="6460496" y="0"/>
                </a:lnTo>
                <a:lnTo>
                  <a:pt x="6460496" y="57674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2159335">
            <a:off x="-1070001" y="2099695"/>
            <a:ext cx="2571584" cy="3197930"/>
          </a:xfrm>
          <a:custGeom>
            <a:avLst/>
            <a:gdLst/>
            <a:ahLst/>
            <a:cxnLst/>
            <a:rect r="r" b="b" t="t" l="l"/>
            <a:pathLst>
              <a:path h="3197930" w="2571584">
                <a:moveTo>
                  <a:pt x="2571584" y="0"/>
                </a:moveTo>
                <a:lnTo>
                  <a:pt x="0" y="0"/>
                </a:lnTo>
                <a:lnTo>
                  <a:pt x="0" y="3197930"/>
                </a:lnTo>
                <a:lnTo>
                  <a:pt x="2571584" y="3197930"/>
                </a:lnTo>
                <a:lnTo>
                  <a:pt x="257158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87672" y="1814855"/>
            <a:ext cx="10112657" cy="171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Real-Time 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9758" y="3399181"/>
            <a:ext cx="11755260" cy="5390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117" b="true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Live Demo:</a:t>
            </a:r>
          </a:p>
          <a:p>
            <a:pPr algn="l">
              <a:lnSpc>
                <a:spcPts val="4200"/>
              </a:lnSpc>
            </a:pPr>
            <a:r>
              <a:rPr lang="en-US" sz="3000" spc="11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Using a Gradio interface to enter natural language queries</a:t>
            </a:r>
          </a:p>
          <a:p>
            <a:pPr algn="l">
              <a:lnSpc>
                <a:spcPts val="4200"/>
              </a:lnSpc>
            </a:pPr>
            <a:r>
              <a:rPr lang="en-US" sz="3000" spc="11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Displaying real-time results and visualizations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spc="117" b="true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Example </a:t>
            </a:r>
            <a:r>
              <a:rPr lang="en-US" sz="3000" spc="117" b="true">
                <a:solidFill>
                  <a:srgbClr val="C98572"/>
                </a:solidFill>
                <a:latin typeface="เอฟซี ซับเจค Bold"/>
                <a:ea typeface="เอฟซี ซับเจค Bold"/>
                <a:cs typeface="เอฟซี ซับเจค Bold"/>
                <a:sym typeface="เอฟซี ซับเจค Bold"/>
              </a:rPr>
              <a:t>Queries:</a:t>
            </a:r>
          </a:p>
          <a:p>
            <a:pPr algn="l">
              <a:lnSpc>
                <a:spcPts val="4200"/>
              </a:lnSpc>
            </a:pPr>
            <a:r>
              <a:rPr lang="en-US" sz="3000" spc="11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“Find LPI Score for Germany”</a:t>
            </a:r>
          </a:p>
          <a:p>
            <a:pPr algn="l">
              <a:lnSpc>
                <a:spcPts val="4200"/>
              </a:lnSpc>
            </a:pPr>
            <a:r>
              <a:rPr lang="en-US" sz="3000" spc="11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“Identify the largest community of countries with similar LPI trends”</a:t>
            </a:r>
          </a:p>
          <a:p>
            <a:pPr algn="l">
              <a:lnSpc>
                <a:spcPts val="4200"/>
              </a:lnSpc>
            </a:pPr>
            <a:r>
              <a:rPr lang="en-US" sz="3000" spc="117">
                <a:solidFill>
                  <a:srgbClr val="C98572"/>
                </a:solidFill>
                <a:latin typeface="เอฟซี ซับเจค"/>
                <a:ea typeface="เอฟซี ซับเจค"/>
                <a:cs typeface="เอฟซี ซับเจค"/>
                <a:sym typeface="เอฟซี ซับเจค"/>
              </a:rPr>
              <a:t>“Find countries with the weakest Customs Score”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2120132">
            <a:off x="16766819" y="2099695"/>
            <a:ext cx="2571584" cy="3197930"/>
          </a:xfrm>
          <a:custGeom>
            <a:avLst/>
            <a:gdLst/>
            <a:ahLst/>
            <a:cxnLst/>
            <a:rect r="r" b="b" t="t" l="l"/>
            <a:pathLst>
              <a:path h="3197930" w="2571584">
                <a:moveTo>
                  <a:pt x="0" y="0"/>
                </a:moveTo>
                <a:lnTo>
                  <a:pt x="2571583" y="0"/>
                </a:lnTo>
                <a:lnTo>
                  <a:pt x="2571583" y="3197930"/>
                </a:lnTo>
                <a:lnTo>
                  <a:pt x="0" y="3197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35126" y="7252589"/>
            <a:ext cx="4663266" cy="3366030"/>
          </a:xfrm>
          <a:custGeom>
            <a:avLst/>
            <a:gdLst/>
            <a:ahLst/>
            <a:cxnLst/>
            <a:rect r="r" b="b" t="t" l="l"/>
            <a:pathLst>
              <a:path h="3366030" w="4663266">
                <a:moveTo>
                  <a:pt x="0" y="0"/>
                </a:moveTo>
                <a:lnTo>
                  <a:pt x="4663266" y="0"/>
                </a:lnTo>
                <a:lnTo>
                  <a:pt x="4663266" y="3366030"/>
                </a:lnTo>
                <a:lnTo>
                  <a:pt x="0" y="3366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53404" y="6127897"/>
            <a:ext cx="6942480" cy="4872359"/>
          </a:xfrm>
          <a:custGeom>
            <a:avLst/>
            <a:gdLst/>
            <a:ahLst/>
            <a:cxnLst/>
            <a:rect r="r" b="b" t="t" l="l"/>
            <a:pathLst>
              <a:path h="4872359" w="6942480">
                <a:moveTo>
                  <a:pt x="0" y="0"/>
                </a:moveTo>
                <a:lnTo>
                  <a:pt x="6942480" y="0"/>
                </a:lnTo>
                <a:lnTo>
                  <a:pt x="6942480" y="4872359"/>
                </a:lnTo>
                <a:lnTo>
                  <a:pt x="0" y="4872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86180" y="-761711"/>
            <a:ext cx="6958270" cy="4883440"/>
          </a:xfrm>
          <a:custGeom>
            <a:avLst/>
            <a:gdLst/>
            <a:ahLst/>
            <a:cxnLst/>
            <a:rect r="r" b="b" t="t" l="l"/>
            <a:pathLst>
              <a:path h="4883440" w="6958270">
                <a:moveTo>
                  <a:pt x="6958270" y="4883440"/>
                </a:moveTo>
                <a:lnTo>
                  <a:pt x="0" y="4883440"/>
                </a:lnTo>
                <a:lnTo>
                  <a:pt x="0" y="0"/>
                </a:lnTo>
                <a:lnTo>
                  <a:pt x="6958270" y="0"/>
                </a:lnTo>
                <a:lnTo>
                  <a:pt x="6958270" y="48834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93744">
            <a:off x="-1849646" y="-833954"/>
            <a:ext cx="6460496" cy="5767461"/>
          </a:xfrm>
          <a:custGeom>
            <a:avLst/>
            <a:gdLst/>
            <a:ahLst/>
            <a:cxnLst/>
            <a:rect r="r" b="b" t="t" l="l"/>
            <a:pathLst>
              <a:path h="5767461" w="6460496">
                <a:moveTo>
                  <a:pt x="0" y="0"/>
                </a:moveTo>
                <a:lnTo>
                  <a:pt x="6460497" y="0"/>
                </a:lnTo>
                <a:lnTo>
                  <a:pt x="6460497" y="5767461"/>
                </a:lnTo>
                <a:lnTo>
                  <a:pt x="0" y="5767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793744">
            <a:off x="13357666" y="6178106"/>
            <a:ext cx="5866973" cy="5237607"/>
          </a:xfrm>
          <a:custGeom>
            <a:avLst/>
            <a:gdLst/>
            <a:ahLst/>
            <a:cxnLst/>
            <a:rect r="r" b="b" t="t" l="l"/>
            <a:pathLst>
              <a:path h="5237607" w="5866973">
                <a:moveTo>
                  <a:pt x="5866974" y="5237607"/>
                </a:moveTo>
                <a:lnTo>
                  <a:pt x="0" y="5237607"/>
                </a:lnTo>
                <a:lnTo>
                  <a:pt x="0" y="0"/>
                </a:lnTo>
                <a:lnTo>
                  <a:pt x="5866974" y="0"/>
                </a:lnTo>
                <a:lnTo>
                  <a:pt x="5866974" y="523760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83108" y="827439"/>
            <a:ext cx="3023616" cy="3679179"/>
          </a:xfrm>
          <a:custGeom>
            <a:avLst/>
            <a:gdLst/>
            <a:ahLst/>
            <a:cxnLst/>
            <a:rect r="r" b="b" t="t" l="l"/>
            <a:pathLst>
              <a:path h="3679179" w="3023616">
                <a:moveTo>
                  <a:pt x="0" y="0"/>
                </a:moveTo>
                <a:lnTo>
                  <a:pt x="3023616" y="0"/>
                </a:lnTo>
                <a:lnTo>
                  <a:pt x="3023616" y="3679179"/>
                </a:lnTo>
                <a:lnTo>
                  <a:pt x="0" y="36791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5128806" y="6535023"/>
            <a:ext cx="3381617" cy="4114800"/>
          </a:xfrm>
          <a:custGeom>
            <a:avLst/>
            <a:gdLst/>
            <a:ahLst/>
            <a:cxnLst/>
            <a:rect r="r" b="b" t="t" l="l"/>
            <a:pathLst>
              <a:path h="4114800" w="3381617">
                <a:moveTo>
                  <a:pt x="3381617" y="0"/>
                </a:moveTo>
                <a:lnTo>
                  <a:pt x="0" y="0"/>
                </a:lnTo>
                <a:lnTo>
                  <a:pt x="0" y="4114800"/>
                </a:lnTo>
                <a:lnTo>
                  <a:pt x="3381617" y="4114800"/>
                </a:lnTo>
                <a:lnTo>
                  <a:pt x="338161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70538" y="3816929"/>
            <a:ext cx="12753701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8B6A61"/>
                </a:solidFill>
                <a:latin typeface="Michegar"/>
                <a:ea typeface="Michegar"/>
                <a:cs typeface="Michegar"/>
                <a:sym typeface="Michegar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DAGewb-FOlQ</dc:identifier>
  <dcterms:modified xsi:type="dcterms:W3CDTF">2011-08-01T06:04:30Z</dcterms:modified>
  <cp:revision>1</cp:revision>
  <dc:title> Project Presentation</dc:title>
</cp:coreProperties>
</file>