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 Bold" charset="1" panose="00000000000000000000"/>
      <p:regular r:id="rId16"/>
    </p:embeddedFont>
    <p:embeddedFont>
      <p:font typeface="Open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29783" y="1842956"/>
            <a:ext cx="7177237" cy="7125039"/>
          </a:xfrm>
          <a:custGeom>
            <a:avLst/>
            <a:gdLst/>
            <a:ahLst/>
            <a:cxnLst/>
            <a:rect r="r" b="b" t="t" l="l"/>
            <a:pathLst>
              <a:path h="7125039" w="7177237">
                <a:moveTo>
                  <a:pt x="0" y="0"/>
                </a:moveTo>
                <a:lnTo>
                  <a:pt x="7177237" y="0"/>
                </a:lnTo>
                <a:lnTo>
                  <a:pt x="7177237" y="7125039"/>
                </a:lnTo>
                <a:lnTo>
                  <a:pt x="0" y="71250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5563" y="2055532"/>
            <a:ext cx="8714219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900" b="true">
                <a:solidFill>
                  <a:srgbClr val="FFFD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EduTech Student Performance Dashboard &amp; Report Generator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15563" y="7618070"/>
            <a:ext cx="6452090" cy="969623"/>
            <a:chOff x="0" y="0"/>
            <a:chExt cx="8602787" cy="129283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860278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Gift Ahmed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89698"/>
              <a:ext cx="8602787" cy="5031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Team: Giftivus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2263" y="795338"/>
            <a:ext cx="11834335" cy="900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D0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EduTech Student Performance Dashboard &amp; Report Generator automates student tracking tasks, providing AI insights and actionable insights, improving efficiency and supporting quality education.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0126" y="1714500"/>
            <a:ext cx="585525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true">
                <a:solidFill>
                  <a:srgbClr val="FFFD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7825" y="2057400"/>
            <a:ext cx="5788353" cy="3846430"/>
            <a:chOff x="0" y="0"/>
            <a:chExt cx="7717804" cy="512857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7717804" cy="3870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00"/>
                </a:lnSpc>
              </a:pPr>
              <a:r>
                <a:rPr lang="en-US" sz="9500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Project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404674"/>
              <a:ext cx="7717804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798806" y="2057400"/>
            <a:ext cx="7297073" cy="533400"/>
            <a:chOff x="0" y="0"/>
            <a:chExt cx="9729430" cy="7112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Automates student performance analysis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98806" y="3185160"/>
            <a:ext cx="7297073" cy="533400"/>
            <a:chOff x="0" y="0"/>
            <a:chExt cx="9729430" cy="7112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Generates report cards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98806" y="4312920"/>
            <a:ext cx="7297073" cy="533400"/>
            <a:chOff x="0" y="0"/>
            <a:chExt cx="9729430" cy="7112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Provides interactive dashboards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798806" y="5440680"/>
            <a:ext cx="7297073" cy="533400"/>
            <a:chOff x="0" y="0"/>
            <a:chExt cx="9729430" cy="7112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Uses AI for personalized feedback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3704" y="1614452"/>
            <a:ext cx="933542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b="true" sz="8499">
                <a:solidFill>
                  <a:srgbClr val="2929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3704" y="4766416"/>
            <a:ext cx="9335423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624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Educators in many Nigerian and African schools face significant challenges when processing student performance data manually. Tasks such as calculating scores, determining ranks, and generating official report cards are labour-intensive and prone to human error. Moreover, providing actionable insights for student improvement without advanced analytics is difficult.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26542" y="1614452"/>
            <a:ext cx="5794905" cy="6021529"/>
          </a:xfrm>
          <a:custGeom>
            <a:avLst/>
            <a:gdLst/>
            <a:ahLst/>
            <a:cxnLst/>
            <a:rect r="r" b="b" t="t" l="l"/>
            <a:pathLst>
              <a:path h="6021529" w="5794905">
                <a:moveTo>
                  <a:pt x="0" y="0"/>
                </a:moveTo>
                <a:lnTo>
                  <a:pt x="5794905" y="0"/>
                </a:lnTo>
                <a:lnTo>
                  <a:pt x="5794905" y="6021529"/>
                </a:lnTo>
                <a:lnTo>
                  <a:pt x="0" y="6021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981" t="0" r="-279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-1551384" y="2065478"/>
            <a:ext cx="4907811" cy="5200330"/>
          </a:xfrm>
          <a:custGeom>
            <a:avLst/>
            <a:gdLst/>
            <a:ahLst/>
            <a:cxnLst/>
            <a:rect r="r" b="b" t="t" l="l"/>
            <a:pathLst>
              <a:path h="5200330" w="4907811">
                <a:moveTo>
                  <a:pt x="0" y="0"/>
                </a:moveTo>
                <a:lnTo>
                  <a:pt x="4907811" y="0"/>
                </a:lnTo>
                <a:lnTo>
                  <a:pt x="4907811" y="5200330"/>
                </a:lnTo>
                <a:lnTo>
                  <a:pt x="0" y="5200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519" t="0" r="-29519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5517" y="2231453"/>
            <a:ext cx="6535073" cy="4384096"/>
            <a:chOff x="0" y="0"/>
            <a:chExt cx="8713430" cy="584546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8713430" cy="1409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Market Value 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779183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Growing EdTech sector in Africa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627224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Reduces administrative overhead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3991070"/>
              <a:ext cx="8713430" cy="0"/>
            </a:xfrm>
            <a:prstGeom prst="line">
              <a:avLst/>
            </a:prstGeom>
            <a:ln cap="rnd" w="12700">
              <a:solidFill>
                <a:srgbClr val="FFFDF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0" y="5839111"/>
              <a:ext cx="8713430" cy="0"/>
            </a:xfrm>
            <a:prstGeom prst="line">
              <a:avLst/>
            </a:prstGeom>
            <a:ln cap="rnd" w="12700">
              <a:solidFill>
                <a:srgbClr val="FFFDF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0330010" y="1546876"/>
            <a:ext cx="6535073" cy="6335998"/>
            <a:chOff x="0" y="0"/>
            <a:chExt cx="8713430" cy="844799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8713430" cy="281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399"/>
                </a:lnSpc>
              </a:pPr>
              <a:r>
                <a:rPr lang="en-US" sz="6999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Startup Opportunity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188883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Subscription-based SaaS model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049624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Potential for cloud and mobile scalability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7897664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0" y="5413470"/>
              <a:ext cx="8713430" cy="0"/>
            </a:xfrm>
            <a:prstGeom prst="line">
              <a:avLst/>
            </a:prstGeom>
            <a:ln cap="rnd" w="12700">
              <a:solidFill>
                <a:srgbClr val="FFFDF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0" y="7261511"/>
              <a:ext cx="8713430" cy="0"/>
            </a:xfrm>
            <a:prstGeom prst="line">
              <a:avLst/>
            </a:prstGeom>
            <a:ln cap="rnd" w="12700">
              <a:solidFill>
                <a:srgbClr val="FFFDF6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4D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5488623" cy="385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 b="true">
                <a:solidFill>
                  <a:srgbClr val="FFFD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How It Helps Others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60979" y="1220766"/>
            <a:ext cx="9246343" cy="526678"/>
            <a:chOff x="0" y="0"/>
            <a:chExt cx="12328457" cy="70223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381868" y="31605"/>
              <a:ext cx="8946589" cy="581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9"/>
                </a:lnSpc>
              </a:pPr>
              <a:r>
                <a:rPr lang="en-US" sz="2649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Saves time, reduces errors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2860285" cy="702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47"/>
                </a:lnSpc>
              </a:pPr>
              <a:r>
                <a:rPr lang="en-US" sz="3455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Teachers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60979" y="2255888"/>
            <a:ext cx="9246343" cy="526678"/>
            <a:chOff x="0" y="0"/>
            <a:chExt cx="12328457" cy="70223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381868" y="31605"/>
              <a:ext cx="8946589" cy="5818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9"/>
                </a:lnSpc>
              </a:pPr>
              <a:r>
                <a:rPr lang="en-US" sz="2649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Personalized feedback &amp; insights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0"/>
              <a:ext cx="2860285" cy="702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47"/>
                </a:lnSpc>
              </a:pPr>
              <a:r>
                <a:rPr lang="en-US" sz="3455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Students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360979" y="3291010"/>
            <a:ext cx="9246343" cy="1053356"/>
            <a:chOff x="0" y="0"/>
            <a:chExt cx="12328457" cy="140447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4381568" y="177949"/>
              <a:ext cx="7946889" cy="1049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4"/>
                </a:lnSpc>
              </a:pPr>
              <a:r>
                <a:rPr lang="en-US" sz="2353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Better communication &amp; data-driven decisions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0"/>
              <a:ext cx="4381568" cy="1404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47"/>
                </a:lnSpc>
              </a:pPr>
              <a:r>
                <a:rPr lang="en-US" sz="3455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Schools &amp; Parents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360979" y="5143500"/>
            <a:ext cx="9246343" cy="2106712"/>
            <a:chOff x="0" y="0"/>
            <a:chExt cx="12328457" cy="280894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4381568" y="177949"/>
              <a:ext cx="7946889" cy="1595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4"/>
                </a:lnSpc>
              </a:pPr>
              <a:r>
                <a:rPr lang="en-US" sz="2353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Enhancing Educational Outcomes</a:t>
              </a:r>
            </a:p>
            <a:p>
              <a:pPr algn="l">
                <a:lnSpc>
                  <a:spcPts val="3294"/>
                </a:lnSpc>
              </a:pPr>
              <a:r>
                <a:rPr lang="en-US" sz="2353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Promoting Inclusivity and Equity</a:t>
              </a:r>
            </a:p>
            <a:p>
              <a:pPr algn="l">
                <a:lnSpc>
                  <a:spcPts val="3294"/>
                </a:lnSpc>
              </a:pPr>
              <a:r>
                <a:rPr lang="en-US" sz="2353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Encouraging Lifelong Learning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0"/>
              <a:ext cx="4381568" cy="28089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47"/>
                </a:lnSpc>
              </a:pPr>
              <a:r>
                <a:rPr lang="en-US" sz="3455" b="true">
                  <a:solidFill>
                    <a:srgbClr val="FFFDF6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SDG Goal 4: Quality Education</a:t>
              </a:r>
            </a:p>
            <a:p>
              <a:pPr algn="l">
                <a:lnSpc>
                  <a:spcPts val="4147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3132" y="3139817"/>
            <a:ext cx="7610868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5"/>
              </a:lnSpc>
            </a:pPr>
            <a:r>
              <a:rPr lang="en-US" sz="6500" b="true">
                <a:solidFill>
                  <a:srgbClr val="FFFD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798806" y="2057400"/>
            <a:ext cx="7297073" cy="533400"/>
            <a:chOff x="0" y="0"/>
            <a:chExt cx="9729430" cy="7112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File upload &amp; local storage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798806" y="3185160"/>
            <a:ext cx="7297073" cy="533400"/>
            <a:chOff x="0" y="0"/>
            <a:chExt cx="9729430" cy="711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Automated calculations &amp; ranking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798806" y="4312920"/>
            <a:ext cx="7297073" cy="533400"/>
            <a:chOff x="0" y="0"/>
            <a:chExt cx="9729430" cy="711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AI-powered feedback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798806" y="5440680"/>
            <a:ext cx="7297073" cy="533400"/>
            <a:chOff x="0" y="0"/>
            <a:chExt cx="9729430" cy="7112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397000" y="67733"/>
              <a:ext cx="8332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  <a:r>
                <a:rPr lang="en-US" sz="2424">
                  <a:solidFill>
                    <a:srgbClr val="FFFDF6"/>
                  </a:solidFill>
                  <a:latin typeface="Open Sans"/>
                  <a:ea typeface="Open Sans"/>
                  <a:cs typeface="Open Sans"/>
                  <a:sym typeface="Open Sans"/>
                </a:rPr>
                <a:t>PDF report generation &amp; customization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0"/>
              <a:ext cx="890230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0"/>
                </a:lnSpc>
              </a:pPr>
              <a:r>
                <a:rPr lang="en-US" b="true" sz="3425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0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3132" y="2898199"/>
            <a:ext cx="761086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7500" b="true">
                <a:solidFill>
                  <a:srgbClr val="2929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08484" y="4818336"/>
            <a:ext cx="9021125" cy="279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0"/>
              </a:lnSpc>
            </a:pPr>
            <a:r>
              <a:rPr lang="en-US" sz="3992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Python 3.13.1, Tkinter</a:t>
            </a:r>
          </a:p>
          <a:p>
            <a:pPr algn="just">
              <a:lnSpc>
                <a:spcPts val="5590"/>
              </a:lnSpc>
            </a:pPr>
            <a:r>
              <a:rPr lang="en-US" sz="3992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Pandas for data processing</a:t>
            </a:r>
          </a:p>
          <a:p>
            <a:pPr algn="just">
              <a:lnSpc>
                <a:spcPts val="5590"/>
              </a:lnSpc>
            </a:pPr>
            <a:r>
              <a:rPr lang="en-US" sz="3992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Matplotlib for visualization</a:t>
            </a:r>
          </a:p>
          <a:p>
            <a:pPr algn="just">
              <a:lnSpc>
                <a:spcPts val="5590"/>
              </a:lnSpc>
            </a:pPr>
            <a:r>
              <a:rPr lang="en-US" sz="3992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Groq API for AI-generated insights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3C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1785" y="3482561"/>
            <a:ext cx="5855257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true">
                <a:solidFill>
                  <a:srgbClr val="FFFD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Usage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030747" y="1499526"/>
            <a:ext cx="6535073" cy="1536824"/>
            <a:chOff x="0" y="0"/>
            <a:chExt cx="8713430" cy="204909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8713430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 spc="60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CLONE REPO &amp; SETUP ENVIRONMENT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511465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0030747" y="2647288"/>
            <a:ext cx="6535073" cy="0"/>
          </a:xfrm>
          <a:prstGeom prst="line">
            <a:avLst/>
          </a:prstGeom>
          <a:ln cap="rnd" w="9525">
            <a:solidFill>
              <a:srgbClr val="FFFDF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030747" y="6540724"/>
            <a:ext cx="6535073" cy="1089149"/>
            <a:chOff x="0" y="0"/>
            <a:chExt cx="8713430" cy="145219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8713430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 spc="60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DOWNLOAD PDF REPORT CARDS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901865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030747" y="2988724"/>
            <a:ext cx="6535073" cy="1079624"/>
            <a:chOff x="0" y="0"/>
            <a:chExt cx="8713430" cy="1439498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8713430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 spc="60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UPLOAD STUDENT DATA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01865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030747" y="4063586"/>
            <a:ext cx="6535073" cy="0"/>
          </a:xfrm>
          <a:prstGeom prst="line">
            <a:avLst/>
          </a:prstGeom>
          <a:ln cap="rnd" w="9525">
            <a:solidFill>
              <a:srgbClr val="FFFDF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0030747" y="4279838"/>
            <a:ext cx="6535073" cy="1536824"/>
            <a:chOff x="0" y="0"/>
            <a:chExt cx="8713430" cy="204909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8713430" cy="1219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 spc="60">
                  <a:solidFill>
                    <a:srgbClr val="D0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GENERATE REPORTS &amp; VISUALIZE PERFORMANCE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511465"/>
              <a:ext cx="8713430" cy="527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94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10030747" y="5611874"/>
            <a:ext cx="6535073" cy="0"/>
          </a:xfrm>
          <a:prstGeom prst="line">
            <a:avLst/>
          </a:prstGeom>
          <a:ln cap="rnd" w="9525">
            <a:solidFill>
              <a:srgbClr val="FFFDF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0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8414" y="1876913"/>
            <a:ext cx="8980023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2929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Future Enhancements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60699" y="5022532"/>
            <a:ext cx="10159113" cy="68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2"/>
              </a:lnSpc>
            </a:pPr>
            <a:r>
              <a:rPr lang="en-US" sz="4037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Advanced analytics &amp; predictive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60699" y="5878662"/>
            <a:ext cx="10159113" cy="68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2"/>
              </a:lnSpc>
            </a:pPr>
            <a:r>
              <a:rPr lang="en-US" sz="4037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Cloud-based multi-user access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60699" y="6737290"/>
            <a:ext cx="10159113" cy="68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2"/>
              </a:lnSpc>
            </a:pPr>
            <a:r>
              <a:rPr lang="en-US" sz="4037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Mobile application support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60699" y="8066340"/>
            <a:ext cx="10159113" cy="68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2"/>
              </a:lnSpc>
            </a:pPr>
            <a:r>
              <a:rPr lang="en-US" sz="4037">
                <a:solidFill>
                  <a:srgbClr val="292929"/>
                </a:solidFill>
                <a:latin typeface="Open Sans"/>
                <a:ea typeface="Open Sans"/>
                <a:cs typeface="Open Sans"/>
                <a:sym typeface="Open Sans"/>
              </a:rPr>
              <a:t>Automated notifications for parents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DAGf2KKh39g</dc:identifier>
  <dcterms:modified xsi:type="dcterms:W3CDTF">2011-08-01T06:04:30Z</dcterms:modified>
  <cp:revision>1</cp:revision>
  <dc:title>Giftivus</dc:title>
</cp:coreProperties>
</file>