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a:xfrm>
            <a:off x="609600" y="1577340"/>
            <a:ext cx="10972800" cy="266700"/>
          </a:xfrm>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5" name=""/>
        <p:cNvGrpSpPr/>
        <p:nvPr/>
      </p:nvGrpSpPr>
      <p:grpSpPr>
        <a:xfrm>
          <a:off x="0" y="0"/>
          <a:ext cx="0" cy="0"/>
          <a:chOff x="0" y="0"/>
          <a:chExt cx="0" cy="0"/>
        </a:xfrm>
      </p:grpSpPr>
      <p:sp>
        <p:nvSpPr>
          <p:cNvPr id="104869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523999" y="2994342"/>
            <a:ext cx="8610600" cy="1869441"/>
          </a:xfrm>
          <a:prstGeom prst="rect"/>
          <a:noFill/>
        </p:spPr>
        <p:txBody>
          <a:bodyPr anchor="t" bIns="45720" lIns="91440" rIns="91440" rtlCol="0" tIns="4572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400" lang="en-US">
                <a:latin typeface="Arial"/>
              </a:rPr>
              <a:t>STUDENT NAME: </a:t>
            </a:r>
            <a:r>
              <a:rPr dirty="0" sz="2400" lang="en-US">
                <a:latin typeface="Arial"/>
              </a:rPr>
              <a:t>G</a:t>
            </a:r>
            <a:r>
              <a:rPr dirty="0" sz="2400" lang="en-US">
                <a:latin typeface="Arial"/>
              </a:rPr>
              <a:t>I</a:t>
            </a:r>
            <a:r>
              <a:rPr dirty="0" sz="2400" lang="en-US">
                <a:latin typeface="Arial"/>
              </a:rPr>
              <a:t>F</a:t>
            </a:r>
            <a:r>
              <a:rPr dirty="0" sz="2400" lang="en-US">
                <a:latin typeface="Arial"/>
              </a:rPr>
              <a:t>T</a:t>
            </a:r>
            <a:r>
              <a:rPr dirty="0" sz="2400" lang="en-US">
                <a:latin typeface="Arial"/>
              </a:rPr>
              <a:t>A</a:t>
            </a:r>
            <a:r>
              <a:rPr dirty="0" sz="2400" lang="en-US">
                <a:latin typeface="Arial"/>
              </a:rPr>
              <a:t> </a:t>
            </a:r>
            <a:r>
              <a:rPr dirty="0" sz="2400" lang="en-US">
                <a:latin typeface="Arial"/>
              </a:rPr>
              <a:t>S</a:t>
            </a:r>
            <a:endParaRPr altLang="en-US" lang="zh-CN"/>
          </a:p>
          <a:p>
            <a:r>
              <a:rPr dirty="0" sz="2400" lang="en-US">
                <a:latin typeface="Arial"/>
              </a:rPr>
              <a:t>REGISTER NO AND NMID: </a:t>
            </a:r>
            <a:r>
              <a:rPr dirty="0" sz="2400" lang="en-US">
                <a:latin typeface="Arial"/>
              </a:rPr>
              <a:t>2</a:t>
            </a:r>
            <a:r>
              <a:rPr dirty="0" sz="2400" lang="en-US">
                <a:latin typeface="Arial"/>
              </a:rPr>
              <a:t>2</a:t>
            </a:r>
            <a:r>
              <a:rPr dirty="0" sz="2400" lang="en-US">
                <a:latin typeface="Arial"/>
              </a:rPr>
              <a:t>2</a:t>
            </a:r>
            <a:r>
              <a:rPr dirty="0" sz="2400" lang="en-US">
                <a:latin typeface="Arial"/>
              </a:rPr>
              <a:t>4</a:t>
            </a:r>
            <a:r>
              <a:rPr dirty="0" sz="2400" lang="en-US">
                <a:latin typeface="Arial"/>
              </a:rPr>
              <a:t>0</a:t>
            </a:r>
            <a:r>
              <a:rPr dirty="0" sz="2400" lang="en-US">
                <a:latin typeface="Arial"/>
              </a:rPr>
              <a:t>1</a:t>
            </a:r>
            <a:r>
              <a:rPr dirty="0" sz="2400" lang="en-US">
                <a:latin typeface="Arial"/>
              </a:rPr>
              <a:t>2</a:t>
            </a:r>
            <a:r>
              <a:rPr dirty="0" sz="2400" lang="en-US">
                <a:latin typeface="Arial"/>
              </a:rPr>
              <a:t>4</a:t>
            </a:r>
            <a:r>
              <a:rPr dirty="0" sz="2400" lang="en-US">
                <a:latin typeface="Arial"/>
              </a:rPr>
              <a:t>2</a:t>
            </a:r>
            <a:r>
              <a:rPr dirty="0" sz="2400" lang="en-US">
                <a:latin typeface="Arial"/>
              </a:rPr>
              <a:t> </a:t>
            </a:r>
            <a:r>
              <a:rPr dirty="0" sz="2400" lang="en-US">
                <a:latin typeface="Arial"/>
              </a:rPr>
              <a:t>a</a:t>
            </a:r>
            <a:r>
              <a:rPr dirty="0" sz="2400" lang="en-US">
                <a:latin typeface="Arial"/>
              </a:rPr>
              <a:t>n</a:t>
            </a:r>
            <a:r>
              <a:rPr dirty="0" sz="2400" lang="en-US">
                <a:latin typeface="Arial"/>
              </a:rPr>
              <a:t>d</a:t>
            </a:r>
            <a:r>
              <a:rPr dirty="0" sz="2400" lang="en-US">
                <a:latin typeface="Arial"/>
              </a:rPr>
              <a:t> </a:t>
            </a:r>
            <a:r>
              <a:rPr dirty="0" sz="2400" lang="en-US">
                <a:latin typeface="Arial"/>
              </a:rPr>
              <a:t>asunm11024ai13</a:t>
            </a:r>
            <a:r>
              <a:rPr dirty="0" sz="2400" lang="en-US">
                <a:latin typeface="Arial"/>
              </a:rPr>
              <a:t>2</a:t>
            </a:r>
            <a:endParaRPr altLang="en-US" lang="zh-CN"/>
          </a:p>
          <a:p>
            <a:r>
              <a:rPr dirty="0" sz="2400" lang="en-US">
                <a:latin typeface="Arial"/>
              </a:rPr>
              <a:t>DEPARTMENT</a:t>
            </a:r>
            <a:r>
              <a:rPr dirty="0" sz="2400" lang="en-US">
                <a:latin typeface="Arial"/>
              </a:rPr>
              <a:t>:</a:t>
            </a:r>
            <a:r>
              <a:rPr dirty="0" sz="2400" lang="en-US">
                <a:latin typeface="Arial"/>
              </a:rPr>
              <a:t> </a:t>
            </a:r>
            <a:r>
              <a:rPr dirty="0" sz="2400" lang="en-US">
                <a:latin typeface="Arial"/>
              </a:rPr>
              <a:t>B.Sc.C</a:t>
            </a:r>
            <a:r>
              <a:rPr dirty="0" sz="2400" lang="en-US">
                <a:latin typeface="Arial"/>
              </a:rPr>
              <a:t>o</a:t>
            </a:r>
            <a:r>
              <a:rPr dirty="0" sz="2400" lang="en-US">
                <a:latin typeface="Arial"/>
              </a:rPr>
              <a:t>m</a:t>
            </a:r>
            <a:r>
              <a:rPr dirty="0" sz="2400" lang="en-US">
                <a:latin typeface="Arial"/>
              </a:rPr>
              <a:t>p</a:t>
            </a:r>
            <a:r>
              <a:rPr dirty="0" sz="2400" lang="en-US">
                <a:latin typeface="Arial"/>
              </a:rPr>
              <a:t>u</a:t>
            </a:r>
            <a:r>
              <a:rPr dirty="0" sz="2400" lang="en-US">
                <a:latin typeface="Arial"/>
              </a:rPr>
              <a:t>t</a:t>
            </a:r>
            <a:r>
              <a:rPr dirty="0" sz="2400" lang="en-US">
                <a:latin typeface="Arial"/>
              </a:rPr>
              <a:t>e</a:t>
            </a:r>
            <a:r>
              <a:rPr dirty="0" sz="2400" lang="en-US">
                <a:latin typeface="Arial"/>
              </a:rPr>
              <a:t>r</a:t>
            </a:r>
            <a:r>
              <a:rPr dirty="0" sz="2400" lang="en-US">
                <a:latin typeface="Arial"/>
              </a:rPr>
              <a:t> </a:t>
            </a:r>
            <a:r>
              <a:rPr dirty="0" sz="2400" lang="en-US">
                <a:latin typeface="Arial"/>
              </a:rPr>
              <a:t>Science</a:t>
            </a:r>
            <a:r>
              <a:rPr dirty="0" sz="2400" lang="en-US">
                <a:latin typeface="Arial"/>
              </a:rPr>
              <a:t> </a:t>
            </a:r>
            <a:r>
              <a:rPr dirty="0" sz="2400" lang="en-US">
                <a:latin typeface="Arial"/>
              </a:rPr>
              <a:t>with</a:t>
            </a:r>
            <a:r>
              <a:rPr dirty="0" sz="2400" lang="en-US">
                <a:latin typeface="Arial"/>
              </a:rPr>
              <a:t> </a:t>
            </a:r>
            <a:r>
              <a:rPr dirty="0" sz="2400" lang="en-US">
                <a:latin typeface="Arial"/>
              </a:rPr>
              <a:t>Artificial</a:t>
            </a:r>
            <a:r>
              <a:rPr dirty="0" sz="2400" lang="en-US">
                <a:latin typeface="Arial"/>
              </a:rPr>
              <a:t> </a:t>
            </a:r>
            <a:r>
              <a:rPr dirty="0" sz="2400" lang="en-US">
                <a:latin typeface="Arial"/>
              </a:rPr>
              <a:t>Intelligence</a:t>
            </a:r>
            <a:r>
              <a:rPr dirty="0" sz="2400" lang="en-US">
                <a:latin typeface="Arial"/>
              </a:rPr>
              <a:t> </a:t>
            </a:r>
            <a:endParaRPr altLang="en-US" lang="zh-CN"/>
          </a:p>
          <a:p>
            <a:r>
              <a:rPr dirty="0" sz="2400" lang="en-US">
                <a:latin typeface="Arial"/>
              </a:rPr>
              <a:t>COLLEGE: </a:t>
            </a:r>
            <a:r>
              <a:rPr dirty="0" sz="2400" lang="en-US">
                <a:latin typeface="Arial"/>
              </a:rPr>
              <a:t>D</a:t>
            </a:r>
            <a:r>
              <a:rPr dirty="0" sz="2400" lang="en-US">
                <a:latin typeface="Arial"/>
              </a:rPr>
              <a:t>R</a:t>
            </a:r>
            <a:r>
              <a:rPr dirty="0" sz="2400" lang="en-US">
                <a:latin typeface="Arial"/>
              </a:rPr>
              <a:t>B</a:t>
            </a:r>
            <a:r>
              <a:rPr dirty="0" sz="2400" lang="en-US">
                <a:latin typeface="Arial"/>
              </a:rPr>
              <a:t>C</a:t>
            </a:r>
            <a:r>
              <a:rPr dirty="0" sz="2400" lang="en-US">
                <a:latin typeface="Arial"/>
              </a:rPr>
              <a:t>C</a:t>
            </a:r>
            <a:r>
              <a:rPr dirty="0" sz="2400" lang="en-US">
                <a:latin typeface="Arial"/>
              </a:rPr>
              <a:t>C</a:t>
            </a:r>
            <a:r>
              <a:rPr dirty="0" sz="2400" lang="en-US">
                <a:latin typeface="Arial"/>
              </a:rPr>
              <a:t> </a:t>
            </a:r>
            <a:r>
              <a:rPr dirty="0" sz="2400" lang="en-US">
                <a:latin typeface="Arial"/>
              </a:rPr>
              <a:t>H</a:t>
            </a:r>
            <a:r>
              <a:rPr dirty="0" sz="2400" lang="en-US">
                <a:latin typeface="Arial"/>
              </a:rPr>
              <a:t>i</a:t>
            </a:r>
            <a:r>
              <a:rPr dirty="0" sz="2400" lang="en-US">
                <a:latin typeface="Arial"/>
              </a:rPr>
              <a:t>n</a:t>
            </a:r>
            <a:r>
              <a:rPr dirty="0" sz="2400" lang="en-US">
                <a:latin typeface="Arial"/>
              </a:rPr>
              <a:t>d</a:t>
            </a:r>
            <a:r>
              <a:rPr dirty="0" sz="2400" lang="en-US">
                <a:latin typeface="Arial"/>
              </a:rPr>
              <a:t>u</a:t>
            </a:r>
            <a:r>
              <a:rPr dirty="0" sz="2400" lang="en-US">
                <a:latin typeface="Arial"/>
              </a:rPr>
              <a:t> </a:t>
            </a:r>
            <a:r>
              <a:rPr dirty="0" sz="2400" lang="en-US">
                <a:latin typeface="Arial"/>
              </a:rPr>
              <a:t>C</a:t>
            </a:r>
            <a:r>
              <a:rPr dirty="0" sz="2400" lang="en-US">
                <a:latin typeface="Arial"/>
              </a:rPr>
              <a:t>o</a:t>
            </a:r>
            <a:r>
              <a:rPr dirty="0" sz="2400" lang="en-US">
                <a:latin typeface="Arial"/>
              </a:rPr>
              <a:t>l</a:t>
            </a:r>
            <a:r>
              <a:rPr dirty="0" sz="2400" lang="en-US">
                <a:latin typeface="Arial"/>
              </a:rPr>
              <a:t>l</a:t>
            </a:r>
            <a:r>
              <a:rPr dirty="0" sz="2400" lang="en-US">
                <a:latin typeface="Arial"/>
              </a:rPr>
              <a:t>ege</a:t>
            </a:r>
            <a:r>
              <a:rPr dirty="0" sz="2400" lang="en-US">
                <a:latin typeface="Arial"/>
              </a:rPr>
              <a:t>/</a:t>
            </a:r>
            <a:r>
              <a:rPr dirty="0" sz="2400" lang="en-US">
                <a:latin typeface="Arial"/>
              </a:rPr>
              <a:t>M</a:t>
            </a:r>
            <a:r>
              <a:rPr dirty="0" sz="2400" lang="en-US">
                <a:latin typeface="Arial"/>
              </a:rPr>
              <a:t>a</a:t>
            </a:r>
            <a:r>
              <a:rPr dirty="0" sz="2400" lang="en-US">
                <a:latin typeface="Arial"/>
              </a:rPr>
              <a:t>d</a:t>
            </a:r>
            <a:r>
              <a:rPr dirty="0" sz="2400" lang="en-US">
                <a:latin typeface="Arial"/>
              </a:rPr>
              <a:t>r</a:t>
            </a:r>
            <a:r>
              <a:rPr dirty="0" sz="2400" lang="en-US">
                <a:latin typeface="Arial"/>
              </a:rPr>
              <a:t>a</a:t>
            </a:r>
            <a:r>
              <a:rPr dirty="0" sz="2400" lang="en-US">
                <a:latin typeface="Arial"/>
              </a:rPr>
              <a:t>s</a:t>
            </a:r>
            <a:r>
              <a:rPr dirty="0" sz="2400" lang="en-US">
                <a:latin typeface="Arial"/>
              </a:rPr>
              <a:t> </a:t>
            </a:r>
            <a:r>
              <a:rPr dirty="0" sz="2400" lang="en-US">
                <a:latin typeface="Arial"/>
              </a:rPr>
              <a:t>U</a:t>
            </a:r>
            <a:r>
              <a:rPr dirty="0" sz="2400" lang="en-US">
                <a:latin typeface="Arial"/>
              </a:rPr>
              <a:t>n</a:t>
            </a:r>
            <a:r>
              <a:rPr dirty="0" sz="2400" lang="en-US">
                <a:latin typeface="Arial"/>
              </a:rPr>
              <a:t>i</a:t>
            </a:r>
            <a:r>
              <a:rPr dirty="0" sz="2400" lang="en-US">
                <a:latin typeface="Arial"/>
              </a:rPr>
              <a:t>versity</a:t>
            </a:r>
            <a:r>
              <a:rPr dirty="0" sz="2400" lang="en-US">
                <a:latin typeface="Arial"/>
              </a:rPr>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657474"/>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2" name="TextBox 8"/>
          <p:cNvSpPr txBox="1"/>
          <p:nvPr/>
        </p:nvSpPr>
        <p:spPr>
          <a:xfrm>
            <a:off x="2429066" y="1956434"/>
            <a:ext cx="8534018" cy="701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000" i="0" lang="en-US">
                <a:solidFill>
                  <a:srgbClr val="0D0D0D"/>
                </a:solidFill>
                <a:effectLst/>
                <a:latin typeface="Times New Roman" panose="02020603050405020304" pitchFamily="18" charset="0"/>
                <a:cs typeface="Times New Roman" panose="02020603050405020304" pitchFamily="18" charset="0"/>
              </a:rPr>
              <a:t>S</a:t>
            </a:r>
            <a:r>
              <a:rPr b="0" dirty="0" sz="2000" i="0" lang="en-US">
                <a:solidFill>
                  <a:srgbClr val="0D0D0D"/>
                </a:solidFill>
                <a:effectLst/>
                <a:latin typeface="Times New Roman" panose="02020603050405020304" pitchFamily="18" charset="0"/>
                <a:cs typeface="Times New Roman" panose="02020603050405020304" pitchFamily="18" charset="0"/>
              </a:rPr>
              <a:t>c</a:t>
            </a:r>
            <a:r>
              <a:rPr b="0" dirty="0" sz="2000" i="0" lang="en-US">
                <a:solidFill>
                  <a:srgbClr val="0D0D0D"/>
                </a:solidFill>
                <a:effectLst/>
                <a:latin typeface="Times New Roman" panose="02020603050405020304" pitchFamily="18" charset="0"/>
                <a:cs typeface="Times New Roman" panose="02020603050405020304" pitchFamily="18" charset="0"/>
              </a:rPr>
              <a:t>r</a:t>
            </a:r>
            <a:r>
              <a:rPr b="0" dirty="0" sz="2000" i="0" lang="en-US">
                <a:solidFill>
                  <a:srgbClr val="0D0D0D"/>
                </a:solidFill>
                <a:effectLst/>
                <a:latin typeface="Times New Roman" panose="02020603050405020304" pitchFamily="18" charset="0"/>
                <a:cs typeface="Times New Roman" panose="02020603050405020304" pitchFamily="18" charset="0"/>
              </a:rPr>
              <a:t>e</a:t>
            </a:r>
            <a:r>
              <a:rPr b="0" dirty="0" sz="2000" i="0" lang="en-US">
                <a:solidFill>
                  <a:srgbClr val="0D0D0D"/>
                </a:solidFill>
                <a:effectLst/>
                <a:latin typeface="Times New Roman" panose="02020603050405020304" pitchFamily="18" charset="0"/>
                <a:cs typeface="Times New Roman" panose="02020603050405020304" pitchFamily="18" charset="0"/>
              </a:rPr>
              <a:t>e</a:t>
            </a:r>
            <a:r>
              <a:rPr b="0" dirty="0" sz="2000" i="0" lang="en-US">
                <a:solidFill>
                  <a:srgbClr val="0D0D0D"/>
                </a:solidFill>
                <a:effectLst/>
                <a:latin typeface="Times New Roman" panose="02020603050405020304" pitchFamily="18" charset="0"/>
                <a:cs typeface="Times New Roman" panose="02020603050405020304" pitchFamily="18" charset="0"/>
              </a:rPr>
              <a:t>n</a:t>
            </a:r>
            <a:r>
              <a:rPr b="0" dirty="0" sz="2000" i="0" lang="en-US">
                <a:solidFill>
                  <a:srgbClr val="0D0D0D"/>
                </a:solidFill>
                <a:effectLst/>
                <a:latin typeface="Times New Roman" panose="02020603050405020304" pitchFamily="18" charset="0"/>
                <a:cs typeface="Times New Roman" panose="02020603050405020304" pitchFamily="18" charset="0"/>
              </a:rPr>
              <a:t>s</a:t>
            </a:r>
            <a:r>
              <a:rPr b="0" dirty="0" sz="2000" i="0" lang="en-US">
                <a:solidFill>
                  <a:srgbClr val="0D0D0D"/>
                </a:solidFill>
                <a:effectLst/>
                <a:latin typeface="Times New Roman" panose="02020603050405020304" pitchFamily="18" charset="0"/>
                <a:cs typeface="Times New Roman" panose="02020603050405020304" pitchFamily="18" charset="0"/>
              </a:rPr>
              <a:t>h</a:t>
            </a:r>
            <a:r>
              <a:rPr b="0" dirty="0" sz="2000" i="0" lang="en-US">
                <a:solidFill>
                  <a:srgbClr val="0D0D0D"/>
                </a:solidFill>
                <a:effectLst/>
                <a:latin typeface="Times New Roman" panose="02020603050405020304" pitchFamily="18" charset="0"/>
                <a:cs typeface="Times New Roman" panose="02020603050405020304" pitchFamily="18" charset="0"/>
              </a:rPr>
              <a:t>o</a:t>
            </a:r>
            <a:r>
              <a:rPr b="0" dirty="0" sz="2000" i="0" lang="en-US">
                <a:solidFill>
                  <a:srgbClr val="0D0D0D"/>
                </a:solidFill>
                <a:effectLst/>
                <a:latin typeface="Times New Roman" panose="02020603050405020304" pitchFamily="18" charset="0"/>
                <a:cs typeface="Times New Roman" panose="02020603050405020304" pitchFamily="18" charset="0"/>
              </a:rPr>
              <a:t>r</a:t>
            </a:r>
            <a:r>
              <a:rPr b="0" dirty="0" sz="2000" i="0" lang="en-US">
                <a:solidFill>
                  <a:srgbClr val="0D0D0D"/>
                </a:solidFill>
                <a:effectLst/>
                <a:latin typeface="Times New Roman" panose="02020603050405020304" pitchFamily="18" charset="0"/>
                <a:cs typeface="Times New Roman" panose="02020603050405020304" pitchFamily="18" charset="0"/>
              </a:rPr>
              <a:t>t</a:t>
            </a:r>
            <a:r>
              <a:rPr b="0" dirty="0" sz="2000" i="0" lang="en-US">
                <a:solidFill>
                  <a:srgbClr val="0D0D0D"/>
                </a:solidFill>
                <a:effectLst/>
                <a:latin typeface="Times New Roman" panose="02020603050405020304" pitchFamily="18" charset="0"/>
                <a:cs typeface="Times New Roman" panose="02020603050405020304" pitchFamily="18" charset="0"/>
              </a:rPr>
              <a:t>s</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o</a:t>
            </a:r>
            <a:r>
              <a:rPr b="0" dirty="0" sz="2000" i="0" lang="en-US">
                <a:solidFill>
                  <a:srgbClr val="0D0D0D"/>
                </a:solidFill>
                <a:effectLst/>
                <a:latin typeface="Times New Roman" panose="02020603050405020304" pitchFamily="18" charset="0"/>
                <a:cs typeface="Times New Roman" panose="02020603050405020304" pitchFamily="18" charset="0"/>
              </a:rPr>
              <a:t>f</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e</a:t>
            </a:r>
            <a:r>
              <a:rPr b="0" dirty="0" sz="2000" i="0" lang="en-US">
                <a:solidFill>
                  <a:srgbClr val="0D0D0D"/>
                </a:solidFill>
                <a:effectLst/>
                <a:latin typeface="Times New Roman" panose="02020603050405020304" pitchFamily="18" charset="0"/>
                <a:cs typeface="Times New Roman" panose="02020603050405020304" pitchFamily="18" charset="0"/>
              </a:rPr>
              <a:t>a</a:t>
            </a:r>
            <a:r>
              <a:rPr b="0" dirty="0" sz="2000" i="0" lang="en-US">
                <a:solidFill>
                  <a:srgbClr val="0D0D0D"/>
                </a:solidFill>
                <a:effectLst/>
                <a:latin typeface="Times New Roman" panose="02020603050405020304" pitchFamily="18" charset="0"/>
                <a:cs typeface="Times New Roman" panose="02020603050405020304" pitchFamily="18" charset="0"/>
              </a:rPr>
              <a:t>c</a:t>
            </a:r>
            <a:r>
              <a:rPr b="0" dirty="0" sz="2000" i="0" lang="en-US">
                <a:solidFill>
                  <a:srgbClr val="0D0D0D"/>
                </a:solidFill>
                <a:effectLst/>
                <a:latin typeface="Times New Roman" panose="02020603050405020304" pitchFamily="18" charset="0"/>
                <a:cs typeface="Times New Roman" panose="02020603050405020304" pitchFamily="18" charset="0"/>
              </a:rPr>
              <a:t>h</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s</a:t>
            </a:r>
            <a:r>
              <a:rPr b="0" dirty="0" sz="2000" i="0" lang="en-US">
                <a:solidFill>
                  <a:srgbClr val="0D0D0D"/>
                </a:solidFill>
                <a:effectLst/>
                <a:latin typeface="Times New Roman" panose="02020603050405020304" pitchFamily="18" charset="0"/>
                <a:cs typeface="Times New Roman" panose="02020603050405020304" pitchFamily="18" charset="0"/>
              </a:rPr>
              <a:t>e</a:t>
            </a:r>
            <a:r>
              <a:rPr b="0" dirty="0" sz="2000" i="0" lang="en-US">
                <a:solidFill>
                  <a:srgbClr val="0D0D0D"/>
                </a:solidFill>
                <a:effectLst/>
                <a:latin typeface="Times New Roman" panose="02020603050405020304" pitchFamily="18" charset="0"/>
                <a:cs typeface="Times New Roman" panose="02020603050405020304" pitchFamily="18" charset="0"/>
              </a:rPr>
              <a:t>c</a:t>
            </a:r>
            <a:r>
              <a:rPr b="0" dirty="0" sz="2000" i="0" lang="en-US">
                <a:solidFill>
                  <a:srgbClr val="0D0D0D"/>
                </a:solidFill>
                <a:effectLst/>
                <a:latin typeface="Times New Roman" panose="02020603050405020304" pitchFamily="18" charset="0"/>
                <a:cs typeface="Times New Roman" panose="02020603050405020304" pitchFamily="18" charset="0"/>
              </a:rPr>
              <a:t>tion</a:t>
            </a:r>
            <a:r>
              <a:rPr b="0" dirty="0" sz="2000" i="0" lang="en-US">
                <a:solidFill>
                  <a:srgbClr val="0D0D0D"/>
                </a:solidFill>
                <a:effectLst/>
                <a:latin typeface="Times New Roman" panose="02020603050405020304" pitchFamily="18" charset="0"/>
                <a:cs typeface="Times New Roman" panose="02020603050405020304" pitchFamily="18" charset="0"/>
              </a:rPr>
              <a:t> </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000" i="0" lang="en-US">
                <a:solidFill>
                  <a:srgbClr val="0D0D0D"/>
                </a:solidFill>
                <a:effectLst/>
                <a:latin typeface="Times New Roman" panose="02020603050405020304" pitchFamily="18" charset="0"/>
                <a:cs typeface="Times New Roman" panose="02020603050405020304" pitchFamily="18" charset="0"/>
              </a:rPr>
              <a:t>B</a:t>
            </a:r>
            <a:r>
              <a:rPr b="0" dirty="0" sz="2000" i="0" lang="en-US">
                <a:solidFill>
                  <a:srgbClr val="0D0D0D"/>
                </a:solidFill>
                <a:effectLst/>
                <a:latin typeface="Times New Roman" panose="02020603050405020304" pitchFamily="18" charset="0"/>
                <a:cs typeface="Times New Roman" panose="02020603050405020304" pitchFamily="18" charset="0"/>
              </a:rPr>
              <a:t>e</a:t>
            </a:r>
            <a:r>
              <a:rPr b="0" dirty="0" sz="2000" i="0" lang="en-US">
                <a:solidFill>
                  <a:srgbClr val="0D0D0D"/>
                </a:solidFill>
                <a:effectLst/>
                <a:latin typeface="Times New Roman" panose="02020603050405020304" pitchFamily="18" charset="0"/>
                <a:cs typeface="Times New Roman" panose="02020603050405020304" pitchFamily="18" charset="0"/>
              </a:rPr>
              <a:t>fore</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v</a:t>
            </a:r>
            <a:r>
              <a:rPr b="0" dirty="0" sz="2000" i="0" lang="en-US">
                <a:solidFill>
                  <a:srgbClr val="0D0D0D"/>
                </a:solidFill>
                <a:effectLst/>
                <a:latin typeface="Times New Roman" panose="02020603050405020304" pitchFamily="18" charset="0"/>
                <a:cs typeface="Times New Roman" panose="02020603050405020304" pitchFamily="18" charset="0"/>
              </a:rPr>
              <a:t>s</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A</a:t>
            </a:r>
            <a:r>
              <a:rPr b="0" dirty="0" sz="2000" i="0" lang="en-US">
                <a:solidFill>
                  <a:srgbClr val="0D0D0D"/>
                </a:solidFill>
                <a:effectLst/>
                <a:latin typeface="Times New Roman" panose="02020603050405020304" pitchFamily="18" charset="0"/>
                <a:cs typeface="Times New Roman" panose="02020603050405020304" pitchFamily="18" charset="0"/>
              </a:rPr>
              <a:t>f</a:t>
            </a:r>
            <a:r>
              <a:rPr b="0" dirty="0" sz="2000" i="0" lang="en-US">
                <a:solidFill>
                  <a:srgbClr val="0D0D0D"/>
                </a:solidFill>
                <a:effectLst/>
                <a:latin typeface="Times New Roman" panose="02020603050405020304" pitchFamily="18" charset="0"/>
                <a:cs typeface="Times New Roman" panose="02020603050405020304" pitchFamily="18" charset="0"/>
              </a:rPr>
              <a:t>t</a:t>
            </a:r>
            <a:r>
              <a:rPr b="0" dirty="0" sz="2000" i="0" lang="en-US">
                <a:solidFill>
                  <a:srgbClr val="0D0D0D"/>
                </a:solidFill>
                <a:effectLst/>
                <a:latin typeface="Times New Roman" panose="02020603050405020304" pitchFamily="18" charset="0"/>
                <a:cs typeface="Times New Roman" panose="02020603050405020304" pitchFamily="18" charset="0"/>
              </a:rPr>
              <a:t>e</a:t>
            </a:r>
            <a:r>
              <a:rPr b="0" dirty="0" sz="2000" i="0" lang="en-US">
                <a:solidFill>
                  <a:srgbClr val="0D0D0D"/>
                </a:solidFill>
                <a:effectLst/>
                <a:latin typeface="Times New Roman" panose="02020603050405020304" pitchFamily="18" charset="0"/>
                <a:cs typeface="Times New Roman" panose="02020603050405020304" pitchFamily="18" charset="0"/>
              </a:rPr>
              <a:t>r</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a:t>
            </a:r>
            <a:r>
              <a:rPr b="0" dirty="0" sz="2000" i="0" lang="en-US">
                <a:solidFill>
                  <a:srgbClr val="0D0D0D"/>
                </a:solidFill>
                <a:effectLst/>
                <a:latin typeface="Times New Roman" panose="02020603050405020304" pitchFamily="18" charset="0"/>
                <a:cs typeface="Times New Roman" panose="02020603050405020304" pitchFamily="18" charset="0"/>
              </a:rPr>
              <a:t>p</a:t>
            </a:r>
            <a:r>
              <a:rPr b="0" dirty="0" sz="2000" i="0" lang="en-US">
                <a:solidFill>
                  <a:srgbClr val="0D0D0D"/>
                </a:solidFill>
                <a:effectLst/>
                <a:latin typeface="Times New Roman" panose="02020603050405020304" pitchFamily="18" charset="0"/>
                <a:cs typeface="Times New Roman" panose="02020603050405020304" pitchFamily="18" charset="0"/>
              </a:rPr>
              <a:t>l</a:t>
            </a:r>
            <a:r>
              <a:rPr b="0" dirty="0" sz="2000" i="0" lang="en-US">
                <a:solidFill>
                  <a:srgbClr val="0D0D0D"/>
                </a:solidFill>
                <a:effectLst/>
                <a:latin typeface="Times New Roman" panose="02020603050405020304" pitchFamily="18" charset="0"/>
                <a:cs typeface="Times New Roman" panose="02020603050405020304" pitchFamily="18" charset="0"/>
              </a:rPr>
              <a:t>a</a:t>
            </a:r>
            <a:r>
              <a:rPr b="0" dirty="0" sz="2000" i="0" lang="en-US">
                <a:solidFill>
                  <a:srgbClr val="0D0D0D"/>
                </a:solidFill>
                <a:effectLst/>
                <a:latin typeface="Times New Roman" panose="02020603050405020304" pitchFamily="18" charset="0"/>
                <a:cs typeface="Times New Roman" panose="02020603050405020304" pitchFamily="18" charset="0"/>
              </a:rPr>
              <a:t>i</a:t>
            </a:r>
            <a:r>
              <a:rPr b="0" dirty="0" sz="2000" i="0" lang="en-US">
                <a:solidFill>
                  <a:srgbClr val="0D0D0D"/>
                </a:solidFill>
                <a:effectLst/>
                <a:latin typeface="Times New Roman" panose="02020603050405020304" pitchFamily="18" charset="0"/>
                <a:cs typeface="Times New Roman" panose="02020603050405020304" pitchFamily="18" charset="0"/>
              </a:rPr>
              <a:t>n</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H</a:t>
            </a:r>
            <a:r>
              <a:rPr b="0" dirty="0" sz="2000" i="0" lang="en-US">
                <a:solidFill>
                  <a:srgbClr val="0D0D0D"/>
                </a:solidFill>
                <a:effectLst/>
                <a:latin typeface="Times New Roman" panose="02020603050405020304" pitchFamily="18" charset="0"/>
                <a:cs typeface="Times New Roman" panose="02020603050405020304" pitchFamily="18" charset="0"/>
              </a:rPr>
              <a:t>T</a:t>
            </a:r>
            <a:r>
              <a:rPr b="0" dirty="0" sz="2000" i="0" lang="en-US">
                <a:solidFill>
                  <a:srgbClr val="0D0D0D"/>
                </a:solidFill>
                <a:effectLst/>
                <a:latin typeface="Times New Roman" panose="02020603050405020304" pitchFamily="18" charset="0"/>
                <a:cs typeface="Times New Roman" panose="02020603050405020304" pitchFamily="18" charset="0"/>
              </a:rPr>
              <a:t>M</a:t>
            </a:r>
            <a:r>
              <a:rPr b="0" dirty="0" sz="2000" i="0" lang="en-US">
                <a:solidFill>
                  <a:srgbClr val="0D0D0D"/>
                </a:solidFill>
                <a:effectLst/>
                <a:latin typeface="Times New Roman" panose="02020603050405020304" pitchFamily="18" charset="0"/>
                <a:cs typeface="Times New Roman" panose="02020603050405020304" pitchFamily="18" charset="0"/>
              </a:rPr>
              <a:t>L</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W</a:t>
            </a:r>
            <a:r>
              <a:rPr b="0" dirty="0" sz="2000" i="0" lang="en-US">
                <a:solidFill>
                  <a:srgbClr val="0D0D0D"/>
                </a:solidFill>
                <a:effectLst/>
                <a:latin typeface="Times New Roman" panose="02020603050405020304" pitchFamily="18" charset="0"/>
                <a:cs typeface="Times New Roman" panose="02020603050405020304" pitchFamily="18" charset="0"/>
              </a:rPr>
              <a:t>i</a:t>
            </a:r>
            <a:r>
              <a:rPr b="0" dirty="0" sz="2000" i="0" lang="en-US">
                <a:solidFill>
                  <a:srgbClr val="0D0D0D"/>
                </a:solidFill>
                <a:effectLst/>
                <a:latin typeface="Times New Roman" panose="02020603050405020304" pitchFamily="18" charset="0"/>
                <a:cs typeface="Times New Roman" panose="02020603050405020304" pitchFamily="18" charset="0"/>
              </a:rPr>
              <a:t>t</a:t>
            </a:r>
            <a:r>
              <a:rPr b="0" dirty="0" sz="2000" i="0" lang="en-US">
                <a:solidFill>
                  <a:srgbClr val="0D0D0D"/>
                </a:solidFill>
                <a:effectLst/>
                <a:latin typeface="Times New Roman" panose="02020603050405020304" pitchFamily="18" charset="0"/>
                <a:cs typeface="Times New Roman" panose="02020603050405020304" pitchFamily="18" charset="0"/>
              </a:rPr>
              <a:t>h</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C</a:t>
            </a:r>
            <a:r>
              <a:rPr b="0" dirty="0" sz="2000" i="0" lang="en-US">
                <a:solidFill>
                  <a:srgbClr val="0D0D0D"/>
                </a:solidFill>
                <a:effectLst/>
                <a:latin typeface="Times New Roman" panose="02020603050405020304" pitchFamily="18" charset="0"/>
                <a:cs typeface="Times New Roman" panose="02020603050405020304" pitchFamily="18" charset="0"/>
              </a:rPr>
              <a:t>S</a:t>
            </a:r>
            <a:r>
              <a:rPr b="0" dirty="0" sz="2000" i="0" lang="en-US">
                <a:solidFill>
                  <a:srgbClr val="0D0D0D"/>
                </a:solidFill>
                <a:effectLst/>
                <a:latin typeface="Times New Roman" panose="02020603050405020304" pitchFamily="18" charset="0"/>
                <a:cs typeface="Times New Roman" panose="02020603050405020304" pitchFamily="18" charset="0"/>
              </a:rPr>
              <a:t>S</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a</a:t>
            </a:r>
            <a:r>
              <a:rPr b="0" dirty="0" sz="2000" i="0" lang="en-US">
                <a:solidFill>
                  <a:srgbClr val="0D0D0D"/>
                </a:solidFill>
                <a:effectLst/>
                <a:latin typeface="Times New Roman" panose="02020603050405020304" pitchFamily="18" charset="0"/>
                <a:cs typeface="Times New Roman" panose="02020603050405020304" pitchFamily="18" charset="0"/>
              </a:rPr>
              <a:t>n</a:t>
            </a:r>
            <a:r>
              <a:rPr b="0" dirty="0" sz="2000" i="0" lang="en-US">
                <a:solidFill>
                  <a:srgbClr val="0D0D0D"/>
                </a:solidFill>
                <a:effectLst/>
                <a:latin typeface="Times New Roman" panose="02020603050405020304" pitchFamily="18" charset="0"/>
                <a:cs typeface="Times New Roman" panose="02020603050405020304" pitchFamily="18" charset="0"/>
              </a:rPr>
              <a:t>d</a:t>
            </a:r>
            <a:r>
              <a:rPr b="0"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J</a:t>
            </a:r>
            <a:r>
              <a:rPr b="0" dirty="0" sz="2000" i="0" lang="en-US">
                <a:solidFill>
                  <a:srgbClr val="0D0D0D"/>
                </a:solidFill>
                <a:effectLst/>
                <a:latin typeface="Times New Roman" panose="02020603050405020304" pitchFamily="18" charset="0"/>
                <a:cs typeface="Times New Roman" panose="02020603050405020304" pitchFamily="18" charset="0"/>
              </a:rPr>
              <a:t>S</a:t>
            </a:r>
            <a:r>
              <a:rPr b="0" dirty="0" sz="2000" i="0" lang="en-US">
                <a:solidFill>
                  <a:srgbClr val="0D0D0D"/>
                </a:solidFill>
                <a:effectLst/>
                <a:latin typeface="Times New Roman" panose="02020603050405020304" pitchFamily="18" charset="0"/>
                <a:cs typeface="Times New Roman" panose="02020603050405020304" pitchFamily="18" charset="0"/>
              </a:rPr>
              <a:t>)</a:t>
            </a:r>
            <a:endParaRPr b="0" dirty="0" sz="2000" i="0" lang="en-US">
              <a:solidFill>
                <a:srgbClr val="0D0D0D"/>
              </a:solidFill>
              <a:effectLst/>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27762">
            <a:off x="2544589" y="3438683"/>
            <a:ext cx="2408946" cy="2718947"/>
          </a:xfrm>
          <a:prstGeom prst="rect"/>
        </p:spPr>
      </p:pic>
      <p:pic>
        <p:nvPicPr>
          <p:cNvPr id="2097168" name=""/>
          <p:cNvPicPr>
            <a:picLocks/>
          </p:cNvPicPr>
          <p:nvPr/>
        </p:nvPicPr>
        <p:blipFill>
          <a:blip xmlns:r="http://schemas.openxmlformats.org/officeDocument/2006/relationships" r:embed="rId3"/>
          <a:stretch>
            <a:fillRect/>
          </a:stretch>
        </p:blipFill>
        <p:spPr>
          <a:xfrm>
            <a:off x="5445537" y="3472391"/>
            <a:ext cx="2289885" cy="2694921"/>
          </a:xfrm>
          <a:prstGeom prst="rect"/>
        </p:spPr>
      </p:pic>
      <p:pic>
        <p:nvPicPr>
          <p:cNvPr id="2097169" name=""/>
          <p:cNvPicPr>
            <a:picLocks/>
          </p:cNvPicPr>
          <p:nvPr/>
        </p:nvPicPr>
        <p:blipFill>
          <a:blip xmlns:r="http://schemas.openxmlformats.org/officeDocument/2006/relationships" r:embed="rId4"/>
          <a:stretch>
            <a:fillRect/>
          </a:stretch>
        </p:blipFill>
        <p:spPr>
          <a:xfrm rot="0">
            <a:off x="8216485" y="3472390"/>
            <a:ext cx="2273107" cy="262935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1" name=""/>
          <p:cNvPicPr>
            <a:picLocks/>
          </p:cNvPicPr>
          <p:nvPr/>
        </p:nvPicPr>
        <p:blipFill>
          <a:blip xmlns:r="http://schemas.openxmlformats.org/officeDocument/2006/relationships" r:embed="rId2"/>
          <a:stretch>
            <a:fillRect/>
          </a:stretch>
        </p:blipFill>
        <p:spPr>
          <a:xfrm rot="45124">
            <a:off x="970731" y="2037053"/>
            <a:ext cx="2724551" cy="2980615"/>
          </a:xfrm>
          <a:prstGeom prst="rect"/>
        </p:spPr>
      </p:pic>
      <p:pic>
        <p:nvPicPr>
          <p:cNvPr id="2097172" name=""/>
          <p:cNvPicPr>
            <a:picLocks/>
          </p:cNvPicPr>
          <p:nvPr/>
        </p:nvPicPr>
        <p:blipFill>
          <a:blip xmlns:r="http://schemas.openxmlformats.org/officeDocument/2006/relationships" r:embed="rId3"/>
          <a:stretch>
            <a:fillRect/>
          </a:stretch>
        </p:blipFill>
        <p:spPr>
          <a:xfrm rot="20136">
            <a:off x="4149644" y="2102646"/>
            <a:ext cx="3172409" cy="2923507"/>
          </a:xfrm>
          <a:prstGeom prst="rect"/>
        </p:spPr>
      </p:pic>
      <p:pic>
        <p:nvPicPr>
          <p:cNvPr id="2097173" name=""/>
          <p:cNvPicPr>
            <a:picLocks/>
          </p:cNvPicPr>
          <p:nvPr/>
        </p:nvPicPr>
        <p:blipFill>
          <a:blip xmlns:r="http://schemas.openxmlformats.org/officeDocument/2006/relationships" r:embed="rId4"/>
          <a:stretch>
            <a:fillRect/>
          </a:stretch>
        </p:blipFill>
        <p:spPr>
          <a:xfrm rot="18191">
            <a:off x="7764810" y="2101752"/>
            <a:ext cx="3172409" cy="297145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0" name="object 7"/>
          <p:cNvSpPr txBox="1">
            <a:spLocks noGrp="1"/>
          </p:cNvSpPr>
          <p:nvPr/>
        </p:nvSpPr>
        <p:spPr>
          <a:xfrm>
            <a:off x="755332" y="385444"/>
            <a:ext cx="4578668" cy="752129"/>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lang="en-IN">
                <a:latin typeface="Calibri"/>
              </a:rPr>
              <a:t>CONCLUSION</a:t>
            </a:r>
            <a:endParaRPr dirty="0"/>
          </a:p>
        </p:txBody>
      </p:sp>
      <p:sp>
        <p:nvSpPr>
          <p:cNvPr id="1048691" name=""/>
          <p:cNvSpPr txBox="1"/>
          <p:nvPr/>
        </p:nvSpPr>
        <p:spPr>
          <a:xfrm>
            <a:off x="1204102" y="2494280"/>
            <a:ext cx="7356041" cy="18694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400" lang="en-GB">
                <a:solidFill>
                  <a:srgbClr val="000000"/>
                </a:solidFill>
                <a:latin typeface="Calibri"/>
              </a:rPr>
              <a:t>My portfolio is a modern, colorful, and responsive website that highlights my skills, projects, and contact details with smooth animations. It serves as a personal platform to showcase my work and connect with others.</a:t>
            </a:r>
            <a:endParaRPr sz="24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D</a:t>
            </a:r>
            <a:r>
              <a:rPr b="1" dirty="0" sz="7200" i="1" lang="en-US">
                <a:solidFill>
                  <a:srgbClr val="BF0000"/>
                </a:solidFill>
                <a:latin typeface="Times New Roman" panose="02020603050405020304" pitchFamily="18" charset="0"/>
                <a:cs typeface="Times New Roman" panose="02020603050405020304" pitchFamily="18" charset="0"/>
              </a:rPr>
              <a:t>i</a:t>
            </a:r>
            <a:r>
              <a:rPr b="1" dirty="0" sz="7200" i="1" lang="en-US">
                <a:solidFill>
                  <a:srgbClr val="BF0000"/>
                </a:solidFill>
                <a:latin typeface="Times New Roman" panose="02020603050405020304" pitchFamily="18" charset="0"/>
                <a:cs typeface="Times New Roman" panose="02020603050405020304" pitchFamily="18" charset="0"/>
              </a:rPr>
              <a:t>g</a:t>
            </a:r>
            <a:r>
              <a:rPr b="1" dirty="0" sz="7200" i="1" lang="en-US">
                <a:solidFill>
                  <a:srgbClr val="BF0000"/>
                </a:solidFill>
                <a:latin typeface="Times New Roman" panose="02020603050405020304" pitchFamily="18" charset="0"/>
                <a:cs typeface="Times New Roman" panose="02020603050405020304" pitchFamily="18" charset="0"/>
              </a:rPr>
              <a:t>i</a:t>
            </a:r>
            <a:r>
              <a:rPr b="1" dirty="0" sz="7200" i="1" lang="en-US">
                <a:solidFill>
                  <a:srgbClr val="BF0000"/>
                </a:solidFill>
                <a:latin typeface="Times New Roman" panose="02020603050405020304" pitchFamily="18" charset="0"/>
                <a:cs typeface="Times New Roman" panose="02020603050405020304" pitchFamily="18" charset="0"/>
              </a:rPr>
              <a:t>t</a:t>
            </a:r>
            <a:r>
              <a:rPr b="1" dirty="0" sz="7200" i="1" lang="en-US">
                <a:solidFill>
                  <a:srgbClr val="BF0000"/>
                </a:solidFill>
                <a:latin typeface="Times New Roman" panose="02020603050405020304" pitchFamily="18" charset="0"/>
                <a:cs typeface="Times New Roman" panose="02020603050405020304" pitchFamily="18" charset="0"/>
              </a:rPr>
              <a:t>a</a:t>
            </a:r>
            <a:r>
              <a:rPr b="1" dirty="0" sz="7200" i="1" lang="en-US">
                <a:solidFill>
                  <a:srgbClr val="BF0000"/>
                </a:solidFill>
                <a:latin typeface="Times New Roman" panose="02020603050405020304" pitchFamily="18" charset="0"/>
                <a:cs typeface="Times New Roman" panose="02020603050405020304" pitchFamily="18" charset="0"/>
              </a:rPr>
              <a:t>l</a:t>
            </a:r>
            <a:r>
              <a:rPr b="1" dirty="0" sz="7200" i="1" lang="en-US">
                <a:solidFill>
                  <a:srgbClr val="BF0000"/>
                </a:solidFill>
                <a:latin typeface="Times New Roman" panose="02020603050405020304" pitchFamily="18" charset="0"/>
                <a:cs typeface="Times New Roman" panose="02020603050405020304" pitchFamily="18" charset="0"/>
              </a:rPr>
              <a:t> </a:t>
            </a:r>
            <a:endParaRPr dirty="0" sz="7200">
              <a:latin typeface="Times New Roman" panose="02020603050405020304" pitchFamily="18" charset="0"/>
              <a:cs typeface="Times New Roman" panose="02020603050405020304" pitchFamily="18" charset="0"/>
            </a:endParaRPr>
          </a:p>
          <a:p>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 </a:t>
            </a:r>
            <a:r>
              <a:rPr b="1" dirty="0" sz="7200" i="1" lang="en-US">
                <a:solidFill>
                  <a:srgbClr val="BF0000"/>
                </a:solidFill>
                <a:latin typeface="Times New Roman" panose="02020603050405020304" pitchFamily="18" charset="0"/>
                <a:cs typeface="Times New Roman" panose="02020603050405020304" pitchFamily="18" charset="0"/>
              </a:rPr>
              <a:t>P</a:t>
            </a:r>
            <a:r>
              <a:rPr b="1" dirty="0" sz="7200" i="1" lang="en-US">
                <a:solidFill>
                  <a:srgbClr val="BF0000"/>
                </a:solidFill>
                <a:latin typeface="Times New Roman" panose="02020603050405020304" pitchFamily="18" charset="0"/>
                <a:cs typeface="Times New Roman" panose="02020603050405020304" pitchFamily="18" charset="0"/>
              </a:rPr>
              <a:t>ortfolio</a:t>
            </a:r>
            <a:r>
              <a:rPr b="1" dirty="0" sz="7200" i="1" lang="en-US">
                <a:solidFill>
                  <a:srgbClr val="BF0000"/>
                </a:solidFill>
                <a:latin typeface="Times New Roman" panose="02020603050405020304" pitchFamily="18" charset="0"/>
                <a:cs typeface="Times New Roman" panose="02020603050405020304" pitchFamily="18" charset="0"/>
              </a:rPr>
              <a:t> </a:t>
            </a:r>
            <a:endParaRPr dirty="0" sz="720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4" y="445388"/>
            <a:ext cx="2842355"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637233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1141898" y="2299335"/>
            <a:ext cx="6849577" cy="3291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400" lang="en-GB">
                <a:solidFill>
                  <a:srgbClr val="36363D"/>
                </a:solidFill>
                <a:latin typeface="Calibri"/>
              </a:rPr>
              <a:t>In today’s digital world, students need a personal platform to showcase their skills, projects, and achievements in a visually engaging way. Traditional resumes often fail to demonstrate creativity, technical ability, and personality. Without an interactive portfolio, it becomes difficult for potential employers, mentors, or collaborators to fully recognize a student’s capabilities.</a:t>
            </a:r>
            <a:endParaRPr sz="2400" lang="en-GB">
              <a:solidFill>
                <a:srgbClr val="36363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1071697" y="2246312"/>
            <a:ext cx="7219568" cy="32918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400" lang="en-GB">
                <a:solidFill>
                  <a:srgbClr val="000000"/>
                </a:solidFill>
                <a:latin typeface="Calibri"/>
              </a:rPr>
              <a:t>In the competitive digital era, students face the challenge of presenting their skills, creativity, and achievements in ways that stand out from traditional paper resumes. While resumes provide information, they fail to reflect design sense, technical expertise, interactivity, and personality.</a:t>
            </a:r>
            <a:r>
              <a:rPr sz="2400" lang="en-US">
                <a:solidFill>
                  <a:srgbClr val="000000"/>
                </a:solidFill>
                <a:latin typeface="Arial"/>
              </a:rPr>
              <a:t>This project addresses these challenges by developing a unique animated student portfolio website</a:t>
            </a:r>
            <a:r>
              <a:rPr sz="2400" lang="en-US">
                <a:solidFill>
                  <a:srgbClr val="000000"/>
                </a:solidFill>
                <a:latin typeface="Arial"/>
              </a:rPr>
              <a:t>.</a:t>
            </a:r>
            <a:endParaRPr sz="24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207016" y="2316479"/>
            <a:ext cx="10221965" cy="22250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000" lang="en-GB">
                <a:solidFill>
                  <a:srgbClr val="000000"/>
                </a:solidFill>
                <a:latin typeface="Calibri"/>
              </a:rPr>
              <a:t>Employers → People who hire you for jobs or internships.
</a:t>
            </a:r>
            <a:endParaRPr sz="2000" lang="en-GB">
              <a:solidFill>
                <a:srgbClr val="000000"/>
              </a:solidFill>
            </a:endParaRPr>
          </a:p>
          <a:p>
            <a:r>
              <a:rPr sz="2000" lang="en-GB">
                <a:solidFill>
                  <a:srgbClr val="000000"/>
                </a:solidFill>
                <a:latin typeface="Calibri"/>
              </a:rPr>
              <a:t> Faculty → They check your portfolio for project evaluation.
Professionals → They guide you and give feedback.
 General Visitors → Anyone who wants to know about you and your work.</a:t>
            </a:r>
            <a:endParaRPr sz="20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3298582" y="2271077"/>
            <a:ext cx="6794987" cy="22250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000" lang="en-GB">
                <a:solidFill>
                  <a:srgbClr val="000000"/>
                </a:solidFill>
                <a:latin typeface="Calibri"/>
              </a:rPr>
              <a:t>HTML – To create the structure of the portfolio.
 CSS – To style the pages with gradients, colors, and layouts.
 JavaScript – To add interactivity like animations and navbar toggle.</a:t>
            </a:r>
            <a:endParaRPr sz="2000" lang="en-GB">
              <a:solidFill>
                <a:srgbClr val="000000"/>
              </a:solidFill>
            </a:endParaRPr>
          </a:p>
        </p:txBody>
      </p:sp>
      <p:sp>
        <p:nvSpPr>
          <p:cNvPr id="1048667" name=""/>
          <p:cNvSpPr txBox="1"/>
          <p:nvPr/>
        </p:nvSpPr>
        <p:spPr>
          <a:xfrm rot="21591886">
            <a:off x="3265829" y="4755179"/>
            <a:ext cx="6176311" cy="1615442"/>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000" lang="en-GB">
                <a:solidFill>
                  <a:srgbClr val="000000"/>
                </a:solidFill>
                <a:latin typeface="Calibri"/>
              </a:rPr>
              <a:t>Responsive Design – Works on mobile, tablet, and desktop.
CSS Animations – Fade-in, bounce, hover effects, glowing logo.</a:t>
            </a:r>
            <a:r>
              <a:rPr sz="2000" lang="en-US">
                <a:solidFill>
                  <a:srgbClr val="000000"/>
                </a:solidFill>
                <a:latin typeface="Calibri"/>
              </a:rPr>
              <a:t>(</a:t>
            </a:r>
            <a:r>
              <a:rPr sz="2000" lang="en-US">
                <a:solidFill>
                  <a:srgbClr val="000000"/>
                </a:solidFill>
                <a:latin typeface="Calibri"/>
              </a:rPr>
              <a:t>C</a:t>
            </a:r>
            <a:r>
              <a:rPr sz="2000" lang="en-US">
                <a:solidFill>
                  <a:srgbClr val="000000"/>
                </a:solidFill>
                <a:latin typeface="Calibri"/>
              </a:rPr>
              <a:t>o</a:t>
            </a:r>
            <a:r>
              <a:rPr sz="2000" lang="en-US">
                <a:solidFill>
                  <a:srgbClr val="000000"/>
                </a:solidFill>
                <a:latin typeface="Calibri"/>
              </a:rPr>
              <a:t>d</a:t>
            </a:r>
            <a:r>
              <a:rPr sz="2000" lang="en-US">
                <a:solidFill>
                  <a:srgbClr val="000000"/>
                </a:solidFill>
                <a:latin typeface="Calibri"/>
              </a:rPr>
              <a:t>e</a:t>
            </a:r>
            <a:r>
              <a:rPr sz="2000" lang="en-US">
                <a:solidFill>
                  <a:srgbClr val="000000"/>
                </a:solidFill>
                <a:latin typeface="Calibri"/>
              </a:rPr>
              <a:t>p</a:t>
            </a:r>
            <a:r>
              <a:rPr sz="2000" lang="en-US">
                <a:solidFill>
                  <a:srgbClr val="000000"/>
                </a:solidFill>
                <a:latin typeface="Calibri"/>
              </a:rPr>
              <a:t>e</a:t>
            </a:r>
            <a:r>
              <a:rPr sz="2000" lang="en-US">
                <a:solidFill>
                  <a:srgbClr val="000000"/>
                </a:solidFill>
                <a:latin typeface="Calibri"/>
              </a:rPr>
              <a:t>n</a:t>
            </a:r>
            <a:r>
              <a:rPr sz="2000" lang="en-US">
                <a:solidFill>
                  <a:srgbClr val="000000"/>
                </a:solidFill>
                <a:latin typeface="Calibri"/>
              </a:rPr>
              <a:t>)</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
          <p:cNvSpPr txBox="1"/>
          <p:nvPr/>
        </p:nvSpPr>
        <p:spPr>
          <a:xfrm>
            <a:off x="1126128" y="1706880"/>
            <a:ext cx="8408396" cy="34442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000" lang="en-GB">
                <a:solidFill>
                  <a:srgbClr val="000000"/>
                </a:solidFill>
                <a:latin typeface="Calibri"/>
              </a:rPr>
              <a:t>Header &amp; Navbar – Glowing logo with navigation bar and burger menu for mobile.
 Hero Section – Intro with name, course, and profile picture in round frame.
Skills &amp; Projects – Colorful skill boxes and project cards with hover animations.
Contact &amp; Footer – Simple contact form and footer with crafted message.</a:t>
            </a:r>
            <a:endParaRPr sz="20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FEATURES AND FUNCTIONALITY</a:t>
            </a:r>
          </a:p>
        </p:txBody>
      </p:sp>
      <p:sp>
        <p:nvSpPr>
          <p:cNvPr id="1048674" name=""/>
          <p:cNvSpPr txBox="1"/>
          <p:nvPr/>
        </p:nvSpPr>
        <p:spPr>
          <a:xfrm>
            <a:off x="1013113" y="2619779"/>
            <a:ext cx="8305284" cy="25298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000" lang="en-GB">
                <a:solidFill>
                  <a:srgbClr val="000000"/>
                </a:solidFill>
                <a:latin typeface="Calibri"/>
              </a:rPr>
              <a:t>Modern colorful design with gradients, animations, and responsive layout.
Navbar with burger menu and smooth section reveal on scroll.
</a:t>
            </a:r>
            <a:endParaRPr sz="2000" lang="en-GB">
              <a:solidFill>
                <a:srgbClr val="000000"/>
              </a:solidFill>
            </a:endParaRPr>
          </a:p>
          <a:p>
            <a:r>
              <a:rPr sz="2000" lang="en-GB">
                <a:solidFill>
                  <a:srgbClr val="000000"/>
                </a:solidFill>
                <a:latin typeface="Calibri"/>
              </a:rPr>
              <a:t>Skills &amp; Projects shown in colorful cards with hover effects.
Contact form with thank-you alert on submit.</a:t>
            </a:r>
            <a:endParaRPr sz="20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2024-03-22T07:07:22Z</dcterms:created>
  <dcterms:modified xsi:type="dcterms:W3CDTF">2025-09-01T09:56:29Z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bb2abce4aba24a078c66274c579cede1</vt:lpwstr>
  </property>
</Properties>
</file>