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65" r:id="rId2"/>
    <p:sldId id="256" r:id="rId3"/>
    <p:sldId id="257" r:id="rId4"/>
    <p:sldId id="259" r:id="rId5"/>
    <p:sldId id="260" r:id="rId6"/>
    <p:sldId id="258"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47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0201"/>
  </p:normalViewPr>
  <p:slideViewPr>
    <p:cSldViewPr snapToGrid="0" snapToObjects="1">
      <p:cViewPr>
        <p:scale>
          <a:sx n="100" d="100"/>
          <a:sy n="100" d="100"/>
        </p:scale>
        <p:origin x="10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18F3CD-AB4A-A444-A344-5DED4CBF0432}" type="datetimeFigureOut">
              <a:rPr lang="en-US" smtClean="0"/>
              <a:t>1/21/22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B6CC23-BAFA-644B-92C4-3394569BAB7A}" type="slidenum">
              <a:rPr lang="en-US" smtClean="0"/>
              <a:t>‹#›</a:t>
            </a:fld>
            <a:endParaRPr lang="en-US"/>
          </a:p>
        </p:txBody>
      </p:sp>
    </p:spTree>
    <p:extLst>
      <p:ext uri="{BB962C8B-B14F-4D97-AF65-F5344CB8AC3E}">
        <p14:creationId xmlns:p14="http://schemas.microsoft.com/office/powerpoint/2010/main" val="489780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state of the marketplace</a:t>
            </a:r>
            <a:r>
              <a:rPr lang="en-US" baseline="0" dirty="0" smtClean="0"/>
              <a:t>- concise claim- tell them the problems, this is why, back that up w the graphs</a:t>
            </a:r>
            <a:endParaRPr lang="en-US" dirty="0"/>
          </a:p>
        </p:txBody>
      </p:sp>
      <p:sp>
        <p:nvSpPr>
          <p:cNvPr id="4" name="Slide Number Placeholder 3"/>
          <p:cNvSpPr>
            <a:spLocks noGrp="1"/>
          </p:cNvSpPr>
          <p:nvPr>
            <p:ph type="sldNum" sz="quarter" idx="10"/>
          </p:nvPr>
        </p:nvSpPr>
        <p:spPr/>
        <p:txBody>
          <a:bodyPr/>
          <a:lstStyle/>
          <a:p>
            <a:fld id="{88B6CC23-BAFA-644B-92C4-3394569BAB7A}" type="slidenum">
              <a:rPr lang="en-US" smtClean="0"/>
              <a:t>2</a:t>
            </a:fld>
            <a:endParaRPr lang="en-US"/>
          </a:p>
        </p:txBody>
      </p:sp>
    </p:spTree>
    <p:extLst>
      <p:ext uri="{BB962C8B-B14F-4D97-AF65-F5344CB8AC3E}">
        <p14:creationId xmlns:p14="http://schemas.microsoft.com/office/powerpoint/2010/main" val="173482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Might get a store question</a:t>
            </a:r>
            <a:r>
              <a:rPr lang="en-US" baseline="0" dirty="0" smtClean="0"/>
              <a:t> here</a:t>
            </a:r>
            <a:endParaRPr lang="en-US" dirty="0"/>
          </a:p>
        </p:txBody>
      </p:sp>
      <p:sp>
        <p:nvSpPr>
          <p:cNvPr id="4" name="Slide Number Placeholder 3"/>
          <p:cNvSpPr>
            <a:spLocks noGrp="1"/>
          </p:cNvSpPr>
          <p:nvPr>
            <p:ph type="sldNum" sz="quarter" idx="10"/>
          </p:nvPr>
        </p:nvSpPr>
        <p:spPr/>
        <p:txBody>
          <a:bodyPr/>
          <a:lstStyle/>
          <a:p>
            <a:fld id="{88B6CC23-BAFA-644B-92C4-3394569BAB7A}" type="slidenum">
              <a:rPr lang="en-US" smtClean="0"/>
              <a:t>3</a:t>
            </a:fld>
            <a:endParaRPr lang="en-US"/>
          </a:p>
        </p:txBody>
      </p:sp>
    </p:spTree>
    <p:extLst>
      <p:ext uri="{BB962C8B-B14F-4D97-AF65-F5344CB8AC3E}">
        <p14:creationId xmlns:p14="http://schemas.microsoft.com/office/powerpoint/2010/main" val="432447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B6CC23-BAFA-644B-92C4-3394569BAB7A}" type="slidenum">
              <a:rPr lang="en-US" smtClean="0"/>
              <a:t>4</a:t>
            </a:fld>
            <a:endParaRPr lang="en-US"/>
          </a:p>
        </p:txBody>
      </p:sp>
    </p:spTree>
    <p:extLst>
      <p:ext uri="{BB962C8B-B14F-4D97-AF65-F5344CB8AC3E}">
        <p14:creationId xmlns:p14="http://schemas.microsoft.com/office/powerpoint/2010/main" val="2094974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 on the previous slide, explain why</a:t>
            </a:r>
            <a:r>
              <a:rPr lang="en-US" baseline="0" dirty="0" smtClean="0"/>
              <a:t> and how I wanted to analyze the stores- this is what I was looking for, talk about the idea you had that led to these graphs</a:t>
            </a:r>
          </a:p>
          <a:p>
            <a:r>
              <a:rPr lang="en-US" baseline="0" dirty="0" smtClean="0"/>
              <a:t>Need high level summary before each slide</a:t>
            </a:r>
          </a:p>
          <a:p>
            <a:r>
              <a:rPr lang="en-US" baseline="0" dirty="0" smtClean="0"/>
              <a:t>Its ok to say that you are unsure, but highlight the question you wanted to ask </a:t>
            </a:r>
          </a:p>
          <a:p>
            <a:r>
              <a:rPr lang="en-US" baseline="0" dirty="0" smtClean="0"/>
              <a:t>“This is what made me think of, If I could dig deeper, these are the additional questions I would have”</a:t>
            </a:r>
          </a:p>
          <a:p>
            <a:r>
              <a:rPr lang="en-US" baseline="0" dirty="0" smtClean="0"/>
              <a:t>Be clear about what you want to learn more about and figure out</a:t>
            </a:r>
          </a:p>
          <a:p>
            <a:r>
              <a:rPr lang="en-US" baseline="0" dirty="0" smtClean="0"/>
              <a:t>Do user research and ask shoppers about this -&gt; get more qualitative data</a:t>
            </a:r>
          </a:p>
          <a:p>
            <a:r>
              <a:rPr lang="en-US" baseline="0" dirty="0" smtClean="0"/>
              <a:t>Match drivers to stores that work better with their experience level</a:t>
            </a:r>
          </a:p>
          <a:p>
            <a:r>
              <a:rPr lang="en-US" baseline="0" dirty="0" smtClean="0"/>
              <a:t>If I </a:t>
            </a:r>
            <a:r>
              <a:rPr lang="en-US" baseline="0" dirty="0" err="1" smtClean="0"/>
              <a:t>didn</a:t>
            </a:r>
            <a:r>
              <a:rPr lang="ur-PK" baseline="0" dirty="0" smtClean="0"/>
              <a:t>’</a:t>
            </a:r>
            <a:r>
              <a:rPr lang="en-US" baseline="0" dirty="0" smtClean="0"/>
              <a:t>t have time on something, go over what my approach would be, what questions I would ask and what variables I would analyze</a:t>
            </a:r>
            <a:endParaRPr lang="en-US" dirty="0"/>
          </a:p>
        </p:txBody>
      </p:sp>
      <p:sp>
        <p:nvSpPr>
          <p:cNvPr id="4" name="Slide Number Placeholder 3"/>
          <p:cNvSpPr>
            <a:spLocks noGrp="1"/>
          </p:cNvSpPr>
          <p:nvPr>
            <p:ph type="sldNum" sz="quarter" idx="10"/>
          </p:nvPr>
        </p:nvSpPr>
        <p:spPr/>
        <p:txBody>
          <a:bodyPr/>
          <a:lstStyle/>
          <a:p>
            <a:fld id="{88B6CC23-BAFA-644B-92C4-3394569BAB7A}" type="slidenum">
              <a:rPr lang="en-US" smtClean="0"/>
              <a:t>5</a:t>
            </a:fld>
            <a:endParaRPr lang="en-US"/>
          </a:p>
        </p:txBody>
      </p:sp>
    </p:spTree>
    <p:extLst>
      <p:ext uri="{BB962C8B-B14F-4D97-AF65-F5344CB8AC3E}">
        <p14:creationId xmlns:p14="http://schemas.microsoft.com/office/powerpoint/2010/main" val="92147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Matching certain</a:t>
            </a:r>
            <a:r>
              <a:rPr lang="en-US" baseline="0" dirty="0" smtClean="0"/>
              <a:t> tasks with shoppers of a certain experience</a:t>
            </a:r>
          </a:p>
          <a:p>
            <a:r>
              <a:rPr lang="en-US" baseline="0" dirty="0" smtClean="0"/>
              <a:t>Follow up investigations on what I would do next (next steps) -&gt; more data I would get to learn more about these problems</a:t>
            </a:r>
          </a:p>
          <a:p>
            <a:r>
              <a:rPr lang="en-US" baseline="0" dirty="0" smtClean="0"/>
              <a:t>How I would implement these recommendations</a:t>
            </a:r>
          </a:p>
          <a:p>
            <a:r>
              <a:rPr lang="en-US" dirty="0" smtClean="0"/>
              <a:t>Be pretty self aware about the limitations</a:t>
            </a:r>
            <a:r>
              <a:rPr lang="en-US" baseline="0" dirty="0" smtClean="0"/>
              <a:t> – “here is an assumption I have, what data I need to </a:t>
            </a:r>
            <a:r>
              <a:rPr lang="en-US" baseline="0" dirty="0" err="1" smtClean="0"/>
              <a:t>strenghten</a:t>
            </a:r>
            <a:r>
              <a:rPr lang="en-US" baseline="0" dirty="0" smtClean="0"/>
              <a:t> that”</a:t>
            </a:r>
            <a:endParaRPr lang="en-US" dirty="0"/>
          </a:p>
        </p:txBody>
      </p:sp>
      <p:sp>
        <p:nvSpPr>
          <p:cNvPr id="4" name="Slide Number Placeholder 3"/>
          <p:cNvSpPr>
            <a:spLocks noGrp="1"/>
          </p:cNvSpPr>
          <p:nvPr>
            <p:ph type="sldNum" sz="quarter" idx="10"/>
          </p:nvPr>
        </p:nvSpPr>
        <p:spPr/>
        <p:txBody>
          <a:bodyPr/>
          <a:lstStyle/>
          <a:p>
            <a:fld id="{88B6CC23-BAFA-644B-92C4-3394569BAB7A}" type="slidenum">
              <a:rPr lang="en-US" smtClean="0"/>
              <a:t>7</a:t>
            </a:fld>
            <a:endParaRPr lang="en-US"/>
          </a:p>
        </p:txBody>
      </p:sp>
    </p:spTree>
    <p:extLst>
      <p:ext uri="{BB962C8B-B14F-4D97-AF65-F5344CB8AC3E}">
        <p14:creationId xmlns:p14="http://schemas.microsoft.com/office/powerpoint/2010/main" val="627774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E2C5CA-03D7-854B-B21C-CB00B4E375C2}" type="datetimeFigureOut">
              <a:rPr lang="en-US" smtClean="0"/>
              <a:t>1/21/22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608F4E-3A41-E44C-9204-E107A3DC5BFA}" type="slidenum">
              <a:rPr lang="en-US" smtClean="0"/>
              <a:t>‹#›</a:t>
            </a:fld>
            <a:endParaRPr lang="en-US"/>
          </a:p>
        </p:txBody>
      </p:sp>
    </p:spTree>
    <p:extLst>
      <p:ext uri="{BB962C8B-B14F-4D97-AF65-F5344CB8AC3E}">
        <p14:creationId xmlns:p14="http://schemas.microsoft.com/office/powerpoint/2010/main" val="277593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E2C5CA-03D7-854B-B21C-CB00B4E375C2}" type="datetimeFigureOut">
              <a:rPr lang="en-US" smtClean="0"/>
              <a:t>1/21/22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608F4E-3A41-E44C-9204-E107A3DC5BFA}" type="slidenum">
              <a:rPr lang="en-US" smtClean="0"/>
              <a:t>‹#›</a:t>
            </a:fld>
            <a:endParaRPr lang="en-US"/>
          </a:p>
        </p:txBody>
      </p:sp>
    </p:spTree>
    <p:extLst>
      <p:ext uri="{BB962C8B-B14F-4D97-AF65-F5344CB8AC3E}">
        <p14:creationId xmlns:p14="http://schemas.microsoft.com/office/powerpoint/2010/main" val="2032634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E2C5CA-03D7-854B-B21C-CB00B4E375C2}" type="datetimeFigureOut">
              <a:rPr lang="en-US" smtClean="0"/>
              <a:t>1/21/22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608F4E-3A41-E44C-9204-E107A3DC5BFA}" type="slidenum">
              <a:rPr lang="en-US" smtClean="0"/>
              <a:t>‹#›</a:t>
            </a:fld>
            <a:endParaRPr lang="en-US"/>
          </a:p>
        </p:txBody>
      </p:sp>
    </p:spTree>
    <p:extLst>
      <p:ext uri="{BB962C8B-B14F-4D97-AF65-F5344CB8AC3E}">
        <p14:creationId xmlns:p14="http://schemas.microsoft.com/office/powerpoint/2010/main" val="320806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E2C5CA-03D7-854B-B21C-CB00B4E375C2}" type="datetimeFigureOut">
              <a:rPr lang="en-US" smtClean="0"/>
              <a:t>1/21/22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608F4E-3A41-E44C-9204-E107A3DC5BFA}" type="slidenum">
              <a:rPr lang="en-US" smtClean="0"/>
              <a:t>‹#›</a:t>
            </a:fld>
            <a:endParaRPr lang="en-US"/>
          </a:p>
        </p:txBody>
      </p:sp>
    </p:spTree>
    <p:extLst>
      <p:ext uri="{BB962C8B-B14F-4D97-AF65-F5344CB8AC3E}">
        <p14:creationId xmlns:p14="http://schemas.microsoft.com/office/powerpoint/2010/main" val="44802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E2C5CA-03D7-854B-B21C-CB00B4E375C2}" type="datetimeFigureOut">
              <a:rPr lang="en-US" smtClean="0"/>
              <a:t>1/21/22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608F4E-3A41-E44C-9204-E107A3DC5BFA}" type="slidenum">
              <a:rPr lang="en-US" smtClean="0"/>
              <a:t>‹#›</a:t>
            </a:fld>
            <a:endParaRPr lang="en-US"/>
          </a:p>
        </p:txBody>
      </p:sp>
    </p:spTree>
    <p:extLst>
      <p:ext uri="{BB962C8B-B14F-4D97-AF65-F5344CB8AC3E}">
        <p14:creationId xmlns:p14="http://schemas.microsoft.com/office/powerpoint/2010/main" val="189413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E2C5CA-03D7-854B-B21C-CB00B4E375C2}" type="datetimeFigureOut">
              <a:rPr lang="en-US" smtClean="0"/>
              <a:t>1/21/22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608F4E-3A41-E44C-9204-E107A3DC5BFA}" type="slidenum">
              <a:rPr lang="en-US" smtClean="0"/>
              <a:t>‹#›</a:t>
            </a:fld>
            <a:endParaRPr lang="en-US"/>
          </a:p>
        </p:txBody>
      </p:sp>
    </p:spTree>
    <p:extLst>
      <p:ext uri="{BB962C8B-B14F-4D97-AF65-F5344CB8AC3E}">
        <p14:creationId xmlns:p14="http://schemas.microsoft.com/office/powerpoint/2010/main" val="897475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E2C5CA-03D7-854B-B21C-CB00B4E375C2}" type="datetimeFigureOut">
              <a:rPr lang="en-US" smtClean="0"/>
              <a:t>1/21/22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608F4E-3A41-E44C-9204-E107A3DC5BFA}" type="slidenum">
              <a:rPr lang="en-US" smtClean="0"/>
              <a:t>‹#›</a:t>
            </a:fld>
            <a:endParaRPr lang="en-US"/>
          </a:p>
        </p:txBody>
      </p:sp>
    </p:spTree>
    <p:extLst>
      <p:ext uri="{BB962C8B-B14F-4D97-AF65-F5344CB8AC3E}">
        <p14:creationId xmlns:p14="http://schemas.microsoft.com/office/powerpoint/2010/main" val="2097966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E2C5CA-03D7-854B-B21C-CB00B4E375C2}" type="datetimeFigureOut">
              <a:rPr lang="en-US" smtClean="0"/>
              <a:t>1/21/22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608F4E-3A41-E44C-9204-E107A3DC5BFA}" type="slidenum">
              <a:rPr lang="en-US" smtClean="0"/>
              <a:t>‹#›</a:t>
            </a:fld>
            <a:endParaRPr lang="en-US"/>
          </a:p>
        </p:txBody>
      </p:sp>
    </p:spTree>
    <p:extLst>
      <p:ext uri="{BB962C8B-B14F-4D97-AF65-F5344CB8AC3E}">
        <p14:creationId xmlns:p14="http://schemas.microsoft.com/office/powerpoint/2010/main" val="988225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E2C5CA-03D7-854B-B21C-CB00B4E375C2}" type="datetimeFigureOut">
              <a:rPr lang="en-US" smtClean="0"/>
              <a:t>1/21/22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608F4E-3A41-E44C-9204-E107A3DC5BFA}" type="slidenum">
              <a:rPr lang="en-US" smtClean="0"/>
              <a:t>‹#›</a:t>
            </a:fld>
            <a:endParaRPr lang="en-US"/>
          </a:p>
        </p:txBody>
      </p:sp>
    </p:spTree>
    <p:extLst>
      <p:ext uri="{BB962C8B-B14F-4D97-AF65-F5344CB8AC3E}">
        <p14:creationId xmlns:p14="http://schemas.microsoft.com/office/powerpoint/2010/main" val="47415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E2C5CA-03D7-854B-B21C-CB00B4E375C2}" type="datetimeFigureOut">
              <a:rPr lang="en-US" smtClean="0"/>
              <a:t>1/21/22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608F4E-3A41-E44C-9204-E107A3DC5BFA}" type="slidenum">
              <a:rPr lang="en-US" smtClean="0"/>
              <a:t>‹#›</a:t>
            </a:fld>
            <a:endParaRPr lang="en-US"/>
          </a:p>
        </p:txBody>
      </p:sp>
    </p:spTree>
    <p:extLst>
      <p:ext uri="{BB962C8B-B14F-4D97-AF65-F5344CB8AC3E}">
        <p14:creationId xmlns:p14="http://schemas.microsoft.com/office/powerpoint/2010/main" val="201917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E2C5CA-03D7-854B-B21C-CB00B4E375C2}" type="datetimeFigureOut">
              <a:rPr lang="en-US" smtClean="0"/>
              <a:t>1/21/22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608F4E-3A41-E44C-9204-E107A3DC5BFA}" type="slidenum">
              <a:rPr lang="en-US" smtClean="0"/>
              <a:t>‹#›</a:t>
            </a:fld>
            <a:endParaRPr lang="en-US"/>
          </a:p>
        </p:txBody>
      </p:sp>
    </p:spTree>
    <p:extLst>
      <p:ext uri="{BB962C8B-B14F-4D97-AF65-F5344CB8AC3E}">
        <p14:creationId xmlns:p14="http://schemas.microsoft.com/office/powerpoint/2010/main" val="17509966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E2C5CA-03D7-854B-B21C-CB00B4E375C2}" type="datetimeFigureOut">
              <a:rPr lang="en-US" smtClean="0"/>
              <a:t>1/21/22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608F4E-3A41-E44C-9204-E107A3DC5BFA}" type="slidenum">
              <a:rPr lang="en-US" smtClean="0"/>
              <a:t>‹#›</a:t>
            </a:fld>
            <a:endParaRPr lang="en-US"/>
          </a:p>
        </p:txBody>
      </p:sp>
    </p:spTree>
    <p:extLst>
      <p:ext uri="{BB962C8B-B14F-4D97-AF65-F5344CB8AC3E}">
        <p14:creationId xmlns:p14="http://schemas.microsoft.com/office/powerpoint/2010/main" val="1467108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5553015" y="523685"/>
            <a:ext cx="6177774" cy="388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800" b="1" dirty="0" err="1" smtClean="0">
                <a:latin typeface="Arial Unicode MS" charset="0"/>
                <a:ea typeface="Arial Unicode MS" charset="0"/>
                <a:cs typeface="Arial Unicode MS" charset="0"/>
              </a:rPr>
              <a:t>Supershop</a:t>
            </a:r>
            <a:r>
              <a:rPr lang="en-US" sz="1800" b="1" dirty="0" smtClean="0">
                <a:latin typeface="Arial Unicode MS" charset="0"/>
                <a:ea typeface="Arial Unicode MS" charset="0"/>
                <a:cs typeface="Arial Unicode MS" charset="0"/>
              </a:rPr>
              <a:t> Analytical </a:t>
            </a:r>
            <a:r>
              <a:rPr lang="en-US" sz="1800" b="1" dirty="0" smtClean="0">
                <a:latin typeface="Arial Unicode MS" charset="0"/>
                <a:ea typeface="Arial Unicode MS" charset="0"/>
                <a:cs typeface="Arial Unicode MS" charset="0"/>
              </a:rPr>
              <a:t>Business Case Study</a:t>
            </a:r>
            <a:endParaRPr lang="en-US" sz="1800" b="1" dirty="0">
              <a:latin typeface="Arial Unicode MS" charset="0"/>
              <a:ea typeface="Arial Unicode MS" charset="0"/>
              <a:cs typeface="Arial Unicode MS" charset="0"/>
            </a:endParaRPr>
          </a:p>
        </p:txBody>
      </p:sp>
      <p:sp>
        <p:nvSpPr>
          <p:cNvPr id="5" name="Subtitle 2"/>
          <p:cNvSpPr txBox="1">
            <a:spLocks/>
          </p:cNvSpPr>
          <p:nvPr/>
        </p:nvSpPr>
        <p:spPr>
          <a:xfrm>
            <a:off x="5553016" y="1120620"/>
            <a:ext cx="4819724" cy="34076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None/>
            </a:pPr>
            <a:r>
              <a:rPr lang="en-US" sz="1200" b="1" dirty="0" smtClean="0">
                <a:latin typeface="Arial Unicode MS" charset="0"/>
                <a:ea typeface="Arial Unicode MS" charset="0"/>
                <a:cs typeface="Arial Unicode MS" charset="0"/>
              </a:rPr>
              <a:t>Objective: </a:t>
            </a:r>
          </a:p>
          <a:p>
            <a:pPr marL="0" indent="0">
              <a:lnSpc>
                <a:spcPct val="150000"/>
              </a:lnSpc>
              <a:buNone/>
            </a:pPr>
            <a:r>
              <a:rPr lang="en-US" sz="1200" dirty="0" smtClean="0">
                <a:latin typeface="Arial Unicode MS" charset="0"/>
                <a:ea typeface="Arial Unicode MS" charset="0"/>
                <a:cs typeface="Arial Unicode MS" charset="0"/>
              </a:rPr>
              <a:t>To provide an overview of the current week’s operations, analyze the on-time performance of orders and provide recommendations for any improvements</a:t>
            </a:r>
          </a:p>
          <a:p>
            <a:pPr marL="0" indent="0">
              <a:lnSpc>
                <a:spcPct val="150000"/>
              </a:lnSpc>
              <a:buNone/>
            </a:pPr>
            <a:endParaRPr lang="en-US" sz="1200" dirty="0">
              <a:latin typeface="Arial Unicode MS" charset="0"/>
              <a:ea typeface="Arial Unicode MS" charset="0"/>
              <a:cs typeface="Arial Unicode MS" charset="0"/>
            </a:endParaRPr>
          </a:p>
          <a:p>
            <a:pPr marL="0" indent="0">
              <a:lnSpc>
                <a:spcPct val="150000"/>
              </a:lnSpc>
              <a:buNone/>
            </a:pPr>
            <a:r>
              <a:rPr lang="en-US" sz="1050" b="1" i="1" dirty="0" smtClean="0">
                <a:latin typeface="Arial Unicode MS" charset="0"/>
                <a:ea typeface="Arial Unicode MS" charset="0"/>
                <a:cs typeface="Arial Unicode MS" charset="0"/>
              </a:rPr>
              <a:t>Assumptions:</a:t>
            </a:r>
          </a:p>
          <a:p>
            <a:pPr>
              <a:lnSpc>
                <a:spcPct val="150000"/>
              </a:lnSpc>
              <a:buFont typeface=".AppleSystemUIFont" charset="-120"/>
              <a:buChar char="+"/>
            </a:pPr>
            <a:r>
              <a:rPr lang="en-US" sz="1050" i="1" dirty="0" smtClean="0">
                <a:latin typeface="Arial Unicode MS" charset="0"/>
                <a:ea typeface="Arial Unicode MS" charset="0"/>
                <a:cs typeface="Arial Unicode MS" charset="0"/>
              </a:rPr>
              <a:t>I’m assuming that only future orders can have an early delivery and that immediate orders can only be delivered on-time or late</a:t>
            </a:r>
          </a:p>
          <a:p>
            <a:pPr>
              <a:lnSpc>
                <a:spcPct val="150000"/>
              </a:lnSpc>
              <a:buFont typeface=".AppleSystemUIFont" charset="-120"/>
              <a:buChar char="+"/>
            </a:pPr>
            <a:r>
              <a:rPr lang="en-US" sz="1050" i="1" dirty="0" smtClean="0">
                <a:latin typeface="Arial Unicode MS" charset="0"/>
                <a:ea typeface="Arial Unicode MS" charset="0"/>
                <a:cs typeface="Arial Unicode MS" charset="0"/>
              </a:rPr>
              <a:t>I’m assuming that duplicate order ID’s count as unique orders as they correspond to different shopper, store and day of the week</a:t>
            </a:r>
          </a:p>
          <a:p>
            <a:pPr>
              <a:lnSpc>
                <a:spcPct val="150000"/>
              </a:lnSpc>
              <a:buFont typeface=".AppleSystemUIFont" charset="-120"/>
              <a:buChar char="+"/>
            </a:pPr>
            <a:endParaRPr lang="en-US" sz="1050" i="1" dirty="0" smtClean="0">
              <a:latin typeface="Arial Unicode MS" charset="0"/>
              <a:ea typeface="Arial Unicode MS" charset="0"/>
              <a:cs typeface="Arial Unicode MS" charset="0"/>
            </a:endParaRPr>
          </a:p>
          <a:p>
            <a:pPr marL="0" indent="0">
              <a:buNone/>
            </a:pPr>
            <a:endParaRPr lang="en-US" sz="1200" i="1" dirty="0">
              <a:latin typeface="Arial Unicode MS" charset="0"/>
              <a:ea typeface="Arial Unicode MS" charset="0"/>
              <a:cs typeface="Arial Unicode MS" charset="0"/>
            </a:endParaRPr>
          </a:p>
          <a:p>
            <a:pPr marL="0" indent="0">
              <a:buNone/>
            </a:pPr>
            <a:endParaRPr lang="en-US" sz="1200" dirty="0" smtClean="0">
              <a:latin typeface="Arial Unicode MS" charset="0"/>
              <a:ea typeface="Arial Unicode MS" charset="0"/>
              <a:cs typeface="Arial Unicode MS" charset="0"/>
            </a:endParaRPr>
          </a:p>
          <a:p>
            <a:pPr marL="0" indent="0">
              <a:buNone/>
            </a:pPr>
            <a:endParaRPr lang="en-US" sz="1200" dirty="0" smtClean="0">
              <a:latin typeface="Arial Unicode MS" charset="0"/>
              <a:ea typeface="Arial Unicode MS" charset="0"/>
              <a:cs typeface="Arial Unicode MS" charset="0"/>
            </a:endParaRPr>
          </a:p>
          <a:p>
            <a:pPr marL="0" indent="0">
              <a:buNone/>
            </a:pPr>
            <a:endParaRPr lang="en-US" sz="1200" dirty="0" smtClean="0">
              <a:latin typeface="Arial Unicode MS" charset="0"/>
              <a:ea typeface="Arial Unicode MS" charset="0"/>
              <a:cs typeface="Arial Unicode MS" charset="0"/>
            </a:endParaRPr>
          </a:p>
        </p:txBody>
      </p:sp>
      <p:pic>
        <p:nvPicPr>
          <p:cNvPr id="8" name="Picture 6" descr="ornershop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15575" y="6333725"/>
            <a:ext cx="221038" cy="221038"/>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liced green fruit on purple backgrou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5197642" cy="6860887"/>
          </a:xfrm>
          <a:prstGeom prst="rect">
            <a:avLst/>
          </a:prstGeom>
          <a:noFill/>
          <a:extLst>
            <a:ext uri="{909E8E84-426E-40DD-AFC4-6F175D3DCCD1}">
              <a14:hiddenFill xmlns:a14="http://schemas.microsoft.com/office/drawing/2010/main">
                <a:solidFill>
                  <a:srgbClr val="FFFFFF"/>
                </a:solidFill>
              </a14:hiddenFill>
            </a:ext>
          </a:extLst>
        </p:spPr>
      </p:pic>
      <p:sp>
        <p:nvSpPr>
          <p:cNvPr id="20" name="Subtitle 2"/>
          <p:cNvSpPr txBox="1">
            <a:spLocks/>
          </p:cNvSpPr>
          <p:nvPr/>
        </p:nvSpPr>
        <p:spPr>
          <a:xfrm>
            <a:off x="5577957" y="6292114"/>
            <a:ext cx="4098758" cy="388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100" b="1" dirty="0" smtClean="0">
                <a:latin typeface="Arial Unicode MS" charset="0"/>
                <a:ea typeface="Arial Unicode MS" charset="0"/>
                <a:cs typeface="Arial Unicode MS" charset="0"/>
              </a:rPr>
              <a:t>Submitted by Gabriela </a:t>
            </a:r>
            <a:r>
              <a:rPr lang="en-US" sz="1100" b="1" dirty="0" err="1" smtClean="0">
                <a:latin typeface="Arial Unicode MS" charset="0"/>
                <a:ea typeface="Arial Unicode MS" charset="0"/>
                <a:cs typeface="Arial Unicode MS" charset="0"/>
              </a:rPr>
              <a:t>Roestandy</a:t>
            </a:r>
            <a:endParaRPr lang="en-US" sz="1100" b="1" dirty="0">
              <a:latin typeface="Arial Unicode MS" charset="0"/>
              <a:ea typeface="Arial Unicode MS" charset="0"/>
              <a:cs typeface="Arial Unicode MS" charset="0"/>
            </a:endParaRPr>
          </a:p>
        </p:txBody>
      </p:sp>
    </p:spTree>
    <p:extLst>
      <p:ext uri="{BB962C8B-B14F-4D97-AF65-F5344CB8AC3E}">
        <p14:creationId xmlns:p14="http://schemas.microsoft.com/office/powerpoint/2010/main" val="750268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8096570" y="153006"/>
            <a:ext cx="2115083" cy="175728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783452" y="153006"/>
            <a:ext cx="2115083" cy="175728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675172" y="89702"/>
            <a:ext cx="1910245" cy="191024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629435" y="89703"/>
            <a:ext cx="1910245" cy="191024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btitle 2"/>
          <p:cNvSpPr txBox="1">
            <a:spLocks/>
          </p:cNvSpPr>
          <p:nvPr/>
        </p:nvSpPr>
        <p:spPr>
          <a:xfrm>
            <a:off x="160026" y="193950"/>
            <a:ext cx="1113755" cy="140410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600" b="1" dirty="0" smtClean="0">
                <a:latin typeface="Arial Rounded MT Bold" charset="0"/>
                <a:ea typeface="Arial Rounded MT Bold" charset="0"/>
                <a:cs typeface="Arial Rounded MT Bold" charset="0"/>
              </a:rPr>
              <a:t>Current</a:t>
            </a:r>
          </a:p>
          <a:p>
            <a:pPr marL="0" indent="0">
              <a:buNone/>
            </a:pPr>
            <a:r>
              <a:rPr lang="en-US" sz="1600" b="1" dirty="0" smtClean="0">
                <a:latin typeface="Arial Rounded MT Bold" charset="0"/>
                <a:ea typeface="Arial Rounded MT Bold" charset="0"/>
                <a:cs typeface="Arial Rounded MT Bold" charset="0"/>
              </a:rPr>
              <a:t>Week</a:t>
            </a:r>
          </a:p>
          <a:p>
            <a:pPr marL="0" indent="0">
              <a:buNone/>
            </a:pPr>
            <a:r>
              <a:rPr lang="en-US" sz="1600" b="1" dirty="0" smtClean="0">
                <a:latin typeface="Arial Rounded MT Bold" charset="0"/>
                <a:ea typeface="Arial Rounded MT Bold" charset="0"/>
                <a:cs typeface="Arial Rounded MT Bold" charset="0"/>
              </a:rPr>
              <a:t>Overview:</a:t>
            </a:r>
          </a:p>
          <a:p>
            <a:pPr marL="0" indent="0">
              <a:buNone/>
            </a:pPr>
            <a:r>
              <a:rPr lang="en-US" sz="1600" b="1" dirty="0" smtClean="0">
                <a:latin typeface="Arial Rounded MT Bold" charset="0"/>
                <a:ea typeface="Arial Rounded MT Bold" charset="0"/>
                <a:cs typeface="Arial Rounded MT Bold" charset="0"/>
              </a:rPr>
              <a:t>Market X</a:t>
            </a:r>
            <a:endParaRPr lang="en-US" sz="1600" b="1" dirty="0">
              <a:latin typeface="Arial Rounded MT Bold" charset="0"/>
              <a:ea typeface="Arial Rounded MT Bold" charset="0"/>
              <a:cs typeface="Arial Rounded MT Bold" charset="0"/>
            </a:endParaRPr>
          </a:p>
        </p:txBody>
      </p:sp>
      <p:sp>
        <p:nvSpPr>
          <p:cNvPr id="6" name="TextBox 5"/>
          <p:cNvSpPr txBox="1"/>
          <p:nvPr/>
        </p:nvSpPr>
        <p:spPr>
          <a:xfrm>
            <a:off x="1167063" y="2218531"/>
            <a:ext cx="4042611" cy="253916"/>
          </a:xfrm>
          <a:prstGeom prst="rect">
            <a:avLst/>
          </a:prstGeom>
          <a:noFill/>
        </p:spPr>
        <p:txBody>
          <a:bodyPr wrap="square" rtlCol="0">
            <a:spAutoFit/>
          </a:bodyPr>
          <a:lstStyle/>
          <a:p>
            <a:pPr algn="ctr"/>
            <a:r>
              <a:rPr lang="en-US" sz="1050" b="1" dirty="0">
                <a:latin typeface="Arial Unicode MS" charset="0"/>
                <a:ea typeface="Arial Unicode MS" charset="0"/>
                <a:cs typeface="Arial Unicode MS" charset="0"/>
              </a:rPr>
              <a:t>On-time Performance for </a:t>
            </a:r>
            <a:r>
              <a:rPr lang="en-US" sz="1050" b="1">
                <a:latin typeface="Arial Unicode MS" charset="0"/>
                <a:ea typeface="Arial Unicode MS" charset="0"/>
                <a:cs typeface="Arial Unicode MS" charset="0"/>
              </a:rPr>
              <a:t>Immediate </a:t>
            </a:r>
            <a:r>
              <a:rPr lang="en-US" sz="1050" b="1" smtClean="0">
                <a:latin typeface="Arial Unicode MS" charset="0"/>
                <a:ea typeface="Arial Unicode MS" charset="0"/>
                <a:cs typeface="Arial Unicode MS" charset="0"/>
              </a:rPr>
              <a:t>Orders (85% of total orders)</a:t>
            </a:r>
            <a:endParaRPr lang="en-US" sz="1050" b="1" dirty="0">
              <a:latin typeface="Arial Unicode MS" charset="0"/>
              <a:ea typeface="Arial Unicode MS" charset="0"/>
              <a:cs typeface="Arial Unicode MS" charset="0"/>
            </a:endParaRPr>
          </a:p>
        </p:txBody>
      </p:sp>
      <p:sp>
        <p:nvSpPr>
          <p:cNvPr id="15" name="TextBox 14"/>
          <p:cNvSpPr txBox="1"/>
          <p:nvPr/>
        </p:nvSpPr>
        <p:spPr>
          <a:xfrm>
            <a:off x="7124655" y="2219587"/>
            <a:ext cx="3897056" cy="253916"/>
          </a:xfrm>
          <a:prstGeom prst="rect">
            <a:avLst/>
          </a:prstGeom>
          <a:noFill/>
        </p:spPr>
        <p:txBody>
          <a:bodyPr wrap="square" rtlCol="0">
            <a:spAutoFit/>
          </a:bodyPr>
          <a:lstStyle/>
          <a:p>
            <a:pPr algn="ctr"/>
            <a:r>
              <a:rPr lang="en-US" sz="1050" b="1" dirty="0">
                <a:latin typeface="Arial Unicode MS" charset="0"/>
                <a:ea typeface="Arial Unicode MS" charset="0"/>
                <a:cs typeface="Arial Unicode MS" charset="0"/>
              </a:rPr>
              <a:t>On-time Performance for </a:t>
            </a:r>
            <a:r>
              <a:rPr lang="en-US" sz="1050" b="1" smtClean="0">
                <a:latin typeface="Arial Unicode MS" charset="0"/>
                <a:ea typeface="Arial Unicode MS" charset="0"/>
                <a:cs typeface="Arial Unicode MS" charset="0"/>
              </a:rPr>
              <a:t>Future Orders (15% of total orders)</a:t>
            </a:r>
            <a:endParaRPr lang="en-US" sz="1050" b="1" dirty="0">
              <a:latin typeface="Arial Unicode MS" charset="0"/>
              <a:ea typeface="Arial Unicode MS" charset="0"/>
              <a:cs typeface="Arial Unicode MS"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7440" y="2528056"/>
            <a:ext cx="5519150" cy="3252538"/>
          </a:xfrm>
          <a:prstGeom prst="rect">
            <a:avLst/>
          </a:prstGeom>
        </p:spPr>
      </p:pic>
      <p:sp>
        <p:nvSpPr>
          <p:cNvPr id="16" name="TextBox 15"/>
          <p:cNvSpPr txBox="1"/>
          <p:nvPr/>
        </p:nvSpPr>
        <p:spPr>
          <a:xfrm>
            <a:off x="2941249" y="5891037"/>
            <a:ext cx="6156019" cy="830997"/>
          </a:xfrm>
          <a:prstGeom prst="rect">
            <a:avLst/>
          </a:prstGeom>
          <a:noFill/>
        </p:spPr>
        <p:txBody>
          <a:bodyPr wrap="square" rtlCol="0">
            <a:spAutoFit/>
          </a:bodyPr>
          <a:lstStyle/>
          <a:p>
            <a:pPr marL="171450" indent="-171450" algn="ctr">
              <a:buFont typeface=".AppleSystemUIFont" charset="-120"/>
              <a:buChar char="+"/>
            </a:pPr>
            <a:r>
              <a:rPr lang="en-US" sz="1200" dirty="0" smtClean="0">
                <a:latin typeface="Arial Unicode MS" charset="0"/>
                <a:ea typeface="Arial Unicode MS" charset="0"/>
                <a:cs typeface="Arial Unicode MS" charset="0"/>
              </a:rPr>
              <a:t>All orders are </a:t>
            </a:r>
            <a:r>
              <a:rPr lang="en-US" sz="1200" b="1" u="sng" dirty="0" smtClean="0">
                <a:latin typeface="Arial Unicode MS" charset="0"/>
                <a:ea typeface="Arial Unicode MS" charset="0"/>
                <a:cs typeface="Arial Unicode MS" charset="0"/>
              </a:rPr>
              <a:t>below the 90% </a:t>
            </a:r>
            <a:r>
              <a:rPr lang="en-US" sz="1200" dirty="0" smtClean="0">
                <a:latin typeface="Arial Unicode MS" charset="0"/>
                <a:ea typeface="Arial Unicode MS" charset="0"/>
                <a:cs typeface="Arial Unicode MS" charset="0"/>
              </a:rPr>
              <a:t>on-time standard for each day of the week</a:t>
            </a:r>
          </a:p>
          <a:p>
            <a:pPr marL="171450" indent="-171450" algn="ctr">
              <a:buFont typeface=".AppleSystemUIFont" charset="-120"/>
              <a:buChar char="+"/>
            </a:pPr>
            <a:r>
              <a:rPr lang="en-US" sz="1200" dirty="0">
                <a:latin typeface="Arial Unicode MS" charset="0"/>
                <a:ea typeface="Arial Unicode MS" charset="0"/>
                <a:cs typeface="Arial Unicode MS" charset="0"/>
              </a:rPr>
              <a:t>It appears that weekends have lower on-time </a:t>
            </a:r>
            <a:r>
              <a:rPr lang="en-US" sz="1200" dirty="0" smtClean="0">
                <a:latin typeface="Arial Unicode MS" charset="0"/>
                <a:ea typeface="Arial Unicode MS" charset="0"/>
                <a:cs typeface="Arial Unicode MS" charset="0"/>
              </a:rPr>
              <a:t>rates for immediate orders, </a:t>
            </a:r>
            <a:r>
              <a:rPr lang="en-US" sz="1200" dirty="0">
                <a:latin typeface="Arial Unicode MS" charset="0"/>
                <a:ea typeface="Arial Unicode MS" charset="0"/>
                <a:cs typeface="Arial Unicode MS" charset="0"/>
              </a:rPr>
              <a:t>but not by a significant amount- could be due to increased traffic at </a:t>
            </a:r>
            <a:r>
              <a:rPr lang="en-US" sz="1200" dirty="0" smtClean="0">
                <a:latin typeface="Arial Unicode MS" charset="0"/>
                <a:ea typeface="Arial Unicode MS" charset="0"/>
                <a:cs typeface="Arial Unicode MS" charset="0"/>
              </a:rPr>
              <a:t>stores</a:t>
            </a:r>
            <a:endParaRPr lang="en-US" sz="1200" dirty="0">
              <a:latin typeface="Arial Unicode MS" charset="0"/>
              <a:ea typeface="Arial Unicode MS" charset="0"/>
              <a:cs typeface="Arial Unicode MS" charset="0"/>
            </a:endParaRPr>
          </a:p>
          <a:p>
            <a:pPr marL="171450" indent="-171450" algn="ctr">
              <a:buFont typeface="Arial" charset="0"/>
              <a:buChar char="•"/>
            </a:pPr>
            <a:endParaRPr lang="en-US" sz="1200" dirty="0">
              <a:latin typeface="Arial Unicode MS" charset="0"/>
              <a:ea typeface="Arial Unicode MS" charset="0"/>
              <a:cs typeface="Arial Unicode MS" charset="0"/>
            </a:endParaRPr>
          </a:p>
        </p:txBody>
      </p:sp>
      <p:sp>
        <p:nvSpPr>
          <p:cNvPr id="19" name="TextBox 18"/>
          <p:cNvSpPr txBox="1"/>
          <p:nvPr/>
        </p:nvSpPr>
        <p:spPr>
          <a:xfrm>
            <a:off x="1876846" y="419943"/>
            <a:ext cx="1411142" cy="1223412"/>
          </a:xfrm>
          <a:prstGeom prst="rect">
            <a:avLst/>
          </a:prstGeom>
          <a:noFill/>
        </p:spPr>
        <p:txBody>
          <a:bodyPr wrap="square" rtlCol="0">
            <a:spAutoFit/>
          </a:bodyPr>
          <a:lstStyle/>
          <a:p>
            <a:pPr algn="ctr"/>
            <a:r>
              <a:rPr lang="en-US" sz="1400" dirty="0" smtClean="0">
                <a:latin typeface="Arial Rounded MT Bold" charset="0"/>
                <a:ea typeface="Arial Rounded MT Bold" charset="0"/>
                <a:cs typeface="Arial Rounded MT Bold" charset="0"/>
              </a:rPr>
              <a:t>Total Orders:</a:t>
            </a:r>
          </a:p>
          <a:p>
            <a:pPr algn="ctr"/>
            <a:r>
              <a:rPr lang="en-US" sz="1400" dirty="0" smtClean="0">
                <a:latin typeface="Arial Rounded MT Bold" charset="0"/>
                <a:ea typeface="Arial Rounded MT Bold" charset="0"/>
                <a:cs typeface="Arial Rounded MT Bold" charset="0"/>
              </a:rPr>
              <a:t>8,671</a:t>
            </a:r>
          </a:p>
          <a:p>
            <a:pPr algn="ctr"/>
            <a:endParaRPr lang="en-US" sz="1400" dirty="0" smtClean="0">
              <a:latin typeface="Arial Unicode MS" charset="0"/>
              <a:ea typeface="Arial Unicode MS" charset="0"/>
              <a:cs typeface="Arial Unicode MS" charset="0"/>
            </a:endParaRPr>
          </a:p>
          <a:p>
            <a:pPr algn="ctr"/>
            <a:r>
              <a:rPr lang="en-US" sz="1050" dirty="0" smtClean="0">
                <a:latin typeface="Arial Unicode MS" charset="0"/>
                <a:ea typeface="Arial Unicode MS" charset="0"/>
                <a:cs typeface="Arial Unicode MS" charset="0"/>
              </a:rPr>
              <a:t>1% Early*</a:t>
            </a:r>
          </a:p>
          <a:p>
            <a:pPr algn="ctr"/>
            <a:r>
              <a:rPr lang="en-US" sz="1050" dirty="0" smtClean="0">
                <a:latin typeface="Arial Unicode MS" charset="0"/>
                <a:ea typeface="Arial Unicode MS" charset="0"/>
                <a:cs typeface="Arial Unicode MS" charset="0"/>
              </a:rPr>
              <a:t>19% Late</a:t>
            </a:r>
          </a:p>
          <a:p>
            <a:pPr algn="ctr"/>
            <a:r>
              <a:rPr lang="en-US" sz="1050" b="1" u="sng" dirty="0" smtClean="0">
                <a:latin typeface="Arial Unicode MS" charset="0"/>
                <a:ea typeface="Arial Unicode MS" charset="0"/>
                <a:cs typeface="Arial Unicode MS" charset="0"/>
              </a:rPr>
              <a:t>80% On-time</a:t>
            </a:r>
            <a:endParaRPr lang="en-US" sz="1050" b="1" u="sng" dirty="0">
              <a:latin typeface="Arial Unicode MS" charset="0"/>
              <a:ea typeface="Arial Unicode MS" charset="0"/>
              <a:cs typeface="Arial Unicode MS" charset="0"/>
            </a:endParaRPr>
          </a:p>
        </p:txBody>
      </p:sp>
      <p:sp>
        <p:nvSpPr>
          <p:cNvPr id="21" name="TextBox 20"/>
          <p:cNvSpPr txBox="1"/>
          <p:nvPr/>
        </p:nvSpPr>
        <p:spPr>
          <a:xfrm>
            <a:off x="3873207" y="408133"/>
            <a:ext cx="1551510" cy="1438855"/>
          </a:xfrm>
          <a:prstGeom prst="rect">
            <a:avLst/>
          </a:prstGeom>
          <a:noFill/>
        </p:spPr>
        <p:txBody>
          <a:bodyPr wrap="square" rtlCol="0">
            <a:spAutoFit/>
          </a:bodyPr>
          <a:lstStyle/>
          <a:p>
            <a:pPr algn="ctr"/>
            <a:r>
              <a:rPr lang="en-US" sz="1400" dirty="0">
                <a:latin typeface="Arial Rounded MT Bold" charset="0"/>
                <a:ea typeface="Arial Rounded MT Bold" charset="0"/>
                <a:cs typeface="Arial Rounded MT Bold" charset="0"/>
              </a:rPr>
              <a:t>Total Shoppers:</a:t>
            </a:r>
          </a:p>
          <a:p>
            <a:pPr algn="ctr"/>
            <a:r>
              <a:rPr lang="en-US" sz="1400" dirty="0">
                <a:latin typeface="Arial Rounded MT Bold" charset="0"/>
                <a:ea typeface="Arial Rounded MT Bold" charset="0"/>
                <a:cs typeface="Arial Rounded MT Bold" charset="0"/>
              </a:rPr>
              <a:t>369</a:t>
            </a:r>
          </a:p>
          <a:p>
            <a:pPr algn="ctr"/>
            <a:endParaRPr lang="en-US" sz="1400" dirty="0">
              <a:latin typeface="Arial Unicode MS" charset="0"/>
              <a:ea typeface="Arial Unicode MS" charset="0"/>
              <a:cs typeface="Arial Unicode MS" charset="0"/>
            </a:endParaRPr>
          </a:p>
          <a:p>
            <a:pPr algn="ctr"/>
            <a:r>
              <a:rPr lang="en-US" sz="1050" dirty="0">
                <a:latin typeface="Arial Unicode MS" charset="0"/>
                <a:ea typeface="Arial Unicode MS" charset="0"/>
                <a:cs typeface="Arial Unicode MS" charset="0"/>
              </a:rPr>
              <a:t>1% Early*</a:t>
            </a:r>
          </a:p>
          <a:p>
            <a:pPr algn="ctr"/>
            <a:r>
              <a:rPr lang="en-US" sz="1050" dirty="0">
                <a:latin typeface="Arial Unicode MS" charset="0"/>
                <a:ea typeface="Arial Unicode MS" charset="0"/>
                <a:cs typeface="Arial Unicode MS" charset="0"/>
              </a:rPr>
              <a:t>2</a:t>
            </a:r>
            <a:r>
              <a:rPr lang="en-US" sz="1050" dirty="0" smtClean="0">
                <a:latin typeface="Arial Unicode MS" charset="0"/>
                <a:ea typeface="Arial Unicode MS" charset="0"/>
                <a:cs typeface="Arial Unicode MS" charset="0"/>
              </a:rPr>
              <a:t>9</a:t>
            </a:r>
            <a:r>
              <a:rPr lang="en-US" sz="1050" dirty="0">
                <a:latin typeface="Arial Unicode MS" charset="0"/>
                <a:ea typeface="Arial Unicode MS" charset="0"/>
                <a:cs typeface="Arial Unicode MS" charset="0"/>
              </a:rPr>
              <a:t>% Late</a:t>
            </a:r>
          </a:p>
          <a:p>
            <a:pPr algn="ctr"/>
            <a:r>
              <a:rPr lang="en-US" sz="1050" b="1" u="sng" dirty="0">
                <a:latin typeface="Arial Unicode MS" charset="0"/>
                <a:ea typeface="Arial Unicode MS" charset="0"/>
                <a:cs typeface="Arial Unicode MS" charset="0"/>
              </a:rPr>
              <a:t>7</a:t>
            </a:r>
            <a:r>
              <a:rPr lang="en-US" sz="1050" b="1" u="sng" dirty="0" smtClean="0">
                <a:latin typeface="Arial Unicode MS" charset="0"/>
                <a:ea typeface="Arial Unicode MS" charset="0"/>
                <a:cs typeface="Arial Unicode MS" charset="0"/>
              </a:rPr>
              <a:t>0</a:t>
            </a:r>
            <a:r>
              <a:rPr lang="en-US" sz="1050" b="1" u="sng" dirty="0">
                <a:latin typeface="Arial Unicode MS" charset="0"/>
                <a:ea typeface="Arial Unicode MS" charset="0"/>
                <a:cs typeface="Arial Unicode MS" charset="0"/>
              </a:rPr>
              <a:t>% On-time</a:t>
            </a:r>
          </a:p>
          <a:p>
            <a:pPr algn="ctr"/>
            <a:endParaRPr lang="en-US" sz="1400" dirty="0" smtClean="0">
              <a:latin typeface="Arial Unicode MS" charset="0"/>
              <a:ea typeface="Arial Unicode MS" charset="0"/>
              <a:cs typeface="Arial Unicode MS" charset="0"/>
            </a:endParaRPr>
          </a:p>
        </p:txBody>
      </p:sp>
      <p:sp>
        <p:nvSpPr>
          <p:cNvPr id="27" name="TextBox 26"/>
          <p:cNvSpPr txBox="1"/>
          <p:nvPr/>
        </p:nvSpPr>
        <p:spPr>
          <a:xfrm>
            <a:off x="169006" y="6416997"/>
            <a:ext cx="1410412" cy="215444"/>
          </a:xfrm>
          <a:prstGeom prst="rect">
            <a:avLst/>
          </a:prstGeom>
          <a:noFill/>
        </p:spPr>
        <p:txBody>
          <a:bodyPr wrap="square" rtlCol="0">
            <a:spAutoFit/>
          </a:bodyPr>
          <a:lstStyle/>
          <a:p>
            <a:r>
              <a:rPr lang="en-US" sz="800" i="1" dirty="0" smtClean="0">
                <a:latin typeface="Arial Unicode MS" charset="0"/>
                <a:ea typeface="Arial Unicode MS" charset="0"/>
                <a:cs typeface="Arial Unicode MS" charset="0"/>
              </a:rPr>
              <a:t>*Future orders only</a:t>
            </a:r>
            <a:endParaRPr lang="en-US" sz="800" i="1" dirty="0">
              <a:latin typeface="Arial Unicode MS" charset="0"/>
              <a:ea typeface="Arial Unicode MS" charset="0"/>
              <a:cs typeface="Arial Unicode MS" charset="0"/>
            </a:endParaRPr>
          </a:p>
        </p:txBody>
      </p:sp>
      <p:sp>
        <p:nvSpPr>
          <p:cNvPr id="29" name="TextBox 28"/>
          <p:cNvSpPr txBox="1"/>
          <p:nvPr/>
        </p:nvSpPr>
        <p:spPr>
          <a:xfrm>
            <a:off x="8290120" y="285291"/>
            <a:ext cx="1921533" cy="1492716"/>
          </a:xfrm>
          <a:prstGeom prst="rect">
            <a:avLst/>
          </a:prstGeom>
          <a:noFill/>
        </p:spPr>
        <p:txBody>
          <a:bodyPr wrap="square" rtlCol="0">
            <a:spAutoFit/>
          </a:bodyPr>
          <a:lstStyle/>
          <a:p>
            <a:pPr algn="ctr"/>
            <a:r>
              <a:rPr lang="cs-CZ" sz="1400" dirty="0">
                <a:latin typeface="Arial Rounded MT Bold" charset="0"/>
                <a:ea typeface="Arial Rounded MT Bold" charset="0"/>
                <a:cs typeface="Arial Rounded MT Bold" charset="0"/>
              </a:rPr>
              <a:t>Top </a:t>
            </a:r>
            <a:r>
              <a:rPr lang="cs-CZ" sz="1400" dirty="0" smtClean="0">
                <a:latin typeface="Arial Rounded MT Bold" charset="0"/>
                <a:ea typeface="Arial Rounded MT Bold" charset="0"/>
                <a:cs typeface="Arial Rounded MT Bold" charset="0"/>
              </a:rPr>
              <a:t>5 Shoppers</a:t>
            </a:r>
            <a:r>
              <a:rPr lang="cs-CZ" sz="1400" dirty="0">
                <a:latin typeface="Arial Rounded MT Bold" charset="0"/>
                <a:ea typeface="Arial Rounded MT Bold" charset="0"/>
                <a:cs typeface="Arial Rounded MT Bold" charset="0"/>
              </a:rPr>
              <a:t>:</a:t>
            </a:r>
          </a:p>
          <a:p>
            <a:endParaRPr lang="cs-CZ" sz="1400" dirty="0" smtClean="0">
              <a:latin typeface="Arial Unicode MS" charset="0"/>
              <a:ea typeface="Arial Unicode MS" charset="0"/>
              <a:cs typeface="Arial Unicode MS" charset="0"/>
            </a:endParaRPr>
          </a:p>
          <a:p>
            <a:r>
              <a:rPr lang="cs-CZ" sz="1050" i="1" dirty="0" smtClean="0">
                <a:latin typeface="Arial Unicode MS" charset="0"/>
                <a:ea typeface="Arial Unicode MS" charset="0"/>
                <a:cs typeface="Arial Unicode MS" charset="0"/>
              </a:rPr>
              <a:t>Shopper ID</a:t>
            </a:r>
            <a:r>
              <a:rPr lang="cs-CZ" sz="1050" i="1" dirty="0">
                <a:latin typeface="Arial Unicode MS" charset="0"/>
                <a:ea typeface="Arial Unicode MS" charset="0"/>
                <a:cs typeface="Arial Unicode MS" charset="0"/>
              </a:rPr>
              <a:t>	</a:t>
            </a:r>
            <a:r>
              <a:rPr lang="cs-CZ" sz="1050" i="1" dirty="0" smtClean="0">
                <a:latin typeface="Arial Unicode MS" charset="0"/>
                <a:ea typeface="Arial Unicode MS" charset="0"/>
                <a:cs typeface="Arial Unicode MS" charset="0"/>
              </a:rPr>
              <a:t>Order</a:t>
            </a:r>
            <a:r>
              <a:rPr lang="cs-CZ" sz="1050" i="1" dirty="0">
                <a:latin typeface="Arial Unicode MS" charset="0"/>
                <a:ea typeface="Arial Unicode MS" charset="0"/>
                <a:cs typeface="Arial Unicode MS" charset="0"/>
              </a:rPr>
              <a:t> </a:t>
            </a:r>
            <a:r>
              <a:rPr lang="cs-CZ" sz="1050" i="1" dirty="0" err="1" smtClean="0">
                <a:latin typeface="Arial Unicode MS" charset="0"/>
                <a:ea typeface="Arial Unicode MS" charset="0"/>
                <a:cs typeface="Arial Unicode MS" charset="0"/>
              </a:rPr>
              <a:t>Qty</a:t>
            </a:r>
            <a:endParaRPr lang="cs-CZ" sz="1050" i="1" dirty="0" smtClean="0">
              <a:latin typeface="Arial Unicode MS" charset="0"/>
              <a:ea typeface="Arial Unicode MS" charset="0"/>
              <a:cs typeface="Arial Unicode MS" charset="0"/>
            </a:endParaRPr>
          </a:p>
          <a:p>
            <a:r>
              <a:rPr lang="cs-CZ" sz="1050" dirty="0" smtClean="0">
                <a:latin typeface="Arial Unicode MS" charset="0"/>
                <a:ea typeface="Arial Unicode MS" charset="0"/>
                <a:cs typeface="Arial Unicode MS" charset="0"/>
              </a:rPr>
              <a:t>1089</a:t>
            </a:r>
            <a:r>
              <a:rPr lang="cs-CZ" sz="1050" dirty="0">
                <a:latin typeface="Arial Unicode MS" charset="0"/>
                <a:ea typeface="Arial Unicode MS" charset="0"/>
                <a:cs typeface="Arial Unicode MS" charset="0"/>
              </a:rPr>
              <a:t>	157</a:t>
            </a:r>
          </a:p>
          <a:p>
            <a:r>
              <a:rPr lang="cs-CZ" sz="1050" dirty="0">
                <a:latin typeface="Arial Unicode MS" charset="0"/>
                <a:ea typeface="Arial Unicode MS" charset="0"/>
                <a:cs typeface="Arial Unicode MS" charset="0"/>
              </a:rPr>
              <a:t>1150	154</a:t>
            </a:r>
          </a:p>
          <a:p>
            <a:r>
              <a:rPr lang="cs-CZ" sz="1050" dirty="0">
                <a:latin typeface="Arial Unicode MS" charset="0"/>
                <a:ea typeface="Arial Unicode MS" charset="0"/>
                <a:cs typeface="Arial Unicode MS" charset="0"/>
              </a:rPr>
              <a:t>1183	149</a:t>
            </a:r>
          </a:p>
          <a:p>
            <a:r>
              <a:rPr lang="cs-CZ" sz="1050" dirty="0">
                <a:latin typeface="Arial Unicode MS" charset="0"/>
                <a:ea typeface="Arial Unicode MS" charset="0"/>
                <a:cs typeface="Arial Unicode MS" charset="0"/>
              </a:rPr>
              <a:t>1107	144</a:t>
            </a:r>
          </a:p>
          <a:p>
            <a:r>
              <a:rPr lang="cs-CZ" sz="1050" dirty="0">
                <a:latin typeface="Arial Unicode MS" charset="0"/>
                <a:ea typeface="Arial Unicode MS" charset="0"/>
                <a:cs typeface="Arial Unicode MS" charset="0"/>
              </a:rPr>
              <a:t>1136	130</a:t>
            </a:r>
            <a:endParaRPr lang="en-US" sz="1050" dirty="0" smtClean="0">
              <a:latin typeface="Arial Unicode MS" charset="0"/>
              <a:ea typeface="Arial Unicode MS" charset="0"/>
              <a:cs typeface="Arial Unicode MS" charset="0"/>
            </a:endParaRPr>
          </a:p>
        </p:txBody>
      </p:sp>
      <p:grpSp>
        <p:nvGrpSpPr>
          <p:cNvPr id="34" name="Group 33"/>
          <p:cNvGrpSpPr/>
          <p:nvPr/>
        </p:nvGrpSpPr>
        <p:grpSpPr>
          <a:xfrm>
            <a:off x="322567" y="2509069"/>
            <a:ext cx="5237364" cy="3305008"/>
            <a:chOff x="382427" y="1446204"/>
            <a:chExt cx="5532496" cy="3491249"/>
          </a:xfrm>
        </p:grpSpPr>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427" y="1446204"/>
              <a:ext cx="5532496" cy="3473647"/>
            </a:xfrm>
            <a:prstGeom prst="rect">
              <a:avLst/>
            </a:prstGeom>
          </p:spPr>
        </p:pic>
        <p:pic>
          <p:nvPicPr>
            <p:cNvPr id="33" name="Picture 3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2764" y="4581853"/>
              <a:ext cx="1358900" cy="355600"/>
            </a:xfrm>
            <a:prstGeom prst="rect">
              <a:avLst/>
            </a:prstGeom>
          </p:spPr>
        </p:pic>
      </p:grpSp>
      <p:sp>
        <p:nvSpPr>
          <p:cNvPr id="30" name="TextBox 29"/>
          <p:cNvSpPr txBox="1"/>
          <p:nvPr/>
        </p:nvSpPr>
        <p:spPr>
          <a:xfrm>
            <a:off x="5911115" y="285291"/>
            <a:ext cx="1859757" cy="1492716"/>
          </a:xfrm>
          <a:prstGeom prst="rect">
            <a:avLst/>
          </a:prstGeom>
          <a:noFill/>
        </p:spPr>
        <p:txBody>
          <a:bodyPr wrap="square" rtlCol="0">
            <a:spAutoFit/>
          </a:bodyPr>
          <a:lstStyle/>
          <a:p>
            <a:pPr algn="ctr"/>
            <a:r>
              <a:rPr lang="en-US" sz="1400" dirty="0">
                <a:latin typeface="Arial Rounded MT Bold" charset="0"/>
                <a:ea typeface="Arial Rounded MT Bold" charset="0"/>
                <a:cs typeface="Arial Rounded MT Bold" charset="0"/>
              </a:rPr>
              <a:t>Top </a:t>
            </a:r>
            <a:r>
              <a:rPr lang="en-US" sz="1400" dirty="0" smtClean="0">
                <a:latin typeface="Arial Rounded MT Bold" charset="0"/>
                <a:ea typeface="Arial Rounded MT Bold" charset="0"/>
                <a:cs typeface="Arial Rounded MT Bold" charset="0"/>
              </a:rPr>
              <a:t>5 Stores</a:t>
            </a:r>
            <a:r>
              <a:rPr lang="en-US" sz="1400" dirty="0">
                <a:latin typeface="Arial Rounded MT Bold" charset="0"/>
                <a:ea typeface="Arial Rounded MT Bold" charset="0"/>
                <a:cs typeface="Arial Rounded MT Bold" charset="0"/>
              </a:rPr>
              <a:t>:</a:t>
            </a:r>
          </a:p>
          <a:p>
            <a:endParaRPr lang="en-US" sz="1400" dirty="0">
              <a:latin typeface="Arial Unicode MS" charset="0"/>
              <a:ea typeface="Arial Unicode MS" charset="0"/>
              <a:cs typeface="Arial Unicode MS" charset="0"/>
            </a:endParaRPr>
          </a:p>
          <a:p>
            <a:r>
              <a:rPr lang="en-US" sz="1050" i="1" dirty="0">
                <a:latin typeface="Arial Unicode MS" charset="0"/>
                <a:ea typeface="Arial Unicode MS" charset="0"/>
                <a:cs typeface="Arial Unicode MS" charset="0"/>
              </a:rPr>
              <a:t>Store ID	</a:t>
            </a:r>
            <a:r>
              <a:rPr lang="en-US" sz="1050" i="1" dirty="0" smtClean="0">
                <a:latin typeface="Arial Unicode MS" charset="0"/>
                <a:ea typeface="Arial Unicode MS" charset="0"/>
                <a:cs typeface="Arial Unicode MS" charset="0"/>
              </a:rPr>
              <a:t>Order </a:t>
            </a:r>
            <a:r>
              <a:rPr lang="en-US" sz="1050" i="1" dirty="0" err="1" smtClean="0">
                <a:latin typeface="Arial Unicode MS" charset="0"/>
                <a:ea typeface="Arial Unicode MS" charset="0"/>
                <a:cs typeface="Arial Unicode MS" charset="0"/>
              </a:rPr>
              <a:t>Qty</a:t>
            </a:r>
            <a:endParaRPr lang="en-US" sz="1050" i="1" dirty="0">
              <a:latin typeface="Arial Unicode MS" charset="0"/>
              <a:ea typeface="Arial Unicode MS" charset="0"/>
              <a:cs typeface="Arial Unicode MS" charset="0"/>
            </a:endParaRPr>
          </a:p>
          <a:p>
            <a:r>
              <a:rPr lang="en-US" sz="1050" dirty="0" smtClean="0">
                <a:latin typeface="Arial Unicode MS" charset="0"/>
                <a:ea typeface="Arial Unicode MS" charset="0"/>
                <a:cs typeface="Arial Unicode MS" charset="0"/>
              </a:rPr>
              <a:t>537	5523</a:t>
            </a:r>
          </a:p>
          <a:p>
            <a:r>
              <a:rPr lang="en-US" sz="1050" dirty="0" smtClean="0">
                <a:latin typeface="Arial Unicode MS" charset="0"/>
                <a:ea typeface="Arial Unicode MS" charset="0"/>
                <a:cs typeface="Arial Unicode MS" charset="0"/>
              </a:rPr>
              <a:t>613	2289</a:t>
            </a:r>
          </a:p>
          <a:p>
            <a:r>
              <a:rPr lang="en-US" sz="1050" dirty="0" smtClean="0">
                <a:latin typeface="Arial Unicode MS" charset="0"/>
                <a:ea typeface="Arial Unicode MS" charset="0"/>
                <a:cs typeface="Arial Unicode MS" charset="0"/>
              </a:rPr>
              <a:t>538	254</a:t>
            </a:r>
          </a:p>
          <a:p>
            <a:r>
              <a:rPr lang="en-US" sz="1050" dirty="0" smtClean="0">
                <a:latin typeface="Arial Unicode MS" charset="0"/>
                <a:ea typeface="Arial Unicode MS" charset="0"/>
                <a:cs typeface="Arial Unicode MS" charset="0"/>
              </a:rPr>
              <a:t>3376	240</a:t>
            </a:r>
          </a:p>
          <a:p>
            <a:r>
              <a:rPr lang="en-US" sz="1050" dirty="0" smtClean="0">
                <a:latin typeface="Arial Unicode MS" charset="0"/>
                <a:ea typeface="Arial Unicode MS" charset="0"/>
                <a:cs typeface="Arial Unicode MS" charset="0"/>
              </a:rPr>
              <a:t>7877	137</a:t>
            </a:r>
            <a:endParaRPr lang="en-US" sz="1050" dirty="0">
              <a:latin typeface="Arial Unicode MS" charset="0"/>
              <a:ea typeface="Arial Unicode MS" charset="0"/>
              <a:cs typeface="Arial Unicode MS" charset="0"/>
            </a:endParaRPr>
          </a:p>
        </p:txBody>
      </p:sp>
      <p:sp>
        <p:nvSpPr>
          <p:cNvPr id="40" name="Rectangle 39"/>
          <p:cNvSpPr/>
          <p:nvPr/>
        </p:nvSpPr>
        <p:spPr>
          <a:xfrm>
            <a:off x="3417760" y="2758004"/>
            <a:ext cx="2045737" cy="2545515"/>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3" name="Picture 6" descr="ornershop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15575" y="6333725"/>
            <a:ext cx="221038" cy="221038"/>
          </a:xfrm>
          <a:prstGeom prst="rect">
            <a:avLst/>
          </a:prstGeom>
          <a:noFill/>
          <a:extLst>
            <a:ext uri="{909E8E84-426E-40DD-AFC4-6F175D3DCCD1}">
              <a14:hiddenFill xmlns:a14="http://schemas.microsoft.com/office/drawing/2010/main">
                <a:solidFill>
                  <a:srgbClr val="FFFFFF"/>
                </a:solidFill>
              </a14:hiddenFill>
            </a:ext>
          </a:extLst>
        </p:spPr>
      </p:pic>
      <p:sp>
        <p:nvSpPr>
          <p:cNvPr id="54" name="Oval 53"/>
          <p:cNvSpPr/>
          <p:nvPr/>
        </p:nvSpPr>
        <p:spPr>
          <a:xfrm>
            <a:off x="10512793" y="369739"/>
            <a:ext cx="1323820" cy="132382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5" name="TextBox 54"/>
          <p:cNvSpPr txBox="1"/>
          <p:nvPr/>
        </p:nvSpPr>
        <p:spPr>
          <a:xfrm>
            <a:off x="10597539" y="754650"/>
            <a:ext cx="1148609" cy="553998"/>
          </a:xfrm>
          <a:prstGeom prst="rect">
            <a:avLst/>
          </a:prstGeom>
          <a:noFill/>
        </p:spPr>
        <p:txBody>
          <a:bodyPr wrap="square" rtlCol="0">
            <a:spAutoFit/>
          </a:bodyPr>
          <a:lstStyle/>
          <a:p>
            <a:pPr algn="ctr"/>
            <a:r>
              <a:rPr lang="en-US" sz="1000" dirty="0" smtClean="0">
                <a:latin typeface="Arial Unicode MS" charset="0"/>
                <a:ea typeface="Arial Unicode MS" charset="0"/>
                <a:cs typeface="Arial Unicode MS" charset="0"/>
              </a:rPr>
              <a:t>Average Order Size:</a:t>
            </a:r>
          </a:p>
          <a:p>
            <a:pPr algn="ctr"/>
            <a:r>
              <a:rPr lang="en-US" sz="1000" b="1" dirty="0" smtClean="0">
                <a:latin typeface="Arial Unicode MS" charset="0"/>
                <a:ea typeface="Arial Unicode MS" charset="0"/>
                <a:cs typeface="Arial Unicode MS" charset="0"/>
              </a:rPr>
              <a:t>12 items</a:t>
            </a:r>
            <a:endParaRPr lang="en-US" sz="1000" b="1" dirty="0">
              <a:latin typeface="Arial Unicode MS" charset="0"/>
              <a:ea typeface="Arial Unicode MS" charset="0"/>
              <a:cs typeface="Arial Unicode MS" charset="0"/>
            </a:endParaRPr>
          </a:p>
        </p:txBody>
      </p:sp>
    </p:spTree>
    <p:extLst>
      <p:ext uri="{BB962C8B-B14F-4D97-AF65-F5344CB8AC3E}">
        <p14:creationId xmlns:p14="http://schemas.microsoft.com/office/powerpoint/2010/main" val="117822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9500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171488" y="160980"/>
            <a:ext cx="9430526" cy="584775"/>
          </a:xfrm>
          <a:prstGeom prst="rect">
            <a:avLst/>
          </a:prstGeom>
          <a:noFill/>
        </p:spPr>
        <p:txBody>
          <a:bodyPr wrap="square" rtlCol="0">
            <a:spAutoFit/>
          </a:bodyPr>
          <a:lstStyle/>
          <a:p>
            <a:pPr algn="ctr"/>
            <a:r>
              <a:rPr lang="en-US" sz="1600" dirty="0" smtClean="0">
                <a:latin typeface="Arial Unicode MS" charset="0"/>
                <a:ea typeface="Arial Unicode MS" charset="0"/>
                <a:cs typeface="Arial Unicode MS" charset="0"/>
              </a:rPr>
              <a:t>The most important variables affecting on-time delivery appear to be:</a:t>
            </a:r>
          </a:p>
          <a:p>
            <a:pPr algn="ctr"/>
            <a:r>
              <a:rPr lang="en-US" sz="1600" dirty="0" smtClean="0">
                <a:latin typeface="Arial Rounded MT Bold" charset="0"/>
                <a:ea typeface="Arial Rounded MT Bold" charset="0"/>
                <a:cs typeface="Arial Rounded MT Bold" charset="0"/>
              </a:rPr>
              <a:t>Picking Assigning Time, Distance &amp; Picking Speed</a:t>
            </a:r>
            <a:endParaRPr lang="en-US" sz="1600" dirty="0">
              <a:latin typeface="Arial Rounded MT Bold" charset="0"/>
              <a:ea typeface="Arial Rounded MT Bold" charset="0"/>
              <a:cs typeface="Arial Rounded MT Bold" charset="0"/>
            </a:endParaRPr>
          </a:p>
        </p:txBody>
      </p:sp>
      <p:sp>
        <p:nvSpPr>
          <p:cNvPr id="7" name="TextBox 6"/>
          <p:cNvSpPr txBox="1"/>
          <p:nvPr/>
        </p:nvSpPr>
        <p:spPr>
          <a:xfrm>
            <a:off x="4463344" y="1280109"/>
            <a:ext cx="3380353" cy="430887"/>
          </a:xfrm>
          <a:prstGeom prst="rect">
            <a:avLst/>
          </a:prstGeom>
          <a:noFill/>
        </p:spPr>
        <p:txBody>
          <a:bodyPr wrap="square" rtlCol="0">
            <a:spAutoFit/>
          </a:bodyPr>
          <a:lstStyle/>
          <a:p>
            <a:pPr algn="ctr"/>
            <a:r>
              <a:rPr lang="en-US" sz="1100" dirty="0" smtClean="0">
                <a:latin typeface="Arial Unicode MS" charset="0"/>
                <a:ea typeface="Arial Unicode MS" charset="0"/>
                <a:cs typeface="Arial Unicode MS" charset="0"/>
              </a:rPr>
              <a:t>Late orders tend to have the </a:t>
            </a:r>
            <a:r>
              <a:rPr lang="en-US" sz="1100" dirty="0" smtClean="0">
                <a:latin typeface="Arial Rounded MT Bold" charset="0"/>
                <a:ea typeface="Arial Rounded MT Bold" charset="0"/>
                <a:cs typeface="Arial Rounded MT Bold" charset="0"/>
              </a:rPr>
              <a:t>farthest km distance </a:t>
            </a:r>
            <a:r>
              <a:rPr lang="en-US" sz="1100" dirty="0" smtClean="0">
                <a:latin typeface="Arial Unicode MS" charset="0"/>
                <a:ea typeface="Arial Unicode MS" charset="0"/>
                <a:cs typeface="Arial Unicode MS" charset="0"/>
              </a:rPr>
              <a:t>between shopper and store location</a:t>
            </a:r>
            <a:endParaRPr lang="en-US" sz="1100" dirty="0">
              <a:latin typeface="Arial Unicode MS" charset="0"/>
              <a:ea typeface="Arial Unicode MS" charset="0"/>
              <a:cs typeface="Arial Unicode MS" charset="0"/>
            </a:endParaRPr>
          </a:p>
        </p:txBody>
      </p:sp>
      <p:sp>
        <p:nvSpPr>
          <p:cNvPr id="11" name="TextBox 10"/>
          <p:cNvSpPr txBox="1"/>
          <p:nvPr/>
        </p:nvSpPr>
        <p:spPr>
          <a:xfrm>
            <a:off x="8267415" y="1283349"/>
            <a:ext cx="3511500" cy="430887"/>
          </a:xfrm>
          <a:prstGeom prst="rect">
            <a:avLst/>
          </a:prstGeom>
          <a:noFill/>
        </p:spPr>
        <p:txBody>
          <a:bodyPr wrap="square" rtlCol="0">
            <a:spAutoFit/>
          </a:bodyPr>
          <a:lstStyle/>
          <a:p>
            <a:pPr algn="ctr"/>
            <a:r>
              <a:rPr lang="en-US" sz="1100" dirty="0" smtClean="0">
                <a:latin typeface="Arial Unicode MS" charset="0"/>
                <a:ea typeface="Arial Unicode MS" charset="0"/>
                <a:cs typeface="Arial Unicode MS" charset="0"/>
              </a:rPr>
              <a:t>Late orders tend to have </a:t>
            </a:r>
            <a:r>
              <a:rPr lang="en-US" sz="1100" dirty="0" smtClean="0">
                <a:latin typeface="Arial Rounded MT Bold" charset="0"/>
                <a:ea typeface="Arial Rounded MT Bold" charset="0"/>
                <a:cs typeface="Arial Rounded MT Bold" charset="0"/>
              </a:rPr>
              <a:t>a higher picking speed average by almost 40% </a:t>
            </a:r>
            <a:r>
              <a:rPr lang="en-US" sz="1100" dirty="0" smtClean="0">
                <a:latin typeface="Arial Unicode MS" charset="0"/>
                <a:ea typeface="Arial Unicode MS" charset="0"/>
                <a:cs typeface="Arial Unicode MS" charset="0"/>
              </a:rPr>
              <a:t>compared to on-time orders</a:t>
            </a:r>
            <a:endParaRPr lang="en-US" sz="1100" dirty="0">
              <a:latin typeface="Arial Unicode MS" charset="0"/>
              <a:ea typeface="Arial Unicode MS" charset="0"/>
              <a:cs typeface="Arial Unicode MS" charset="0"/>
            </a:endParaRPr>
          </a:p>
        </p:txBody>
      </p:sp>
      <p:sp>
        <p:nvSpPr>
          <p:cNvPr id="14" name="TextBox 13"/>
          <p:cNvSpPr txBox="1"/>
          <p:nvPr/>
        </p:nvSpPr>
        <p:spPr>
          <a:xfrm>
            <a:off x="549188" y="1283349"/>
            <a:ext cx="3380353" cy="430887"/>
          </a:xfrm>
          <a:prstGeom prst="rect">
            <a:avLst/>
          </a:prstGeom>
          <a:noFill/>
        </p:spPr>
        <p:txBody>
          <a:bodyPr wrap="square" rtlCol="0">
            <a:spAutoFit/>
          </a:bodyPr>
          <a:lstStyle/>
          <a:p>
            <a:pPr algn="ctr"/>
            <a:r>
              <a:rPr lang="en-US" sz="1100" dirty="0">
                <a:latin typeface="Arial Unicode MS" charset="0"/>
                <a:ea typeface="Arial Unicode MS" charset="0"/>
                <a:cs typeface="Arial Unicode MS" charset="0"/>
              </a:rPr>
              <a:t>It takes almost </a:t>
            </a:r>
            <a:r>
              <a:rPr lang="en-US" sz="1100" dirty="0">
                <a:latin typeface="Arial Rounded MT Bold" charset="0"/>
                <a:ea typeface="Arial Rounded MT Bold" charset="0"/>
                <a:cs typeface="Arial Rounded MT Bold" charset="0"/>
              </a:rPr>
              <a:t>4x as long</a:t>
            </a:r>
            <a:r>
              <a:rPr lang="en-US" sz="1100" dirty="0">
                <a:latin typeface="Arial Unicode MS" charset="0"/>
                <a:ea typeface="Arial Unicode MS" charset="0"/>
                <a:cs typeface="Arial Unicode MS" charset="0"/>
              </a:rPr>
              <a:t> for a late order to be accepted by a shopper compared to on-time orders</a:t>
            </a:r>
          </a:p>
        </p:txBody>
      </p:sp>
      <p:sp>
        <p:nvSpPr>
          <p:cNvPr id="33" name="Rectangle 32"/>
          <p:cNvSpPr/>
          <p:nvPr/>
        </p:nvSpPr>
        <p:spPr>
          <a:xfrm>
            <a:off x="97584" y="6447128"/>
            <a:ext cx="8276715" cy="230832"/>
          </a:xfrm>
          <a:prstGeom prst="rect">
            <a:avLst/>
          </a:prstGeom>
        </p:spPr>
        <p:txBody>
          <a:bodyPr wrap="square">
            <a:spAutoFit/>
          </a:bodyPr>
          <a:lstStyle/>
          <a:p>
            <a:r>
              <a:rPr lang="en-US" sz="900" i="1" dirty="0" smtClean="0">
                <a:latin typeface="Arial Unicode MS" charset="0"/>
                <a:ea typeface="Arial Unicode MS" charset="0"/>
                <a:cs typeface="Arial Unicode MS" charset="0"/>
              </a:rPr>
              <a:t>Note: I </a:t>
            </a:r>
            <a:r>
              <a:rPr lang="en-US" sz="900" i="1" dirty="0">
                <a:latin typeface="Arial Unicode MS" charset="0"/>
                <a:ea typeface="Arial Unicode MS" charset="0"/>
                <a:cs typeface="Arial Unicode MS" charset="0"/>
              </a:rPr>
              <a:t>have taken early data out </a:t>
            </a:r>
            <a:r>
              <a:rPr lang="en-US" sz="900" i="1" dirty="0" smtClean="0">
                <a:latin typeface="Arial Unicode MS" charset="0"/>
                <a:ea typeface="Arial Unicode MS" charset="0"/>
                <a:cs typeface="Arial Unicode MS" charset="0"/>
              </a:rPr>
              <a:t>in this analysis since </a:t>
            </a:r>
            <a:r>
              <a:rPr lang="en-US" sz="900" i="1" dirty="0">
                <a:latin typeface="Arial Unicode MS" charset="0"/>
                <a:ea typeface="Arial Unicode MS" charset="0"/>
                <a:cs typeface="Arial Unicode MS" charset="0"/>
              </a:rPr>
              <a:t>they make up less than 1% of all </a:t>
            </a:r>
            <a:r>
              <a:rPr lang="en-US" sz="900" i="1" dirty="0" smtClean="0">
                <a:latin typeface="Arial Unicode MS" charset="0"/>
                <a:ea typeface="Arial Unicode MS" charset="0"/>
                <a:cs typeface="Arial Unicode MS" charset="0"/>
              </a:rPr>
              <a:t>orders to </a:t>
            </a:r>
            <a:r>
              <a:rPr lang="en-US" sz="900" i="1" dirty="0">
                <a:latin typeface="Arial Unicode MS" charset="0"/>
                <a:ea typeface="Arial Unicode MS" charset="0"/>
                <a:cs typeface="Arial Unicode MS" charset="0"/>
              </a:rPr>
              <a:t>make it easier to focus on the late and on-time </a:t>
            </a:r>
            <a:r>
              <a:rPr lang="en-US" sz="900" i="1" dirty="0" smtClean="0">
                <a:latin typeface="Arial Unicode MS" charset="0"/>
                <a:ea typeface="Arial Unicode MS" charset="0"/>
                <a:cs typeface="Arial Unicode MS" charset="0"/>
              </a:rPr>
              <a:t>orders</a:t>
            </a:r>
            <a:endParaRPr lang="en-US" sz="900" i="1" dirty="0">
              <a:latin typeface="Arial Unicode MS" charset="0"/>
              <a:ea typeface="Arial Unicode MS" charset="0"/>
              <a:cs typeface="Arial Unicode MS" charset="0"/>
            </a:endParaRPr>
          </a:p>
        </p:txBody>
      </p:sp>
      <p:sp>
        <p:nvSpPr>
          <p:cNvPr id="37" name="TextBox 36"/>
          <p:cNvSpPr txBox="1"/>
          <p:nvPr/>
        </p:nvSpPr>
        <p:spPr>
          <a:xfrm>
            <a:off x="1750337" y="4496506"/>
            <a:ext cx="8272828" cy="276999"/>
          </a:xfrm>
          <a:prstGeom prst="rect">
            <a:avLst/>
          </a:prstGeom>
          <a:noFill/>
        </p:spPr>
        <p:txBody>
          <a:bodyPr wrap="square" rtlCol="0">
            <a:spAutoFit/>
          </a:bodyPr>
          <a:lstStyle/>
          <a:p>
            <a:pPr algn="ctr"/>
            <a:r>
              <a:rPr lang="en-US" sz="1200" b="1" u="sng" dirty="0" smtClean="0">
                <a:latin typeface="Arial Rounded MT Bold" charset="0"/>
                <a:ea typeface="Arial Rounded MT Bold" charset="0"/>
                <a:cs typeface="Arial Rounded MT Bold" charset="0"/>
              </a:rPr>
              <a:t>What is causing a shopper to take a long time to accept the orders that end up being late in graph 1? </a:t>
            </a:r>
          </a:p>
        </p:txBody>
      </p:sp>
      <p:sp>
        <p:nvSpPr>
          <p:cNvPr id="35" name="TextBox 34"/>
          <p:cNvSpPr txBox="1"/>
          <p:nvPr/>
        </p:nvSpPr>
        <p:spPr>
          <a:xfrm>
            <a:off x="221578" y="1263825"/>
            <a:ext cx="397042" cy="369332"/>
          </a:xfrm>
          <a:prstGeom prst="rect">
            <a:avLst/>
          </a:prstGeom>
          <a:noFill/>
        </p:spPr>
        <p:txBody>
          <a:bodyPr wrap="square" rtlCol="0">
            <a:spAutoFit/>
          </a:bodyPr>
          <a:lstStyle/>
          <a:p>
            <a:r>
              <a:rPr lang="en-US" dirty="0" smtClean="0">
                <a:latin typeface="Arial Rounded MT Bold" charset="0"/>
                <a:ea typeface="Arial Rounded MT Bold" charset="0"/>
                <a:cs typeface="Arial Rounded MT Bold" charset="0"/>
              </a:rPr>
              <a:t>1</a:t>
            </a:r>
            <a:endParaRPr lang="en-US" dirty="0">
              <a:latin typeface="Arial Rounded MT Bold" charset="0"/>
              <a:ea typeface="Arial Rounded MT Bold" charset="0"/>
              <a:cs typeface="Arial Rounded MT Bold" charset="0"/>
            </a:endParaRPr>
          </a:p>
        </p:txBody>
      </p:sp>
      <p:sp>
        <p:nvSpPr>
          <p:cNvPr id="40" name="TextBox 39"/>
          <p:cNvSpPr txBox="1"/>
          <p:nvPr/>
        </p:nvSpPr>
        <p:spPr>
          <a:xfrm>
            <a:off x="4155327" y="1248509"/>
            <a:ext cx="397042" cy="369332"/>
          </a:xfrm>
          <a:prstGeom prst="rect">
            <a:avLst/>
          </a:prstGeom>
          <a:noFill/>
        </p:spPr>
        <p:txBody>
          <a:bodyPr wrap="square" rtlCol="0">
            <a:spAutoFit/>
          </a:bodyPr>
          <a:lstStyle/>
          <a:p>
            <a:r>
              <a:rPr lang="en-US" dirty="0">
                <a:latin typeface="Arial Rounded MT Bold" charset="0"/>
                <a:ea typeface="Arial Rounded MT Bold" charset="0"/>
                <a:cs typeface="Arial Rounded MT Bold" charset="0"/>
              </a:rPr>
              <a:t>2</a:t>
            </a:r>
          </a:p>
        </p:txBody>
      </p:sp>
      <p:sp>
        <p:nvSpPr>
          <p:cNvPr id="41" name="TextBox 40"/>
          <p:cNvSpPr txBox="1"/>
          <p:nvPr/>
        </p:nvSpPr>
        <p:spPr>
          <a:xfrm>
            <a:off x="7977257" y="1250229"/>
            <a:ext cx="397042" cy="369332"/>
          </a:xfrm>
          <a:prstGeom prst="rect">
            <a:avLst/>
          </a:prstGeom>
          <a:noFill/>
        </p:spPr>
        <p:txBody>
          <a:bodyPr wrap="square" rtlCol="0">
            <a:spAutoFit/>
          </a:bodyPr>
          <a:lstStyle/>
          <a:p>
            <a:r>
              <a:rPr lang="en-US" dirty="0" smtClean="0">
                <a:latin typeface="Arial Rounded MT Bold" charset="0"/>
                <a:ea typeface="Arial Rounded MT Bold" charset="0"/>
                <a:cs typeface="Arial Rounded MT Bold" charset="0"/>
              </a:rPr>
              <a:t>3</a:t>
            </a:r>
            <a:endParaRPr lang="en-US" dirty="0">
              <a:latin typeface="Arial Rounded MT Bold" charset="0"/>
              <a:ea typeface="Arial Rounded MT Bold" charset="0"/>
              <a:cs typeface="Arial Rounded MT Bold" charset="0"/>
            </a:endParaRPr>
          </a:p>
        </p:txBody>
      </p:sp>
      <p:sp>
        <p:nvSpPr>
          <p:cNvPr id="36" name="TextBox 35"/>
          <p:cNvSpPr txBox="1"/>
          <p:nvPr/>
        </p:nvSpPr>
        <p:spPr>
          <a:xfrm>
            <a:off x="1022684" y="4855198"/>
            <a:ext cx="9769642" cy="1107996"/>
          </a:xfrm>
          <a:prstGeom prst="rect">
            <a:avLst/>
          </a:prstGeom>
          <a:noFill/>
        </p:spPr>
        <p:txBody>
          <a:bodyPr wrap="square" rtlCol="0">
            <a:spAutoFit/>
          </a:bodyPr>
          <a:lstStyle/>
          <a:p>
            <a:pPr marL="171450" indent="-171450" algn="ctr">
              <a:buFont typeface=".AppleSystemUIFont" charset="-120"/>
              <a:buChar char="+"/>
            </a:pPr>
            <a:r>
              <a:rPr lang="en-US" sz="1100" dirty="0">
                <a:latin typeface="Arial Unicode MS" charset="0"/>
                <a:ea typeface="Arial Unicode MS" charset="0"/>
                <a:cs typeface="Arial Unicode MS" charset="0"/>
              </a:rPr>
              <a:t>Late orders tend to have a </a:t>
            </a:r>
            <a:r>
              <a:rPr lang="en-US" sz="1100" dirty="0" smtClean="0">
                <a:latin typeface="Arial Unicode MS" charset="0"/>
                <a:ea typeface="Arial Unicode MS" charset="0"/>
                <a:cs typeface="Arial Unicode MS" charset="0"/>
              </a:rPr>
              <a:t>farther setup distance as seen in graph 2, </a:t>
            </a:r>
            <a:r>
              <a:rPr lang="en-US" sz="1100" b="1" dirty="0" smtClean="0">
                <a:latin typeface="Arial Unicode MS" charset="0"/>
                <a:ea typeface="Arial Unicode MS" charset="0"/>
                <a:cs typeface="Arial Unicode MS" charset="0"/>
              </a:rPr>
              <a:t>around 68% further </a:t>
            </a:r>
            <a:r>
              <a:rPr lang="en-US" sz="1100" dirty="0" smtClean="0">
                <a:latin typeface="Arial Unicode MS" charset="0"/>
                <a:ea typeface="Arial Unicode MS" charset="0"/>
                <a:cs typeface="Arial Unicode MS" charset="0"/>
              </a:rPr>
              <a:t>than orders that are on-time. This might cause a shopper to hesitate accepting an order that is far, and instead wait to see if a closer order will pop up before they decide to accept the further ones</a:t>
            </a:r>
          </a:p>
          <a:p>
            <a:pPr marL="171450" indent="-171450" algn="ctr">
              <a:buFont typeface=".AppleSystemUIFont" charset="-120"/>
              <a:buChar char="+"/>
            </a:pPr>
            <a:endParaRPr lang="en-US" sz="1100" dirty="0">
              <a:latin typeface="Arial Unicode MS" charset="0"/>
              <a:ea typeface="Arial Unicode MS" charset="0"/>
              <a:cs typeface="Arial Unicode MS" charset="0"/>
            </a:endParaRPr>
          </a:p>
          <a:p>
            <a:pPr marL="171450" indent="-171450" algn="ctr">
              <a:buFont typeface=".AppleSystemUIFont" charset="-120"/>
              <a:buChar char="+"/>
            </a:pPr>
            <a:r>
              <a:rPr lang="en-US" sz="1100" dirty="0" smtClean="0">
                <a:latin typeface="Arial Unicode MS" charset="0"/>
                <a:ea typeface="Arial Unicode MS" charset="0"/>
                <a:cs typeface="Arial Unicode MS" charset="0"/>
              </a:rPr>
              <a:t>The higher picking speed average for late orders in graph 3 could be due to the </a:t>
            </a:r>
            <a:r>
              <a:rPr lang="en-US" sz="1100" b="1" dirty="0" smtClean="0">
                <a:latin typeface="Arial Unicode MS" charset="0"/>
                <a:ea typeface="Arial Unicode MS" charset="0"/>
                <a:cs typeface="Arial Unicode MS" charset="0"/>
              </a:rPr>
              <a:t>type of products being ordered </a:t>
            </a:r>
            <a:r>
              <a:rPr lang="en-US" sz="1100" dirty="0" smtClean="0">
                <a:latin typeface="Arial Unicode MS" charset="0"/>
                <a:ea typeface="Arial Unicode MS" charset="0"/>
                <a:cs typeface="Arial Unicode MS" charset="0"/>
              </a:rPr>
              <a:t>and the </a:t>
            </a:r>
            <a:r>
              <a:rPr lang="en-US" sz="1100" b="1" dirty="0" smtClean="0">
                <a:latin typeface="Arial Unicode MS" charset="0"/>
                <a:ea typeface="Arial Unicode MS" charset="0"/>
                <a:cs typeface="Arial Unicode MS" charset="0"/>
              </a:rPr>
              <a:t>availability </a:t>
            </a:r>
            <a:r>
              <a:rPr lang="en-US" sz="1100" b="1" dirty="0">
                <a:latin typeface="Arial Unicode MS" charset="0"/>
                <a:ea typeface="Arial Unicode MS" charset="0"/>
                <a:cs typeface="Arial Unicode MS" charset="0"/>
              </a:rPr>
              <a:t>and </a:t>
            </a:r>
            <a:r>
              <a:rPr lang="en-US" sz="1100" b="1" dirty="0" smtClean="0">
                <a:latin typeface="Arial Unicode MS" charset="0"/>
                <a:ea typeface="Arial Unicode MS" charset="0"/>
                <a:cs typeface="Arial Unicode MS" charset="0"/>
              </a:rPr>
              <a:t>searchability </a:t>
            </a:r>
            <a:r>
              <a:rPr lang="en-US" sz="1100" dirty="0" smtClean="0">
                <a:latin typeface="Arial Unicode MS" charset="0"/>
                <a:ea typeface="Arial Unicode MS" charset="0"/>
                <a:cs typeface="Arial Unicode MS" charset="0"/>
              </a:rPr>
              <a:t>of those products. More detailed product order data would be needed to further investigate this, but this could be another factor in determining a shopper’s likelihood of accepting an order more quickly</a:t>
            </a:r>
          </a:p>
        </p:txBody>
      </p:sp>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4557" y="1762025"/>
            <a:ext cx="3822700" cy="2463800"/>
          </a:xfrm>
          <a:prstGeom prst="rect">
            <a:avLst/>
          </a:prstGeom>
        </p:spPr>
      </p:pic>
      <p:pic>
        <p:nvPicPr>
          <p:cNvPr id="42" name="Picture 41"/>
          <p:cNvPicPr>
            <a:picLocks noChangeAspect="1"/>
          </p:cNvPicPr>
          <p:nvPr/>
        </p:nvPicPr>
        <p:blipFill rotWithShape="1">
          <a:blip r:embed="rId4">
            <a:extLst>
              <a:ext uri="{28A0092B-C50C-407E-A947-70E740481C1C}">
                <a14:useLocalDpi xmlns:a14="http://schemas.microsoft.com/office/drawing/2010/main" val="0"/>
              </a:ext>
            </a:extLst>
          </a:blip>
          <a:srcRect b="-1823"/>
          <a:stretch/>
        </p:blipFill>
        <p:spPr>
          <a:xfrm>
            <a:off x="432689" y="1811310"/>
            <a:ext cx="3496852" cy="2414515"/>
          </a:xfrm>
          <a:prstGeom prst="rect">
            <a:avLst/>
          </a:prstGeom>
        </p:spPr>
      </p:pic>
      <p:pic>
        <p:nvPicPr>
          <p:cNvPr id="44" name="Picture 4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69335" y="1734424"/>
            <a:ext cx="3299357" cy="2392283"/>
          </a:xfrm>
          <a:prstGeom prst="rect">
            <a:avLst/>
          </a:prstGeom>
        </p:spPr>
      </p:pic>
      <p:pic>
        <p:nvPicPr>
          <p:cNvPr id="49" name="Picture 6" descr="ornershop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15575" y="6333725"/>
            <a:ext cx="221038" cy="221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134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55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79285" y="1098196"/>
            <a:ext cx="5185533" cy="1446550"/>
          </a:xfrm>
          <a:prstGeom prst="rect">
            <a:avLst/>
          </a:prstGeom>
          <a:noFill/>
        </p:spPr>
        <p:txBody>
          <a:bodyPr wrap="square" rtlCol="0">
            <a:spAutoFit/>
          </a:bodyPr>
          <a:lstStyle/>
          <a:p>
            <a:pPr marL="171450" indent="-171450">
              <a:buFont typeface=".AppleSystemUIFont" charset="-120"/>
              <a:buChar char="+"/>
            </a:pPr>
            <a:r>
              <a:rPr lang="en-US" sz="1100" u="sng" dirty="0">
                <a:latin typeface="Arial Unicode MS" charset="0"/>
                <a:ea typeface="Arial Unicode MS" charset="0"/>
                <a:cs typeface="Arial Unicode MS" charset="0"/>
              </a:rPr>
              <a:t>A shopper is able to take up to </a:t>
            </a:r>
            <a:r>
              <a:rPr lang="en-US" sz="1100" u="sng" dirty="0" smtClean="0">
                <a:latin typeface="Arial Unicode MS" charset="0"/>
                <a:ea typeface="Arial Unicode MS" charset="0"/>
                <a:cs typeface="Arial Unicode MS" charset="0"/>
              </a:rPr>
              <a:t>15 minutes* </a:t>
            </a:r>
            <a:r>
              <a:rPr lang="en-US" sz="1100" u="sng" dirty="0">
                <a:latin typeface="Arial Unicode MS" charset="0"/>
                <a:ea typeface="Arial Unicode MS" charset="0"/>
                <a:cs typeface="Arial Unicode MS" charset="0"/>
              </a:rPr>
              <a:t>to accept an order before that order becomes </a:t>
            </a:r>
            <a:r>
              <a:rPr lang="en-US" sz="1100" u="sng" dirty="0" smtClean="0">
                <a:latin typeface="Arial Unicode MS" charset="0"/>
                <a:ea typeface="Arial Unicode MS" charset="0"/>
                <a:cs typeface="Arial Unicode MS" charset="0"/>
              </a:rPr>
              <a:t>at least </a:t>
            </a:r>
            <a:r>
              <a:rPr lang="en-US" sz="1100" u="sng" dirty="0">
                <a:latin typeface="Arial Unicode MS" charset="0"/>
                <a:ea typeface="Arial Unicode MS" charset="0"/>
                <a:cs typeface="Arial Unicode MS" charset="0"/>
              </a:rPr>
              <a:t>5 minutes </a:t>
            </a:r>
            <a:r>
              <a:rPr lang="en-US" sz="1100" u="sng" dirty="0" smtClean="0">
                <a:latin typeface="Arial Unicode MS" charset="0"/>
                <a:ea typeface="Arial Unicode MS" charset="0"/>
                <a:cs typeface="Arial Unicode MS" charset="0"/>
              </a:rPr>
              <a:t>late</a:t>
            </a:r>
            <a:endParaRPr lang="en-US" sz="1100" dirty="0">
              <a:latin typeface="Arial Unicode MS" charset="0"/>
              <a:ea typeface="Arial Unicode MS" charset="0"/>
              <a:cs typeface="Arial Unicode MS" charset="0"/>
            </a:endParaRPr>
          </a:p>
          <a:p>
            <a:pPr marL="171450" indent="-171450">
              <a:buFont typeface=".AppleSystemUIFont" charset="-120"/>
              <a:buChar char="+"/>
            </a:pPr>
            <a:r>
              <a:rPr lang="en-US" sz="1100" dirty="0" smtClean="0">
                <a:latin typeface="Arial Unicode MS" charset="0"/>
                <a:ea typeface="Arial Unicode MS" charset="0"/>
                <a:cs typeface="Arial Unicode MS" charset="0"/>
              </a:rPr>
              <a:t>Once </a:t>
            </a:r>
            <a:r>
              <a:rPr lang="en-US" sz="1100" dirty="0">
                <a:latin typeface="Arial Unicode MS" charset="0"/>
                <a:ea typeface="Arial Unicode MS" charset="0"/>
                <a:cs typeface="Arial Unicode MS" charset="0"/>
              </a:rPr>
              <a:t>the 15 minute mark is passed, it only takes an extra 5 minutes of waiting before an order becomes incrementally 15 minutes late up to 45 </a:t>
            </a:r>
            <a:r>
              <a:rPr lang="en-US" sz="1100" dirty="0" smtClean="0">
                <a:latin typeface="Arial Unicode MS" charset="0"/>
                <a:ea typeface="Arial Unicode MS" charset="0"/>
                <a:cs typeface="Arial Unicode MS" charset="0"/>
              </a:rPr>
              <a:t>minutes</a:t>
            </a:r>
          </a:p>
          <a:p>
            <a:pPr marL="171450" indent="-171450">
              <a:buFont typeface=".AppleSystemUIFont" charset="-120"/>
              <a:buChar char="+"/>
            </a:pPr>
            <a:r>
              <a:rPr lang="en-US" sz="1100" dirty="0" smtClean="0">
                <a:latin typeface="Arial Unicode MS" charset="0"/>
                <a:ea typeface="Arial Unicode MS" charset="0"/>
                <a:cs typeface="Arial Unicode MS" charset="0"/>
              </a:rPr>
              <a:t>If </a:t>
            </a:r>
            <a:r>
              <a:rPr lang="en-US" sz="1100" dirty="0">
                <a:latin typeface="Arial Unicode MS" charset="0"/>
                <a:ea typeface="Arial Unicode MS" charset="0"/>
                <a:cs typeface="Arial Unicode MS" charset="0"/>
              </a:rPr>
              <a:t>a shopper takes longer than 27 minutes to accept an order, then that order will </a:t>
            </a:r>
            <a:r>
              <a:rPr lang="en-US" sz="1100" dirty="0" smtClean="0">
                <a:latin typeface="Arial Unicode MS" charset="0"/>
                <a:ea typeface="Arial Unicode MS" charset="0"/>
                <a:cs typeface="Arial Unicode MS" charset="0"/>
              </a:rPr>
              <a:t>likely </a:t>
            </a:r>
            <a:r>
              <a:rPr lang="en-US" sz="1100" dirty="0">
                <a:latin typeface="Arial Unicode MS" charset="0"/>
                <a:ea typeface="Arial Unicode MS" charset="0"/>
                <a:cs typeface="Arial Unicode MS" charset="0"/>
              </a:rPr>
              <a:t>be over 45 minutes </a:t>
            </a:r>
            <a:r>
              <a:rPr lang="en-US" sz="1100" dirty="0" smtClean="0">
                <a:latin typeface="Arial Unicode MS" charset="0"/>
                <a:ea typeface="Arial Unicode MS" charset="0"/>
                <a:cs typeface="Arial Unicode MS" charset="0"/>
              </a:rPr>
              <a:t>late</a:t>
            </a:r>
            <a:endParaRPr lang="en-US" sz="1100" dirty="0">
              <a:latin typeface="Arial Unicode MS" charset="0"/>
              <a:ea typeface="Arial Unicode MS" charset="0"/>
              <a:cs typeface="Arial Unicode MS" charset="0"/>
            </a:endParaRPr>
          </a:p>
          <a:p>
            <a:pPr marL="171450" indent="-171450">
              <a:buFont typeface=".AppleSystemUIFont" charset="-120"/>
              <a:buChar char="+"/>
            </a:pPr>
            <a:r>
              <a:rPr lang="en-US" sz="1100" u="sng" dirty="0" smtClean="0">
                <a:latin typeface="Arial Unicode MS" charset="0"/>
                <a:ea typeface="Arial Unicode MS" charset="0"/>
                <a:cs typeface="Arial Unicode MS" charset="0"/>
              </a:rPr>
              <a:t>If the initial picking assigning time is minimized, this could add a buffer for orders from crossing one tier to the next and improve overall punctuality</a:t>
            </a:r>
          </a:p>
        </p:txBody>
      </p:sp>
      <p:sp>
        <p:nvSpPr>
          <p:cNvPr id="10" name="TextBox 9"/>
          <p:cNvSpPr txBox="1"/>
          <p:nvPr/>
        </p:nvSpPr>
        <p:spPr>
          <a:xfrm>
            <a:off x="1283621" y="116601"/>
            <a:ext cx="9430526" cy="338554"/>
          </a:xfrm>
          <a:prstGeom prst="rect">
            <a:avLst/>
          </a:prstGeom>
          <a:noFill/>
        </p:spPr>
        <p:txBody>
          <a:bodyPr wrap="square" rtlCol="0">
            <a:spAutoFit/>
          </a:bodyPr>
          <a:lstStyle/>
          <a:p>
            <a:pPr algn="ctr"/>
            <a:r>
              <a:rPr lang="en-US" sz="1600" dirty="0" smtClean="0">
                <a:latin typeface="Arial Rounded MT Bold" charset="0"/>
                <a:ea typeface="Arial Rounded MT Bold" charset="0"/>
                <a:cs typeface="Arial Rounded MT Bold" charset="0"/>
              </a:rPr>
              <a:t>A further look into late orders</a:t>
            </a:r>
            <a:endParaRPr lang="en-US" sz="1600" dirty="0">
              <a:latin typeface="Arial Rounded MT Bold" charset="0"/>
              <a:ea typeface="Arial Rounded MT Bold" charset="0"/>
              <a:cs typeface="Arial Rounded MT Bold"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898" y="2898586"/>
            <a:ext cx="5556001" cy="3194701"/>
          </a:xfrm>
          <a:prstGeom prst="rect">
            <a:avLst/>
          </a:prstGeom>
        </p:spPr>
      </p:pic>
      <p:sp>
        <p:nvSpPr>
          <p:cNvPr id="13" name="Rectangle 12"/>
          <p:cNvSpPr/>
          <p:nvPr/>
        </p:nvSpPr>
        <p:spPr>
          <a:xfrm>
            <a:off x="97584" y="6447128"/>
            <a:ext cx="8276715" cy="369332"/>
          </a:xfrm>
          <a:prstGeom prst="rect">
            <a:avLst/>
          </a:prstGeom>
        </p:spPr>
        <p:txBody>
          <a:bodyPr wrap="square">
            <a:spAutoFit/>
          </a:bodyPr>
          <a:lstStyle/>
          <a:p>
            <a:r>
              <a:rPr lang="en-US" sz="900" i="1" dirty="0" smtClean="0">
                <a:latin typeface="Arial Unicode MS" charset="0"/>
                <a:ea typeface="Arial Unicode MS" charset="0"/>
                <a:cs typeface="Arial Unicode MS" charset="0"/>
              </a:rPr>
              <a:t>Note: I </a:t>
            </a:r>
            <a:r>
              <a:rPr lang="en-US" sz="900" i="1" dirty="0">
                <a:latin typeface="Arial Unicode MS" charset="0"/>
                <a:ea typeface="Arial Unicode MS" charset="0"/>
                <a:cs typeface="Arial Unicode MS" charset="0"/>
              </a:rPr>
              <a:t>have taken early data out </a:t>
            </a:r>
            <a:r>
              <a:rPr lang="en-US" sz="900" i="1" dirty="0" smtClean="0">
                <a:latin typeface="Arial Unicode MS" charset="0"/>
                <a:ea typeface="Arial Unicode MS" charset="0"/>
                <a:cs typeface="Arial Unicode MS" charset="0"/>
              </a:rPr>
              <a:t>in this analysis since </a:t>
            </a:r>
            <a:r>
              <a:rPr lang="en-US" sz="900" i="1" dirty="0">
                <a:latin typeface="Arial Unicode MS" charset="0"/>
                <a:ea typeface="Arial Unicode MS" charset="0"/>
                <a:cs typeface="Arial Unicode MS" charset="0"/>
              </a:rPr>
              <a:t>they make up less than 1% of all </a:t>
            </a:r>
            <a:r>
              <a:rPr lang="en-US" sz="900" i="1" dirty="0" smtClean="0">
                <a:latin typeface="Arial Unicode MS" charset="0"/>
                <a:ea typeface="Arial Unicode MS" charset="0"/>
                <a:cs typeface="Arial Unicode MS" charset="0"/>
              </a:rPr>
              <a:t>orders to </a:t>
            </a:r>
            <a:r>
              <a:rPr lang="en-US" sz="900" i="1" dirty="0">
                <a:latin typeface="Arial Unicode MS" charset="0"/>
                <a:ea typeface="Arial Unicode MS" charset="0"/>
                <a:cs typeface="Arial Unicode MS" charset="0"/>
              </a:rPr>
              <a:t>make it easier to focus on the late and on-time </a:t>
            </a:r>
            <a:r>
              <a:rPr lang="en-US" sz="900" i="1" dirty="0" smtClean="0">
                <a:latin typeface="Arial Unicode MS" charset="0"/>
                <a:ea typeface="Arial Unicode MS" charset="0"/>
                <a:cs typeface="Arial Unicode MS" charset="0"/>
              </a:rPr>
              <a:t>orders</a:t>
            </a:r>
          </a:p>
          <a:p>
            <a:r>
              <a:rPr lang="en-US" sz="900" i="1" dirty="0" smtClean="0">
                <a:latin typeface="Arial Unicode MS" charset="0"/>
                <a:ea typeface="Arial Unicode MS" charset="0"/>
                <a:cs typeface="Arial Unicode MS" charset="0"/>
              </a:rPr>
              <a:t>*Assuming that the detailed punctuality tier takes into account the 5 minute buffer</a:t>
            </a:r>
            <a:endParaRPr lang="en-US" sz="900" i="1" dirty="0">
              <a:latin typeface="Arial Unicode MS" charset="0"/>
              <a:ea typeface="Arial Unicode MS" charset="0"/>
              <a:cs typeface="Arial Unicode MS" charset="0"/>
            </a:endParaRPr>
          </a:p>
        </p:txBody>
      </p:sp>
      <p:sp>
        <p:nvSpPr>
          <p:cNvPr id="15" name="Rectangle 14"/>
          <p:cNvSpPr/>
          <p:nvPr/>
        </p:nvSpPr>
        <p:spPr>
          <a:xfrm>
            <a:off x="3656675" y="2898586"/>
            <a:ext cx="2045624" cy="2875538"/>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Rectangle 15"/>
          <p:cNvSpPr/>
          <p:nvPr/>
        </p:nvSpPr>
        <p:spPr>
          <a:xfrm>
            <a:off x="1105874" y="4201498"/>
            <a:ext cx="1794425" cy="1602589"/>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7496" y="2992440"/>
            <a:ext cx="5166361" cy="3099816"/>
          </a:xfrm>
          <a:prstGeom prst="rect">
            <a:avLst/>
          </a:prstGeom>
        </p:spPr>
      </p:pic>
      <p:sp>
        <p:nvSpPr>
          <p:cNvPr id="22" name="Rectangle 21"/>
          <p:cNvSpPr/>
          <p:nvPr/>
        </p:nvSpPr>
        <p:spPr>
          <a:xfrm>
            <a:off x="7058412" y="3593492"/>
            <a:ext cx="1781613" cy="2205213"/>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TextBox 23"/>
          <p:cNvSpPr txBox="1"/>
          <p:nvPr/>
        </p:nvSpPr>
        <p:spPr>
          <a:xfrm>
            <a:off x="6634976" y="1098196"/>
            <a:ext cx="4995747" cy="1785104"/>
          </a:xfrm>
          <a:prstGeom prst="rect">
            <a:avLst/>
          </a:prstGeom>
          <a:noFill/>
        </p:spPr>
        <p:txBody>
          <a:bodyPr wrap="square" rtlCol="0">
            <a:spAutoFit/>
          </a:bodyPr>
          <a:lstStyle/>
          <a:p>
            <a:pPr marL="171450" indent="-171450">
              <a:buFont typeface=".AppleSystemUIFont" charset="-120"/>
              <a:buChar char="+"/>
            </a:pPr>
            <a:r>
              <a:rPr lang="en-US" sz="1100" u="sng" dirty="0" smtClean="0">
                <a:latin typeface="Arial Unicode MS" charset="0"/>
                <a:ea typeface="Arial Unicode MS" charset="0"/>
                <a:cs typeface="Arial Unicode MS" charset="0"/>
              </a:rPr>
              <a:t>The cut-off setup distance of an order is 3.3 km before it enters the 5 – 15 minute late range</a:t>
            </a:r>
          </a:p>
          <a:p>
            <a:pPr marL="171450" indent="-171450">
              <a:buFont typeface=".AppleSystemUIFont" charset="-120"/>
              <a:buChar char="+"/>
            </a:pPr>
            <a:r>
              <a:rPr lang="en-US" sz="1100" dirty="0" smtClean="0">
                <a:latin typeface="Arial Unicode MS" charset="0"/>
                <a:ea typeface="Arial Unicode MS" charset="0"/>
                <a:cs typeface="Arial Unicode MS" charset="0"/>
              </a:rPr>
              <a:t>It takes an extra 0.5 km in setup distance for an order to become incrementally 15 minutes late up to 45 minutes</a:t>
            </a:r>
          </a:p>
          <a:p>
            <a:pPr marL="171450" indent="-171450">
              <a:buFont typeface=".AppleSystemUIFont" charset="-120"/>
              <a:buChar char="+"/>
            </a:pPr>
            <a:r>
              <a:rPr lang="en-US" sz="1100" dirty="0" smtClean="0">
                <a:latin typeface="Arial Unicode MS" charset="0"/>
                <a:ea typeface="Arial Unicode MS" charset="0"/>
                <a:cs typeface="Arial Unicode MS" charset="0"/>
              </a:rPr>
              <a:t>Orders that are 30 to over 45 minutes late hit a cut-off setup distance of around 4 km </a:t>
            </a:r>
          </a:p>
          <a:p>
            <a:pPr marL="171450" indent="-171450">
              <a:buFont typeface=".AppleSystemUIFont" charset="-120"/>
              <a:buChar char="+"/>
            </a:pPr>
            <a:r>
              <a:rPr lang="en-US" sz="1100" dirty="0" smtClean="0">
                <a:latin typeface="Arial Unicode MS" charset="0"/>
                <a:ea typeface="Arial Unicode MS" charset="0"/>
                <a:cs typeface="Arial Unicode MS" charset="0"/>
              </a:rPr>
              <a:t>On-time orders with a setup distance of 2 - 3 km have a 41% average picking acceptance rate while all subsequent late tiers have around 35% for distances farther than 3 km- </a:t>
            </a:r>
            <a:r>
              <a:rPr lang="en-US" sz="1100" u="sng" dirty="0" smtClean="0">
                <a:latin typeface="Arial Unicode MS" charset="0"/>
                <a:ea typeface="Arial Unicode MS" charset="0"/>
                <a:cs typeface="Arial Unicode MS" charset="0"/>
              </a:rPr>
              <a:t>this further indicates the preference of shorter setup distances for shoppers when accepting an order</a:t>
            </a:r>
          </a:p>
        </p:txBody>
      </p:sp>
      <p:pic>
        <p:nvPicPr>
          <p:cNvPr id="26" name="Picture 6" descr="ornershop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15575" y="6333725"/>
            <a:ext cx="221038" cy="221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349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0" y="0"/>
            <a:ext cx="12192000" cy="655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102525" y="126677"/>
            <a:ext cx="9430526" cy="338554"/>
          </a:xfrm>
          <a:prstGeom prst="rect">
            <a:avLst/>
          </a:prstGeom>
          <a:noFill/>
        </p:spPr>
        <p:txBody>
          <a:bodyPr wrap="square" rtlCol="0">
            <a:spAutoFit/>
          </a:bodyPr>
          <a:lstStyle/>
          <a:p>
            <a:pPr algn="ctr"/>
            <a:r>
              <a:rPr lang="en-US" sz="1600" dirty="0" smtClean="0">
                <a:latin typeface="Arial Rounded MT Bold" charset="0"/>
                <a:ea typeface="Arial Rounded MT Bold" charset="0"/>
                <a:cs typeface="Arial Rounded MT Bold" charset="0"/>
              </a:rPr>
              <a:t>The most popular stores have the highest on-time delivery percentage</a:t>
            </a:r>
            <a:endParaRPr lang="en-US" sz="1600" dirty="0">
              <a:latin typeface="Arial Rounded MT Bold" charset="0"/>
              <a:ea typeface="Arial Rounded MT Bold" charset="0"/>
              <a:cs typeface="Arial Rounded MT Bold" charset="0"/>
            </a:endParaRPr>
          </a:p>
        </p:txBody>
      </p:sp>
      <p:sp>
        <p:nvSpPr>
          <p:cNvPr id="16" name="TextBox 15"/>
          <p:cNvSpPr txBox="1"/>
          <p:nvPr/>
        </p:nvSpPr>
        <p:spPr>
          <a:xfrm>
            <a:off x="738211" y="886721"/>
            <a:ext cx="10396017" cy="1869743"/>
          </a:xfrm>
          <a:prstGeom prst="rect">
            <a:avLst/>
          </a:prstGeom>
          <a:noFill/>
        </p:spPr>
        <p:txBody>
          <a:bodyPr wrap="square" rtlCol="0">
            <a:spAutoFit/>
          </a:bodyPr>
          <a:lstStyle/>
          <a:p>
            <a:pPr algn="ctr"/>
            <a:r>
              <a:rPr lang="en-US" sz="1050" u="sng" dirty="0" smtClean="0">
                <a:latin typeface="Arial Unicode MS" charset="0"/>
                <a:ea typeface="Arial Unicode MS" charset="0"/>
                <a:cs typeface="Arial Unicode MS" charset="0"/>
              </a:rPr>
              <a:t>64% of all orders come from store 537</a:t>
            </a:r>
            <a:r>
              <a:rPr lang="en-US" sz="1050" dirty="0" smtClean="0">
                <a:latin typeface="Arial Unicode MS" charset="0"/>
                <a:ea typeface="Arial Unicode MS" charset="0"/>
                <a:cs typeface="Arial Unicode MS" charset="0"/>
              </a:rPr>
              <a:t>, while </a:t>
            </a:r>
            <a:r>
              <a:rPr lang="en-US" sz="1050" u="sng" dirty="0" smtClean="0">
                <a:latin typeface="Arial Unicode MS" charset="0"/>
                <a:ea typeface="Arial Unicode MS" charset="0"/>
                <a:cs typeface="Arial Unicode MS" charset="0"/>
              </a:rPr>
              <a:t>26% of all orders come from store 613</a:t>
            </a:r>
            <a:r>
              <a:rPr lang="en-US" sz="1050" dirty="0" smtClean="0">
                <a:latin typeface="Arial Unicode MS" charset="0"/>
                <a:ea typeface="Arial Unicode MS" charset="0"/>
                <a:cs typeface="Arial Unicode MS" charset="0"/>
              </a:rPr>
              <a:t>- all other stores make up less than 2% of all orders. Though Store 537 and Store 613 both have the highest late percentage out of total orders, they have the lowest late percentage out of their respective total store orders as seen in graph 1.</a:t>
            </a:r>
          </a:p>
          <a:p>
            <a:pPr algn="ctr"/>
            <a:r>
              <a:rPr lang="en-US" sz="1050" dirty="0" smtClean="0">
                <a:latin typeface="Arial Unicode MS" charset="0"/>
                <a:ea typeface="Arial Unicode MS" charset="0"/>
                <a:cs typeface="Arial Unicode MS" charset="0"/>
              </a:rPr>
              <a:t>Stores 538, 7877 and 3376 appear to have a much higher late percentage out of their respective total store orders, </a:t>
            </a:r>
            <a:r>
              <a:rPr lang="en-US" sz="1050" u="sng" dirty="0" smtClean="0">
                <a:latin typeface="Arial Unicode MS" charset="0"/>
                <a:ea typeface="Arial Unicode MS" charset="0"/>
                <a:cs typeface="Arial Unicode MS" charset="0"/>
              </a:rPr>
              <a:t>indicating poorer performance in on-time deliveries for lower order volume stores</a:t>
            </a:r>
          </a:p>
          <a:p>
            <a:pPr algn="ctr"/>
            <a:endParaRPr lang="en-US" sz="1050" dirty="0" smtClean="0">
              <a:latin typeface="Arial Unicode MS" charset="0"/>
              <a:ea typeface="Arial Unicode MS" charset="0"/>
              <a:cs typeface="Arial Unicode MS" charset="0"/>
            </a:endParaRPr>
          </a:p>
          <a:p>
            <a:pPr algn="ctr"/>
            <a:endParaRPr lang="en-US" sz="1050" dirty="0" smtClean="0">
              <a:latin typeface="Arial Unicode MS" charset="0"/>
              <a:ea typeface="Arial Unicode MS" charset="0"/>
              <a:cs typeface="Arial Unicode MS" charset="0"/>
            </a:endParaRPr>
          </a:p>
          <a:p>
            <a:pPr algn="ctr"/>
            <a:endParaRPr lang="en-US" sz="1050" dirty="0" smtClean="0">
              <a:latin typeface="Arial Unicode MS" charset="0"/>
              <a:ea typeface="Arial Unicode MS" charset="0"/>
              <a:cs typeface="Arial Unicode MS" charset="0"/>
            </a:endParaRPr>
          </a:p>
          <a:p>
            <a:pPr algn="ctr"/>
            <a:endParaRPr lang="en-US" sz="1050" dirty="0" smtClean="0">
              <a:latin typeface="Arial Unicode MS" charset="0"/>
              <a:ea typeface="Arial Unicode MS" charset="0"/>
              <a:cs typeface="Arial Unicode MS" charset="0"/>
            </a:endParaRPr>
          </a:p>
          <a:p>
            <a:pPr algn="ctr"/>
            <a:endParaRPr lang="en-US" sz="1050" dirty="0" smtClean="0">
              <a:latin typeface="Arial Unicode MS" charset="0"/>
              <a:ea typeface="Arial Unicode MS" charset="0"/>
              <a:cs typeface="Arial Unicode MS" charset="0"/>
            </a:endParaRPr>
          </a:p>
          <a:p>
            <a:pPr algn="ctr"/>
            <a:endParaRPr lang="en-US" sz="1050" dirty="0" smtClean="0">
              <a:latin typeface="Arial Unicode MS" charset="0"/>
              <a:ea typeface="Arial Unicode MS" charset="0"/>
              <a:cs typeface="Arial Unicode MS" charset="0"/>
            </a:endParaRPr>
          </a:p>
          <a:p>
            <a:pPr algn="ctr"/>
            <a:endParaRPr lang="en-US" sz="1050" dirty="0" smtClean="0">
              <a:latin typeface="Arial Unicode MS" charset="0"/>
              <a:ea typeface="Arial Unicode MS" charset="0"/>
              <a:cs typeface="Arial Unicode MS" charset="0"/>
            </a:endParaRPr>
          </a:p>
        </p:txBody>
      </p:sp>
      <p:pic>
        <p:nvPicPr>
          <p:cNvPr id="30" name="Picture 6" descr="ornershop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15575" y="6333725"/>
            <a:ext cx="221038" cy="221038"/>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1577808" y="5371233"/>
            <a:ext cx="8479959" cy="1238801"/>
          </a:xfrm>
          <a:prstGeom prst="rect">
            <a:avLst/>
          </a:prstGeom>
          <a:noFill/>
        </p:spPr>
        <p:txBody>
          <a:bodyPr wrap="square" rtlCol="0">
            <a:spAutoFit/>
          </a:bodyPr>
          <a:lstStyle/>
          <a:p>
            <a:pPr algn="ctr"/>
            <a:r>
              <a:rPr lang="en-US" sz="1100" b="1" u="sng" dirty="0" smtClean="0">
                <a:latin typeface="Arial Rounded MT Bold" charset="0"/>
                <a:ea typeface="Arial Rounded MT Bold" charset="0"/>
                <a:cs typeface="Arial Rounded MT Bold" charset="0"/>
              </a:rPr>
              <a:t>Why are stores 537 and 613 so popular with shoppers?</a:t>
            </a:r>
          </a:p>
          <a:p>
            <a:pPr algn="ctr"/>
            <a:endParaRPr lang="en-US" sz="1100" b="1" u="sng" dirty="0">
              <a:latin typeface="Arial Rounded MT Bold" charset="0"/>
              <a:ea typeface="Arial Rounded MT Bold" charset="0"/>
              <a:cs typeface="Arial Rounded MT Bold" charset="0"/>
            </a:endParaRPr>
          </a:p>
          <a:p>
            <a:pPr marL="171450" indent="-171450" algn="ctr">
              <a:buFont typeface=".AppleSystemUIFont" charset="-120"/>
              <a:buChar char="+"/>
            </a:pPr>
            <a:r>
              <a:rPr lang="en-US" sz="1050" dirty="0" smtClean="0">
                <a:latin typeface="Arial Unicode MS" charset="0"/>
                <a:ea typeface="Arial Unicode MS" charset="0"/>
                <a:cs typeface="Arial Unicode MS" charset="0"/>
              </a:rPr>
              <a:t>The average order size of store 537 and 613 is 68% higher than all other stores as seen in graph 2</a:t>
            </a:r>
          </a:p>
          <a:p>
            <a:pPr marL="171450" indent="-171450" algn="ctr">
              <a:buFont typeface=".AppleSystemUIFont" charset="-120"/>
              <a:buChar char="+"/>
            </a:pPr>
            <a:r>
              <a:rPr lang="en-US" sz="1050" dirty="0" smtClean="0">
                <a:latin typeface="Arial Unicode MS" charset="0"/>
                <a:ea typeface="Arial Unicode MS" charset="0"/>
                <a:cs typeface="Arial Unicode MS" charset="0"/>
              </a:rPr>
              <a:t>In graph 3, store 537 and 613 have a much higher acceptance rate for both late and on – time orders compared to all other stores</a:t>
            </a:r>
          </a:p>
          <a:p>
            <a:pPr marL="171450" indent="-171450" algn="ctr">
              <a:buFont typeface=".AppleSystemUIFont" charset="-120"/>
              <a:buChar char="+"/>
            </a:pPr>
            <a:r>
              <a:rPr lang="en-US" sz="1050" dirty="0" smtClean="0">
                <a:latin typeface="Arial Unicode MS" charset="0"/>
                <a:ea typeface="Arial Unicode MS" charset="0"/>
                <a:cs typeface="Arial Unicode MS" charset="0"/>
              </a:rPr>
              <a:t>The above indicate that </a:t>
            </a:r>
            <a:r>
              <a:rPr lang="en-US" sz="1050" u="sng" dirty="0" smtClean="0">
                <a:latin typeface="Arial Unicode MS" charset="0"/>
                <a:ea typeface="Arial Unicode MS" charset="0"/>
                <a:cs typeface="Arial Unicode MS" charset="0"/>
              </a:rPr>
              <a:t>shoppers have a preference of accepting orders from store 537 and 613, </a:t>
            </a:r>
            <a:r>
              <a:rPr lang="en-US" sz="1050" dirty="0" smtClean="0">
                <a:latin typeface="Arial Unicode MS" charset="0"/>
                <a:ea typeface="Arial Unicode MS" charset="0"/>
                <a:cs typeface="Arial Unicode MS" charset="0"/>
              </a:rPr>
              <a:t>potentially due to the volume of orders and bigger order size coming from both popular stores. Additional data on both stores would be needed to determine external factors that might influence a shopper’s preference such as accessibility, product offering and store size/capacity</a:t>
            </a:r>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1059" y="2083392"/>
            <a:ext cx="3861862" cy="3065906"/>
          </a:xfrm>
          <a:prstGeom prst="rect">
            <a:avLst/>
          </a:prstGeom>
        </p:spPr>
      </p:pic>
      <p:pic>
        <p:nvPicPr>
          <p:cNvPr id="40" name="Picture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066" y="1998084"/>
            <a:ext cx="3447852" cy="3329233"/>
          </a:xfrm>
          <a:prstGeom prst="rect">
            <a:avLst/>
          </a:prstGeom>
        </p:spPr>
      </p:pic>
      <p:sp>
        <p:nvSpPr>
          <p:cNvPr id="46" name="TextBox 45"/>
          <p:cNvSpPr txBox="1"/>
          <p:nvPr/>
        </p:nvSpPr>
        <p:spPr>
          <a:xfrm>
            <a:off x="595867" y="1852560"/>
            <a:ext cx="2476250" cy="230832"/>
          </a:xfrm>
          <a:prstGeom prst="rect">
            <a:avLst/>
          </a:prstGeom>
          <a:noFill/>
        </p:spPr>
        <p:txBody>
          <a:bodyPr wrap="square" rtlCol="0">
            <a:spAutoFit/>
          </a:bodyPr>
          <a:lstStyle/>
          <a:p>
            <a:pPr algn="ctr"/>
            <a:r>
              <a:rPr lang="en-US" sz="900" i="1" dirty="0" smtClean="0">
                <a:latin typeface="Arial Unicode MS" charset="0"/>
                <a:ea typeface="Arial Unicode MS" charset="0"/>
                <a:cs typeface="Arial Unicode MS" charset="0"/>
              </a:rPr>
              <a:t>% of Late Orders &amp; Total Orders</a:t>
            </a:r>
            <a:endParaRPr lang="en-US" sz="900" i="1" dirty="0">
              <a:latin typeface="Arial Unicode MS" charset="0"/>
              <a:ea typeface="Arial Unicode MS" charset="0"/>
              <a:cs typeface="Arial Unicode MS" charset="0"/>
            </a:endParaRPr>
          </a:p>
        </p:txBody>
      </p:sp>
      <p:sp>
        <p:nvSpPr>
          <p:cNvPr id="47" name="TextBox 46"/>
          <p:cNvSpPr txBox="1"/>
          <p:nvPr/>
        </p:nvSpPr>
        <p:spPr>
          <a:xfrm>
            <a:off x="4423865" y="1832273"/>
            <a:ext cx="2476250" cy="230832"/>
          </a:xfrm>
          <a:prstGeom prst="rect">
            <a:avLst/>
          </a:prstGeom>
          <a:noFill/>
        </p:spPr>
        <p:txBody>
          <a:bodyPr wrap="square" rtlCol="0">
            <a:spAutoFit/>
          </a:bodyPr>
          <a:lstStyle/>
          <a:p>
            <a:pPr algn="ctr"/>
            <a:r>
              <a:rPr lang="en-US" sz="900" i="1" dirty="0" smtClean="0">
                <a:latin typeface="Arial Unicode MS" charset="0"/>
                <a:ea typeface="Arial Unicode MS" charset="0"/>
                <a:cs typeface="Arial Unicode MS" charset="0"/>
              </a:rPr>
              <a:t>% of Late Orders &amp; Average Order Size</a:t>
            </a:r>
            <a:endParaRPr lang="en-US" sz="900" i="1" dirty="0">
              <a:latin typeface="Arial Unicode MS" charset="0"/>
              <a:ea typeface="Arial Unicode MS" charset="0"/>
              <a:cs typeface="Arial Unicode MS" charset="0"/>
            </a:endParaRPr>
          </a:p>
        </p:txBody>
      </p:sp>
      <p:sp>
        <p:nvSpPr>
          <p:cNvPr id="48" name="TextBox 47"/>
          <p:cNvSpPr txBox="1"/>
          <p:nvPr/>
        </p:nvSpPr>
        <p:spPr>
          <a:xfrm>
            <a:off x="8314521" y="1863912"/>
            <a:ext cx="3292553" cy="230832"/>
          </a:xfrm>
          <a:prstGeom prst="rect">
            <a:avLst/>
          </a:prstGeom>
          <a:noFill/>
        </p:spPr>
        <p:txBody>
          <a:bodyPr wrap="square" rtlCol="0">
            <a:spAutoFit/>
          </a:bodyPr>
          <a:lstStyle/>
          <a:p>
            <a:pPr algn="ctr"/>
            <a:r>
              <a:rPr lang="en-US" sz="900" i="1" dirty="0" smtClean="0">
                <a:latin typeface="Arial Unicode MS" charset="0"/>
                <a:ea typeface="Arial Unicode MS" charset="0"/>
                <a:cs typeface="Arial Unicode MS" charset="0"/>
              </a:rPr>
              <a:t>% Average Picking Acceptance Rate </a:t>
            </a:r>
            <a:r>
              <a:rPr lang="en-US" sz="900" i="1" smtClean="0">
                <a:latin typeface="Arial Unicode MS" charset="0"/>
                <a:ea typeface="Arial Unicode MS" charset="0"/>
                <a:cs typeface="Arial Unicode MS" charset="0"/>
              </a:rPr>
              <a:t>&amp; Average Order </a:t>
            </a:r>
            <a:r>
              <a:rPr lang="en-US" sz="900" i="1" dirty="0" smtClean="0">
                <a:latin typeface="Arial Unicode MS" charset="0"/>
                <a:ea typeface="Arial Unicode MS" charset="0"/>
                <a:cs typeface="Arial Unicode MS" charset="0"/>
              </a:rPr>
              <a:t>Size</a:t>
            </a:r>
            <a:endParaRPr lang="en-US" sz="900" i="1" dirty="0">
              <a:latin typeface="Arial Unicode MS" charset="0"/>
              <a:ea typeface="Arial Unicode MS" charset="0"/>
              <a:cs typeface="Arial Unicode MS" charset="0"/>
            </a:endParaRPr>
          </a:p>
        </p:txBody>
      </p:sp>
      <p:pic>
        <p:nvPicPr>
          <p:cNvPr id="44" name="Picture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91447" y="2068255"/>
            <a:ext cx="4341946" cy="3067580"/>
          </a:xfrm>
          <a:prstGeom prst="rect">
            <a:avLst/>
          </a:prstGeom>
        </p:spPr>
      </p:pic>
      <p:sp>
        <p:nvSpPr>
          <p:cNvPr id="50" name="Rectangle 49"/>
          <p:cNvSpPr/>
          <p:nvPr/>
        </p:nvSpPr>
        <p:spPr>
          <a:xfrm>
            <a:off x="1987807" y="2308254"/>
            <a:ext cx="1402164" cy="2450493"/>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TextBox 50"/>
          <p:cNvSpPr txBox="1"/>
          <p:nvPr/>
        </p:nvSpPr>
        <p:spPr>
          <a:xfrm>
            <a:off x="71476" y="1813418"/>
            <a:ext cx="397042" cy="369332"/>
          </a:xfrm>
          <a:prstGeom prst="rect">
            <a:avLst/>
          </a:prstGeom>
          <a:noFill/>
        </p:spPr>
        <p:txBody>
          <a:bodyPr wrap="square" rtlCol="0">
            <a:spAutoFit/>
          </a:bodyPr>
          <a:lstStyle/>
          <a:p>
            <a:r>
              <a:rPr lang="en-US" dirty="0" smtClean="0">
                <a:latin typeface="Arial Rounded MT Bold" charset="0"/>
                <a:ea typeface="Arial Rounded MT Bold" charset="0"/>
                <a:cs typeface="Arial Rounded MT Bold" charset="0"/>
              </a:rPr>
              <a:t>1</a:t>
            </a:r>
            <a:endParaRPr lang="en-US" dirty="0">
              <a:latin typeface="Arial Rounded MT Bold" charset="0"/>
              <a:ea typeface="Arial Rounded MT Bold" charset="0"/>
              <a:cs typeface="Arial Rounded MT Bold" charset="0"/>
            </a:endParaRPr>
          </a:p>
        </p:txBody>
      </p:sp>
      <p:sp>
        <p:nvSpPr>
          <p:cNvPr id="52" name="TextBox 51"/>
          <p:cNvSpPr txBox="1"/>
          <p:nvPr/>
        </p:nvSpPr>
        <p:spPr>
          <a:xfrm>
            <a:off x="3693397" y="1783310"/>
            <a:ext cx="397042" cy="369332"/>
          </a:xfrm>
          <a:prstGeom prst="rect">
            <a:avLst/>
          </a:prstGeom>
          <a:noFill/>
        </p:spPr>
        <p:txBody>
          <a:bodyPr wrap="square" rtlCol="0">
            <a:spAutoFit/>
          </a:bodyPr>
          <a:lstStyle/>
          <a:p>
            <a:r>
              <a:rPr lang="en-US" dirty="0">
                <a:latin typeface="Arial Rounded MT Bold" charset="0"/>
                <a:ea typeface="Arial Rounded MT Bold" charset="0"/>
                <a:cs typeface="Arial Rounded MT Bold" charset="0"/>
              </a:rPr>
              <a:t>2</a:t>
            </a:r>
          </a:p>
        </p:txBody>
      </p:sp>
      <p:sp>
        <p:nvSpPr>
          <p:cNvPr id="53" name="TextBox 52"/>
          <p:cNvSpPr txBox="1"/>
          <p:nvPr/>
        </p:nvSpPr>
        <p:spPr>
          <a:xfrm>
            <a:off x="7766062" y="1781418"/>
            <a:ext cx="397042" cy="369332"/>
          </a:xfrm>
          <a:prstGeom prst="rect">
            <a:avLst/>
          </a:prstGeom>
          <a:noFill/>
        </p:spPr>
        <p:txBody>
          <a:bodyPr wrap="square" rtlCol="0">
            <a:spAutoFit/>
          </a:bodyPr>
          <a:lstStyle/>
          <a:p>
            <a:r>
              <a:rPr lang="en-US" dirty="0" smtClean="0">
                <a:latin typeface="Arial Rounded MT Bold" charset="0"/>
                <a:ea typeface="Arial Rounded MT Bold" charset="0"/>
                <a:cs typeface="Arial Rounded MT Bold" charset="0"/>
              </a:rPr>
              <a:t>3</a:t>
            </a:r>
            <a:endParaRPr lang="en-US" dirty="0">
              <a:latin typeface="Arial Rounded MT Bold" charset="0"/>
              <a:ea typeface="Arial Rounded MT Bold" charset="0"/>
              <a:cs typeface="Arial Rounded MT Bold" charset="0"/>
            </a:endParaRPr>
          </a:p>
        </p:txBody>
      </p:sp>
    </p:spTree>
    <p:extLst>
      <p:ext uri="{BB962C8B-B14F-4D97-AF65-F5344CB8AC3E}">
        <p14:creationId xmlns:p14="http://schemas.microsoft.com/office/powerpoint/2010/main" val="949089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60" y="1886785"/>
            <a:ext cx="4343479" cy="2704921"/>
          </a:xfrm>
          <a:prstGeom prst="rect">
            <a:avLst/>
          </a:prstGeom>
        </p:spPr>
      </p:pic>
      <p:sp>
        <p:nvSpPr>
          <p:cNvPr id="10" name="Rectangle 9"/>
          <p:cNvSpPr/>
          <p:nvPr/>
        </p:nvSpPr>
        <p:spPr>
          <a:xfrm>
            <a:off x="0" y="0"/>
            <a:ext cx="12192000" cy="655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380737" y="158696"/>
            <a:ext cx="9430526" cy="338554"/>
          </a:xfrm>
          <a:prstGeom prst="rect">
            <a:avLst/>
          </a:prstGeom>
          <a:noFill/>
        </p:spPr>
        <p:txBody>
          <a:bodyPr wrap="square" rtlCol="0">
            <a:spAutoFit/>
          </a:bodyPr>
          <a:lstStyle/>
          <a:p>
            <a:pPr algn="ctr"/>
            <a:r>
              <a:rPr lang="en-US" sz="1600" dirty="0" smtClean="0">
                <a:latin typeface="Arial Rounded MT Bold" charset="0"/>
                <a:ea typeface="Arial Rounded MT Bold" charset="0"/>
                <a:cs typeface="Arial Rounded MT Bold" charset="0"/>
              </a:rPr>
              <a:t>Shopper Tier Analysis &amp; Behavior</a:t>
            </a:r>
            <a:endParaRPr lang="en-US" sz="1600" dirty="0">
              <a:latin typeface="Arial Rounded MT Bold" charset="0"/>
              <a:ea typeface="Arial Rounded MT Bold" charset="0"/>
              <a:cs typeface="Arial Rounded MT Bold" charset="0"/>
            </a:endParaRPr>
          </a:p>
        </p:txBody>
      </p:sp>
      <p:sp>
        <p:nvSpPr>
          <p:cNvPr id="14" name="TextBox 13"/>
          <p:cNvSpPr txBox="1"/>
          <p:nvPr/>
        </p:nvSpPr>
        <p:spPr>
          <a:xfrm>
            <a:off x="797165" y="884174"/>
            <a:ext cx="10014098" cy="415498"/>
          </a:xfrm>
          <a:prstGeom prst="rect">
            <a:avLst/>
          </a:prstGeom>
          <a:noFill/>
        </p:spPr>
        <p:txBody>
          <a:bodyPr wrap="square" rtlCol="0">
            <a:spAutoFit/>
          </a:bodyPr>
          <a:lstStyle/>
          <a:p>
            <a:pPr algn="ctr"/>
            <a:r>
              <a:rPr lang="en-US" sz="1050" b="1" dirty="0">
                <a:latin typeface="Arial Unicode MS" charset="0"/>
                <a:ea typeface="Arial Unicode MS" charset="0"/>
                <a:cs typeface="Arial Unicode MS" charset="0"/>
              </a:rPr>
              <a:t>Breakdown of Shoppers by </a:t>
            </a:r>
            <a:r>
              <a:rPr lang="en-US" sz="1050" b="1" dirty="0" smtClean="0">
                <a:latin typeface="Arial Unicode MS" charset="0"/>
                <a:ea typeface="Arial Unicode MS" charset="0"/>
                <a:cs typeface="Arial Unicode MS" charset="0"/>
              </a:rPr>
              <a:t>Experience</a:t>
            </a:r>
          </a:p>
          <a:p>
            <a:pPr algn="ctr"/>
            <a:r>
              <a:rPr lang="en-US" sz="1050" dirty="0">
                <a:latin typeface="Arial Unicode MS" charset="0"/>
                <a:ea typeface="Arial Unicode MS" charset="0"/>
                <a:cs typeface="Arial Unicode MS" charset="0"/>
              </a:rPr>
              <a:t>There appears to be a more or less equal split of shoppers with different experience levels, with the highest 3 being the tier 1 (20%), tier 7 (18%) and tier 6 (17</a:t>
            </a:r>
            <a:r>
              <a:rPr lang="en-US" sz="1050" dirty="0" smtClean="0">
                <a:latin typeface="Arial Unicode MS" charset="0"/>
                <a:ea typeface="Arial Unicode MS" charset="0"/>
                <a:cs typeface="Arial Unicode MS" charset="0"/>
              </a:rPr>
              <a:t>%)*</a:t>
            </a:r>
          </a:p>
        </p:txBody>
      </p:sp>
      <p:graphicFrame>
        <p:nvGraphicFramePr>
          <p:cNvPr id="12" name="Table 11"/>
          <p:cNvGraphicFramePr>
            <a:graphicFrameLocks noGrp="1"/>
          </p:cNvGraphicFramePr>
          <p:nvPr>
            <p:extLst>
              <p:ext uri="{D42A27DB-BD31-4B8C-83A1-F6EECF244321}">
                <p14:modId xmlns:p14="http://schemas.microsoft.com/office/powerpoint/2010/main" val="1053776201"/>
              </p:ext>
            </p:extLst>
          </p:nvPr>
        </p:nvGraphicFramePr>
        <p:xfrm>
          <a:off x="111209" y="5907005"/>
          <a:ext cx="2279644" cy="853440"/>
        </p:xfrm>
        <a:graphic>
          <a:graphicData uri="http://schemas.openxmlformats.org/drawingml/2006/table">
            <a:tbl>
              <a:tblPr/>
              <a:tblGrid>
                <a:gridCol w="713981"/>
                <a:gridCol w="479503"/>
                <a:gridCol w="1086160"/>
              </a:tblGrid>
              <a:tr h="107950">
                <a:tc>
                  <a:txBody>
                    <a:bodyPr/>
                    <a:lstStyle/>
                    <a:p>
                      <a:pPr rtl="0" fontAlgn="ctr"/>
                      <a:r>
                        <a:rPr lang="pt-BR" sz="800" i="1" dirty="0">
                          <a:solidFill>
                            <a:schemeClr val="tx2"/>
                          </a:solidFill>
                          <a:effectLst/>
                          <a:latin typeface="Arial Unicode MS" charset="0"/>
                          <a:ea typeface="Arial Unicode MS" charset="0"/>
                          <a:cs typeface="Arial Unicode MS" charset="0"/>
                        </a:rPr>
                        <a:t>[0.0,25.0)</a:t>
                      </a:r>
                    </a:p>
                  </a:txBody>
                  <a:tcPr marL="19050" marR="1905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US" sz="800" i="1" dirty="0">
                          <a:solidFill>
                            <a:schemeClr val="tx2"/>
                          </a:solidFill>
                          <a:effectLst/>
                          <a:latin typeface="Arial Unicode MS" charset="0"/>
                          <a:ea typeface="Arial Unicode MS" charset="0"/>
                          <a:cs typeface="Arial Unicode MS" charset="0"/>
                        </a:rPr>
                        <a:t>Tier 1</a:t>
                      </a:r>
                    </a:p>
                  </a:txBody>
                  <a:tcPr marL="19050" marR="1905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US" sz="800" i="1" dirty="0" smtClean="0">
                          <a:solidFill>
                            <a:schemeClr val="tx2"/>
                          </a:solidFill>
                          <a:effectLst/>
                          <a:latin typeface="Arial Unicode MS" charset="0"/>
                          <a:ea typeface="Arial Unicode MS" charset="0"/>
                          <a:cs typeface="Arial Unicode MS" charset="0"/>
                        </a:rPr>
                        <a:t>20%</a:t>
                      </a:r>
                      <a:endParaRPr lang="en-US" sz="800" i="1" dirty="0">
                        <a:solidFill>
                          <a:schemeClr val="tx2"/>
                        </a:solidFill>
                        <a:effectLst/>
                        <a:latin typeface="Arial Unicode MS" charset="0"/>
                        <a:ea typeface="Arial Unicode MS" charset="0"/>
                        <a:cs typeface="Arial Unicode MS" charset="0"/>
                      </a:endParaRPr>
                    </a:p>
                  </a:txBody>
                  <a:tcPr marL="19050" marR="1905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107950">
                <a:tc>
                  <a:txBody>
                    <a:bodyPr/>
                    <a:lstStyle/>
                    <a:p>
                      <a:pPr rtl="0" fontAlgn="ctr"/>
                      <a:r>
                        <a:rPr lang="pt-BR" sz="800" i="1" dirty="0">
                          <a:solidFill>
                            <a:schemeClr val="tx2"/>
                          </a:solidFill>
                          <a:effectLst/>
                          <a:latin typeface="Arial Unicode MS" charset="0"/>
                          <a:ea typeface="Arial Unicode MS" charset="0"/>
                          <a:cs typeface="Arial Unicode MS" charset="0"/>
                        </a:rPr>
                        <a:t>[25.0,50.0)</a:t>
                      </a:r>
                    </a:p>
                  </a:txBody>
                  <a:tcPr marL="19050" marR="1905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US" sz="800" i="1">
                          <a:solidFill>
                            <a:schemeClr val="tx2"/>
                          </a:solidFill>
                          <a:effectLst/>
                          <a:latin typeface="Arial Unicode MS" charset="0"/>
                          <a:ea typeface="Arial Unicode MS" charset="0"/>
                          <a:cs typeface="Arial Unicode MS" charset="0"/>
                        </a:rPr>
                        <a:t>Tier 2</a:t>
                      </a:r>
                    </a:p>
                  </a:txBody>
                  <a:tcPr marL="19050" marR="1905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US" sz="800" i="1" dirty="0" smtClean="0">
                          <a:solidFill>
                            <a:schemeClr val="tx2"/>
                          </a:solidFill>
                          <a:effectLst/>
                          <a:latin typeface="Arial Unicode MS" charset="0"/>
                          <a:ea typeface="Arial Unicode MS" charset="0"/>
                          <a:cs typeface="Arial Unicode MS" charset="0"/>
                        </a:rPr>
                        <a:t>10%</a:t>
                      </a:r>
                      <a:endParaRPr lang="en-US" sz="800" i="1" dirty="0">
                        <a:solidFill>
                          <a:schemeClr val="tx2"/>
                        </a:solidFill>
                        <a:effectLst/>
                        <a:latin typeface="Arial Unicode MS" charset="0"/>
                        <a:ea typeface="Arial Unicode MS" charset="0"/>
                        <a:cs typeface="Arial Unicode MS" charset="0"/>
                      </a:endParaRPr>
                    </a:p>
                  </a:txBody>
                  <a:tcPr marL="19050" marR="1905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107950">
                <a:tc>
                  <a:txBody>
                    <a:bodyPr/>
                    <a:lstStyle/>
                    <a:p>
                      <a:pPr rtl="0" fontAlgn="ctr"/>
                      <a:r>
                        <a:rPr lang="pt-BR" sz="800" i="1">
                          <a:solidFill>
                            <a:schemeClr val="tx2"/>
                          </a:solidFill>
                          <a:effectLst/>
                          <a:latin typeface="Arial Unicode MS" charset="0"/>
                          <a:ea typeface="Arial Unicode MS" charset="0"/>
                          <a:cs typeface="Arial Unicode MS" charset="0"/>
                        </a:rPr>
                        <a:t>[50.0,100.0)</a:t>
                      </a:r>
                    </a:p>
                  </a:txBody>
                  <a:tcPr marL="19050" marR="1905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US" sz="800" i="1">
                          <a:solidFill>
                            <a:schemeClr val="tx2"/>
                          </a:solidFill>
                          <a:effectLst/>
                          <a:latin typeface="Arial Unicode MS" charset="0"/>
                          <a:ea typeface="Arial Unicode MS" charset="0"/>
                          <a:cs typeface="Arial Unicode MS" charset="0"/>
                        </a:rPr>
                        <a:t>Tier 3</a:t>
                      </a:r>
                    </a:p>
                  </a:txBody>
                  <a:tcPr marL="19050" marR="1905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US" sz="800" i="1" dirty="0" smtClean="0">
                          <a:solidFill>
                            <a:schemeClr val="tx2"/>
                          </a:solidFill>
                          <a:effectLst/>
                          <a:latin typeface="Arial Unicode MS" charset="0"/>
                          <a:ea typeface="Arial Unicode MS" charset="0"/>
                          <a:cs typeface="Arial Unicode MS" charset="0"/>
                        </a:rPr>
                        <a:t>12%</a:t>
                      </a:r>
                      <a:endParaRPr lang="en-US" sz="800" i="1" dirty="0">
                        <a:solidFill>
                          <a:schemeClr val="tx2"/>
                        </a:solidFill>
                        <a:effectLst/>
                        <a:latin typeface="Arial Unicode MS" charset="0"/>
                        <a:ea typeface="Arial Unicode MS" charset="0"/>
                        <a:cs typeface="Arial Unicode MS" charset="0"/>
                      </a:endParaRPr>
                    </a:p>
                  </a:txBody>
                  <a:tcPr marL="19050" marR="1905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107950">
                <a:tc>
                  <a:txBody>
                    <a:bodyPr/>
                    <a:lstStyle/>
                    <a:p>
                      <a:pPr rtl="0" fontAlgn="ctr"/>
                      <a:r>
                        <a:rPr lang="pt-BR" sz="800" i="1" dirty="0">
                          <a:solidFill>
                            <a:schemeClr val="tx2"/>
                          </a:solidFill>
                          <a:effectLst/>
                          <a:latin typeface="Arial Unicode MS" charset="0"/>
                          <a:ea typeface="Arial Unicode MS" charset="0"/>
                          <a:cs typeface="Arial Unicode MS" charset="0"/>
                        </a:rPr>
                        <a:t>[100.0,150.0)</a:t>
                      </a:r>
                    </a:p>
                  </a:txBody>
                  <a:tcPr marL="19050" marR="1905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US" sz="800" i="1" dirty="0">
                          <a:solidFill>
                            <a:schemeClr val="tx2"/>
                          </a:solidFill>
                          <a:effectLst/>
                          <a:latin typeface="Arial Unicode MS" charset="0"/>
                          <a:ea typeface="Arial Unicode MS" charset="0"/>
                          <a:cs typeface="Arial Unicode MS" charset="0"/>
                        </a:rPr>
                        <a:t>Tier 4</a:t>
                      </a:r>
                    </a:p>
                  </a:txBody>
                  <a:tcPr marL="19050" marR="1905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US" sz="800" i="1" dirty="0" smtClean="0">
                          <a:solidFill>
                            <a:schemeClr val="tx2"/>
                          </a:solidFill>
                          <a:effectLst/>
                          <a:latin typeface="Arial Unicode MS" charset="0"/>
                          <a:ea typeface="Arial Unicode MS" charset="0"/>
                          <a:cs typeface="Arial Unicode MS" charset="0"/>
                        </a:rPr>
                        <a:t>9%</a:t>
                      </a:r>
                      <a:endParaRPr lang="en-US" sz="800" i="1" dirty="0">
                        <a:solidFill>
                          <a:schemeClr val="tx2"/>
                        </a:solidFill>
                        <a:effectLst/>
                        <a:latin typeface="Arial Unicode MS" charset="0"/>
                        <a:ea typeface="Arial Unicode MS" charset="0"/>
                        <a:cs typeface="Arial Unicode MS" charset="0"/>
                      </a:endParaRPr>
                    </a:p>
                  </a:txBody>
                  <a:tcPr marL="19050" marR="1905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107950">
                <a:tc>
                  <a:txBody>
                    <a:bodyPr/>
                    <a:lstStyle/>
                    <a:p>
                      <a:pPr rtl="0" fontAlgn="ctr"/>
                      <a:r>
                        <a:rPr lang="pt-BR" sz="800" i="1">
                          <a:solidFill>
                            <a:schemeClr val="tx2"/>
                          </a:solidFill>
                          <a:effectLst/>
                          <a:latin typeface="Arial Unicode MS" charset="0"/>
                          <a:ea typeface="Arial Unicode MS" charset="0"/>
                          <a:cs typeface="Arial Unicode MS" charset="0"/>
                        </a:rPr>
                        <a:t>[150.0,250.0)</a:t>
                      </a:r>
                    </a:p>
                  </a:txBody>
                  <a:tcPr marL="19050" marR="1905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US" sz="800" i="1" dirty="0">
                          <a:solidFill>
                            <a:schemeClr val="tx2"/>
                          </a:solidFill>
                          <a:effectLst/>
                          <a:latin typeface="Arial Unicode MS" charset="0"/>
                          <a:ea typeface="Arial Unicode MS" charset="0"/>
                          <a:cs typeface="Arial Unicode MS" charset="0"/>
                        </a:rPr>
                        <a:t>Tier 5</a:t>
                      </a:r>
                    </a:p>
                  </a:txBody>
                  <a:tcPr marL="19050" marR="1905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US" sz="800" i="1" dirty="0" smtClean="0">
                          <a:solidFill>
                            <a:schemeClr val="tx2"/>
                          </a:solidFill>
                          <a:effectLst/>
                          <a:latin typeface="Arial Unicode MS" charset="0"/>
                          <a:ea typeface="Arial Unicode MS" charset="0"/>
                          <a:cs typeface="Arial Unicode MS" charset="0"/>
                        </a:rPr>
                        <a:t>14%</a:t>
                      </a:r>
                      <a:endParaRPr lang="en-US" sz="800" i="1" dirty="0">
                        <a:solidFill>
                          <a:schemeClr val="tx2"/>
                        </a:solidFill>
                        <a:effectLst/>
                        <a:latin typeface="Arial Unicode MS" charset="0"/>
                        <a:ea typeface="Arial Unicode MS" charset="0"/>
                        <a:cs typeface="Arial Unicode MS" charset="0"/>
                      </a:endParaRPr>
                    </a:p>
                  </a:txBody>
                  <a:tcPr marL="19050" marR="1905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107950">
                <a:tc>
                  <a:txBody>
                    <a:bodyPr/>
                    <a:lstStyle/>
                    <a:p>
                      <a:pPr rtl="0" fontAlgn="ctr"/>
                      <a:r>
                        <a:rPr lang="pt-BR" sz="800" i="1">
                          <a:solidFill>
                            <a:schemeClr val="tx2"/>
                          </a:solidFill>
                          <a:effectLst/>
                          <a:latin typeface="Arial Unicode MS" charset="0"/>
                          <a:ea typeface="Arial Unicode MS" charset="0"/>
                          <a:cs typeface="Arial Unicode MS" charset="0"/>
                        </a:rPr>
                        <a:t>[250.0,500.0)</a:t>
                      </a:r>
                    </a:p>
                  </a:txBody>
                  <a:tcPr marL="19050" marR="1905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US" sz="800" i="1">
                          <a:solidFill>
                            <a:schemeClr val="tx2"/>
                          </a:solidFill>
                          <a:effectLst/>
                          <a:latin typeface="Arial Unicode MS" charset="0"/>
                          <a:ea typeface="Arial Unicode MS" charset="0"/>
                          <a:cs typeface="Arial Unicode MS" charset="0"/>
                        </a:rPr>
                        <a:t>Tier 6</a:t>
                      </a:r>
                    </a:p>
                  </a:txBody>
                  <a:tcPr marL="19050" marR="1905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US" sz="800" i="1" dirty="0" smtClean="0">
                          <a:solidFill>
                            <a:schemeClr val="tx2"/>
                          </a:solidFill>
                          <a:effectLst/>
                          <a:latin typeface="Arial Unicode MS" charset="0"/>
                          <a:ea typeface="Arial Unicode MS" charset="0"/>
                          <a:cs typeface="Arial Unicode MS" charset="0"/>
                        </a:rPr>
                        <a:t>17%</a:t>
                      </a:r>
                      <a:endParaRPr lang="en-US" sz="800" i="1" dirty="0">
                        <a:solidFill>
                          <a:schemeClr val="tx2"/>
                        </a:solidFill>
                        <a:effectLst/>
                        <a:latin typeface="Arial Unicode MS" charset="0"/>
                        <a:ea typeface="Arial Unicode MS" charset="0"/>
                        <a:cs typeface="Arial Unicode MS" charset="0"/>
                      </a:endParaRPr>
                    </a:p>
                  </a:txBody>
                  <a:tcPr marL="19050" marR="1905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107950">
                <a:tc>
                  <a:txBody>
                    <a:bodyPr/>
                    <a:lstStyle/>
                    <a:p>
                      <a:pPr rtl="0" fontAlgn="ctr"/>
                      <a:r>
                        <a:rPr lang="pt-BR" sz="800" i="1" dirty="0">
                          <a:solidFill>
                            <a:schemeClr val="tx2"/>
                          </a:solidFill>
                          <a:effectLst/>
                          <a:latin typeface="Arial Unicode MS" charset="0"/>
                          <a:ea typeface="Arial Unicode MS" charset="0"/>
                          <a:cs typeface="Arial Unicode MS" charset="0"/>
                        </a:rPr>
                        <a:t>[500.0,inf)</a:t>
                      </a:r>
                    </a:p>
                  </a:txBody>
                  <a:tcPr marL="19050" marR="1905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US" sz="800" i="1" dirty="0">
                          <a:solidFill>
                            <a:schemeClr val="tx2"/>
                          </a:solidFill>
                          <a:effectLst/>
                          <a:latin typeface="Arial Unicode MS" charset="0"/>
                          <a:ea typeface="Arial Unicode MS" charset="0"/>
                          <a:cs typeface="Arial Unicode MS" charset="0"/>
                        </a:rPr>
                        <a:t>Tier 7</a:t>
                      </a:r>
                    </a:p>
                  </a:txBody>
                  <a:tcPr marL="19050" marR="1905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US" sz="800" i="1" dirty="0" smtClean="0">
                          <a:solidFill>
                            <a:schemeClr val="tx2"/>
                          </a:solidFill>
                          <a:effectLst/>
                          <a:latin typeface="Arial Unicode MS" charset="0"/>
                          <a:ea typeface="Arial Unicode MS" charset="0"/>
                          <a:cs typeface="Arial Unicode MS" charset="0"/>
                        </a:rPr>
                        <a:t>18%</a:t>
                      </a:r>
                      <a:endParaRPr lang="en-US" sz="800" i="1" dirty="0">
                        <a:solidFill>
                          <a:schemeClr val="tx2"/>
                        </a:solidFill>
                        <a:effectLst/>
                        <a:latin typeface="Arial Unicode MS" charset="0"/>
                        <a:ea typeface="Arial Unicode MS" charset="0"/>
                        <a:cs typeface="Arial Unicode MS" charset="0"/>
                      </a:endParaRPr>
                    </a:p>
                  </a:txBody>
                  <a:tcPr marL="19050" marR="1905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3" name="Rectangle 12"/>
          <p:cNvSpPr/>
          <p:nvPr/>
        </p:nvSpPr>
        <p:spPr>
          <a:xfrm>
            <a:off x="0" y="5676173"/>
            <a:ext cx="1654620" cy="215444"/>
          </a:xfrm>
          <a:prstGeom prst="rect">
            <a:avLst/>
          </a:prstGeom>
        </p:spPr>
        <p:txBody>
          <a:bodyPr wrap="none">
            <a:spAutoFit/>
          </a:bodyPr>
          <a:lstStyle/>
          <a:p>
            <a:r>
              <a:rPr lang="en-US" sz="800" b="1" i="1" dirty="0" smtClean="0">
                <a:latin typeface="Arial Unicode MS" charset="0"/>
                <a:ea typeface="Arial Unicode MS" charset="0"/>
                <a:cs typeface="Arial Unicode MS" charset="0"/>
              </a:rPr>
              <a:t>*Tier Legend/ % of All Shoppers</a:t>
            </a:r>
            <a:endParaRPr lang="en-US" sz="800" b="1" i="1" dirty="0">
              <a:latin typeface="Arial Unicode MS" charset="0"/>
              <a:ea typeface="Arial Unicode MS" charset="0"/>
              <a:cs typeface="Arial Unicode MS" charset="0"/>
            </a:endParaRPr>
          </a:p>
        </p:txBody>
      </p:sp>
      <p:sp>
        <p:nvSpPr>
          <p:cNvPr id="20" name="TextBox 19"/>
          <p:cNvSpPr txBox="1"/>
          <p:nvPr/>
        </p:nvSpPr>
        <p:spPr>
          <a:xfrm>
            <a:off x="2125014" y="4646503"/>
            <a:ext cx="7959143" cy="2123658"/>
          </a:xfrm>
          <a:prstGeom prst="rect">
            <a:avLst/>
          </a:prstGeom>
          <a:noFill/>
        </p:spPr>
        <p:txBody>
          <a:bodyPr wrap="square" rtlCol="0">
            <a:spAutoFit/>
          </a:bodyPr>
          <a:lstStyle/>
          <a:p>
            <a:pPr marL="171450" indent="-171450" algn="ctr">
              <a:buFont typeface=".AppleSystemUIFont" charset="-120"/>
              <a:buChar char="+"/>
            </a:pPr>
            <a:r>
              <a:rPr lang="en-US" sz="1100" u="sng" dirty="0" smtClean="0">
                <a:latin typeface="Arial Unicode MS" charset="0"/>
                <a:ea typeface="Arial Unicode MS" charset="0"/>
                <a:cs typeface="Arial Unicode MS" charset="0"/>
              </a:rPr>
              <a:t>Higher tiered shoppers tend to accept more orders with a higher quantity of products per order </a:t>
            </a:r>
            <a:r>
              <a:rPr lang="en-US" sz="1100" dirty="0" smtClean="0">
                <a:latin typeface="Arial Unicode MS" charset="0"/>
                <a:ea typeface="Arial Unicode MS" charset="0"/>
                <a:cs typeface="Arial Unicode MS" charset="0"/>
              </a:rPr>
              <a:t>and become more efficient as the average picking speed gradually decreases as seen in graph 1</a:t>
            </a:r>
          </a:p>
          <a:p>
            <a:pPr marL="171450" indent="-171450" algn="ctr">
              <a:buFont typeface=".AppleSystemUIFont" charset="-120"/>
              <a:buChar char="+"/>
            </a:pPr>
            <a:r>
              <a:rPr lang="en-US" sz="1100" dirty="0" smtClean="0">
                <a:latin typeface="Arial Unicode MS" charset="0"/>
                <a:ea typeface="Arial Unicode MS" charset="0"/>
                <a:cs typeface="Arial Unicode MS" charset="0"/>
              </a:rPr>
              <a:t>As a shopper completes more orders, they become more efficient and are able to satisfy bigger </a:t>
            </a:r>
            <a:r>
              <a:rPr lang="en-US" sz="1100" smtClean="0">
                <a:latin typeface="Arial Unicode MS" charset="0"/>
                <a:ea typeface="Arial Unicode MS" charset="0"/>
                <a:cs typeface="Arial Unicode MS" charset="0"/>
              </a:rPr>
              <a:t>order sizes. </a:t>
            </a:r>
            <a:r>
              <a:rPr lang="en-US" sz="1100" dirty="0" smtClean="0">
                <a:latin typeface="Arial Unicode MS" charset="0"/>
                <a:ea typeface="Arial Unicode MS" charset="0"/>
                <a:cs typeface="Arial Unicode MS" charset="0"/>
              </a:rPr>
              <a:t>While lower tiered shoppers complete a high number of orders, they tend to take on smaller order sizes</a:t>
            </a:r>
          </a:p>
          <a:p>
            <a:pPr marL="171450" indent="-171450" algn="ctr">
              <a:buFont typeface=".AppleSystemUIFont" charset="-120"/>
              <a:buChar char="+"/>
            </a:pPr>
            <a:r>
              <a:rPr lang="en-US" sz="1100" u="sng" dirty="0" smtClean="0">
                <a:latin typeface="Arial Unicode MS" charset="0"/>
                <a:ea typeface="Arial Unicode MS" charset="0"/>
                <a:cs typeface="Arial Unicode MS" charset="0"/>
              </a:rPr>
              <a:t>As shoppers complete more orders, the proportion of their orders that are completed on-time increases while late orders decreases</a:t>
            </a:r>
            <a:r>
              <a:rPr lang="en-US" sz="1100" dirty="0" smtClean="0">
                <a:latin typeface="Arial Unicode MS" charset="0"/>
                <a:ea typeface="Arial Unicode MS" charset="0"/>
                <a:cs typeface="Arial Unicode MS" charset="0"/>
              </a:rPr>
              <a:t>. However, there is a fluctuation in the on-time improvement once a shopper starts to complete over 150 orders as seen in graph 2</a:t>
            </a:r>
          </a:p>
          <a:p>
            <a:pPr marL="171450" indent="-171450" algn="ctr">
              <a:buFont typeface=".AppleSystemUIFont" charset="-120"/>
              <a:buChar char="+"/>
            </a:pPr>
            <a:r>
              <a:rPr lang="en-US" sz="1100" dirty="0" smtClean="0">
                <a:latin typeface="Arial Unicode MS" charset="0"/>
                <a:ea typeface="Arial Unicode MS" charset="0"/>
                <a:cs typeface="Arial Unicode MS" charset="0"/>
              </a:rPr>
              <a:t>As a shopper reaches 150 orders, their picking acceptance rate increases along with the picking assigning time. </a:t>
            </a:r>
            <a:r>
              <a:rPr lang="en-US" sz="1100" u="sng" dirty="0" smtClean="0">
                <a:latin typeface="Arial Unicode MS" charset="0"/>
                <a:ea typeface="Arial Unicode MS" charset="0"/>
                <a:cs typeface="Arial Unicode MS" charset="0"/>
              </a:rPr>
              <a:t>This could be due to shoppers becoming more selective about which orders they would like to fulfill as they now have more knowledge &amp; experience about which orders would work better for them</a:t>
            </a:r>
            <a:r>
              <a:rPr lang="en-US" sz="1100" dirty="0" smtClean="0">
                <a:latin typeface="Arial Unicode MS" charset="0"/>
                <a:ea typeface="Arial Unicode MS" charset="0"/>
                <a:cs typeface="Arial Unicode MS" charset="0"/>
              </a:rPr>
              <a:t>. More data on pricing and incentives could confirm this behavior</a:t>
            </a:r>
          </a:p>
          <a:p>
            <a:pPr marL="171450" indent="-171450" algn="ctr">
              <a:buFont typeface=".AppleSystemUIFont" charset="-120"/>
              <a:buChar char="+"/>
            </a:pPr>
            <a:endParaRPr lang="en-US" sz="1100" dirty="0" smtClean="0">
              <a:latin typeface="Arial Unicode MS" charset="0"/>
              <a:ea typeface="Arial Unicode MS" charset="0"/>
              <a:cs typeface="Arial Unicode MS" charset="0"/>
            </a:endParaRPr>
          </a:p>
        </p:txBody>
      </p:sp>
      <p:sp>
        <p:nvSpPr>
          <p:cNvPr id="21" name="TextBox 20"/>
          <p:cNvSpPr txBox="1"/>
          <p:nvPr/>
        </p:nvSpPr>
        <p:spPr>
          <a:xfrm>
            <a:off x="1047875" y="1522421"/>
            <a:ext cx="2476250" cy="230832"/>
          </a:xfrm>
          <a:prstGeom prst="rect">
            <a:avLst/>
          </a:prstGeom>
          <a:noFill/>
        </p:spPr>
        <p:txBody>
          <a:bodyPr wrap="square" rtlCol="0">
            <a:spAutoFit/>
          </a:bodyPr>
          <a:lstStyle/>
          <a:p>
            <a:pPr algn="ctr"/>
            <a:r>
              <a:rPr lang="en-US" sz="900" i="1" dirty="0" smtClean="0">
                <a:latin typeface="Arial Unicode MS" charset="0"/>
                <a:ea typeface="Arial Unicode MS" charset="0"/>
                <a:cs typeface="Arial Unicode MS" charset="0"/>
              </a:rPr>
              <a:t>Order Count &amp; Size by Shopper Tier</a:t>
            </a:r>
            <a:endParaRPr lang="en-US" sz="900" i="1" dirty="0">
              <a:latin typeface="Arial Unicode MS" charset="0"/>
              <a:ea typeface="Arial Unicode MS" charset="0"/>
              <a:cs typeface="Arial Unicode MS" charset="0"/>
            </a:endParaRPr>
          </a:p>
        </p:txBody>
      </p:sp>
      <p:pic>
        <p:nvPicPr>
          <p:cNvPr id="29" name="Picture 6" descr="ornershop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15575" y="6333725"/>
            <a:ext cx="221038" cy="221038"/>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4712070" y="1493497"/>
            <a:ext cx="2767860" cy="230832"/>
          </a:xfrm>
          <a:prstGeom prst="rect">
            <a:avLst/>
          </a:prstGeom>
          <a:noFill/>
        </p:spPr>
        <p:txBody>
          <a:bodyPr wrap="square" rtlCol="0">
            <a:spAutoFit/>
          </a:bodyPr>
          <a:lstStyle/>
          <a:p>
            <a:pPr algn="ctr"/>
            <a:r>
              <a:rPr lang="en-US" sz="900" i="1" dirty="0" smtClean="0">
                <a:latin typeface="Arial Unicode MS" charset="0"/>
                <a:ea typeface="Arial Unicode MS" charset="0"/>
                <a:cs typeface="Arial Unicode MS" charset="0"/>
              </a:rPr>
              <a:t>Order Punctuality by Shopper Tier</a:t>
            </a:r>
            <a:endParaRPr lang="en-US" sz="900" i="1" dirty="0">
              <a:latin typeface="Arial Unicode MS" charset="0"/>
              <a:ea typeface="Arial Unicode MS" charset="0"/>
              <a:cs typeface="Arial Unicode MS" charset="0"/>
            </a:endParaRPr>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3781" y="1860737"/>
            <a:ext cx="3441794" cy="2515156"/>
          </a:xfrm>
          <a:prstGeom prst="rect">
            <a:avLst/>
          </a:prstGeom>
        </p:spPr>
      </p:pic>
      <p:pic>
        <p:nvPicPr>
          <p:cNvPr id="33" name="Picture 3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1172" y="1860737"/>
            <a:ext cx="3530952" cy="2676173"/>
          </a:xfrm>
          <a:prstGeom prst="rect">
            <a:avLst/>
          </a:prstGeom>
        </p:spPr>
      </p:pic>
      <p:sp>
        <p:nvSpPr>
          <p:cNvPr id="36" name="TextBox 35"/>
          <p:cNvSpPr txBox="1"/>
          <p:nvPr/>
        </p:nvSpPr>
        <p:spPr>
          <a:xfrm>
            <a:off x="8510748" y="1491405"/>
            <a:ext cx="2767860" cy="369332"/>
          </a:xfrm>
          <a:prstGeom prst="rect">
            <a:avLst/>
          </a:prstGeom>
          <a:noFill/>
        </p:spPr>
        <p:txBody>
          <a:bodyPr wrap="square" rtlCol="0">
            <a:spAutoFit/>
          </a:bodyPr>
          <a:lstStyle/>
          <a:p>
            <a:pPr algn="ctr"/>
            <a:r>
              <a:rPr lang="en-US" sz="900" i="1" dirty="0" smtClean="0">
                <a:latin typeface="Arial Unicode MS" charset="0"/>
                <a:ea typeface="Arial Unicode MS" charset="0"/>
                <a:cs typeface="Arial Unicode MS" charset="0"/>
              </a:rPr>
              <a:t>Picking Acceptance Rate &amp; Assigning Time by Shopper Tier </a:t>
            </a:r>
            <a:endParaRPr lang="en-US" sz="900" i="1" dirty="0">
              <a:latin typeface="Arial Unicode MS" charset="0"/>
              <a:ea typeface="Arial Unicode MS" charset="0"/>
              <a:cs typeface="Arial Unicode MS" charset="0"/>
            </a:endParaRPr>
          </a:p>
        </p:txBody>
      </p:sp>
      <p:sp>
        <p:nvSpPr>
          <p:cNvPr id="37" name="TextBox 36"/>
          <p:cNvSpPr txBox="1"/>
          <p:nvPr/>
        </p:nvSpPr>
        <p:spPr>
          <a:xfrm>
            <a:off x="71476" y="1651196"/>
            <a:ext cx="397042" cy="369332"/>
          </a:xfrm>
          <a:prstGeom prst="rect">
            <a:avLst/>
          </a:prstGeom>
          <a:noFill/>
        </p:spPr>
        <p:txBody>
          <a:bodyPr wrap="square" rtlCol="0">
            <a:spAutoFit/>
          </a:bodyPr>
          <a:lstStyle/>
          <a:p>
            <a:r>
              <a:rPr lang="en-US" dirty="0" smtClean="0">
                <a:latin typeface="Arial Rounded MT Bold" charset="0"/>
                <a:ea typeface="Arial Rounded MT Bold" charset="0"/>
                <a:cs typeface="Arial Rounded MT Bold" charset="0"/>
              </a:rPr>
              <a:t>1</a:t>
            </a:r>
            <a:endParaRPr lang="en-US" dirty="0">
              <a:latin typeface="Arial Rounded MT Bold" charset="0"/>
              <a:ea typeface="Arial Rounded MT Bold" charset="0"/>
              <a:cs typeface="Arial Rounded MT Bold" charset="0"/>
            </a:endParaRPr>
          </a:p>
        </p:txBody>
      </p:sp>
      <p:sp>
        <p:nvSpPr>
          <p:cNvPr id="38" name="TextBox 37"/>
          <p:cNvSpPr txBox="1"/>
          <p:nvPr/>
        </p:nvSpPr>
        <p:spPr>
          <a:xfrm>
            <a:off x="4214200" y="1621088"/>
            <a:ext cx="397042" cy="369332"/>
          </a:xfrm>
          <a:prstGeom prst="rect">
            <a:avLst/>
          </a:prstGeom>
          <a:noFill/>
        </p:spPr>
        <p:txBody>
          <a:bodyPr wrap="square" rtlCol="0">
            <a:spAutoFit/>
          </a:bodyPr>
          <a:lstStyle/>
          <a:p>
            <a:r>
              <a:rPr lang="en-US" dirty="0">
                <a:latin typeface="Arial Rounded MT Bold" charset="0"/>
                <a:ea typeface="Arial Rounded MT Bold" charset="0"/>
                <a:cs typeface="Arial Rounded MT Bold" charset="0"/>
              </a:rPr>
              <a:t>2</a:t>
            </a:r>
          </a:p>
        </p:txBody>
      </p:sp>
      <p:sp>
        <p:nvSpPr>
          <p:cNvPr id="39" name="TextBox 38"/>
          <p:cNvSpPr txBox="1"/>
          <p:nvPr/>
        </p:nvSpPr>
        <p:spPr>
          <a:xfrm>
            <a:off x="8012878" y="1619196"/>
            <a:ext cx="397042" cy="369332"/>
          </a:xfrm>
          <a:prstGeom prst="rect">
            <a:avLst/>
          </a:prstGeom>
          <a:noFill/>
        </p:spPr>
        <p:txBody>
          <a:bodyPr wrap="square" rtlCol="0">
            <a:spAutoFit/>
          </a:bodyPr>
          <a:lstStyle/>
          <a:p>
            <a:r>
              <a:rPr lang="en-US" dirty="0" smtClean="0">
                <a:latin typeface="Arial Rounded MT Bold" charset="0"/>
                <a:ea typeface="Arial Rounded MT Bold" charset="0"/>
                <a:cs typeface="Arial Rounded MT Bold" charset="0"/>
              </a:rPr>
              <a:t>3</a:t>
            </a:r>
            <a:endParaRPr lang="en-US" dirty="0">
              <a:latin typeface="Arial Rounded MT Bold" charset="0"/>
              <a:ea typeface="Arial Rounded MT Bold" charset="0"/>
              <a:cs typeface="Arial Rounded MT Bold" charset="0"/>
            </a:endParaRPr>
          </a:p>
        </p:txBody>
      </p:sp>
    </p:spTree>
    <p:extLst>
      <p:ext uri="{BB962C8B-B14F-4D97-AF65-F5344CB8AC3E}">
        <p14:creationId xmlns:p14="http://schemas.microsoft.com/office/powerpoint/2010/main" val="1077839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31063" y="318652"/>
            <a:ext cx="9430526" cy="338554"/>
          </a:xfrm>
          <a:prstGeom prst="rect">
            <a:avLst/>
          </a:prstGeom>
          <a:noFill/>
        </p:spPr>
        <p:txBody>
          <a:bodyPr wrap="square" rtlCol="0">
            <a:spAutoFit/>
          </a:bodyPr>
          <a:lstStyle/>
          <a:p>
            <a:r>
              <a:rPr lang="en-US" sz="1600" smtClean="0">
                <a:latin typeface="Arial Rounded MT Bold" charset="0"/>
                <a:ea typeface="Arial Rounded MT Bold" charset="0"/>
                <a:cs typeface="Arial Rounded MT Bold" charset="0"/>
              </a:rPr>
              <a:t>Summary &amp; Recommendation</a:t>
            </a:r>
            <a:endParaRPr lang="en-US" sz="1600" dirty="0">
              <a:latin typeface="Arial Rounded MT Bold" charset="0"/>
              <a:ea typeface="Arial Rounded MT Bold" charset="0"/>
              <a:cs typeface="Arial Rounded MT Bold" charset="0"/>
            </a:endParaRPr>
          </a:p>
        </p:txBody>
      </p:sp>
      <p:sp>
        <p:nvSpPr>
          <p:cNvPr id="10" name="TextBox 9"/>
          <p:cNvSpPr txBox="1"/>
          <p:nvPr/>
        </p:nvSpPr>
        <p:spPr>
          <a:xfrm>
            <a:off x="631063" y="755950"/>
            <a:ext cx="10776982" cy="2852769"/>
          </a:xfrm>
          <a:prstGeom prst="rect">
            <a:avLst/>
          </a:prstGeom>
          <a:noFill/>
        </p:spPr>
        <p:txBody>
          <a:bodyPr wrap="square" rtlCol="0">
            <a:spAutoFit/>
          </a:bodyPr>
          <a:lstStyle/>
          <a:p>
            <a:pPr>
              <a:lnSpc>
                <a:spcPct val="150000"/>
              </a:lnSpc>
            </a:pPr>
            <a:r>
              <a:rPr lang="en-US" sz="1100" b="1" dirty="0" smtClean="0">
                <a:latin typeface="Arial Rounded MT Bold" charset="0"/>
                <a:ea typeface="Arial Rounded MT Bold" charset="0"/>
                <a:cs typeface="Arial Rounded MT Bold" charset="0"/>
              </a:rPr>
              <a:t>Based on the analysis performed, we can summarize the findings as follows:</a:t>
            </a:r>
          </a:p>
          <a:p>
            <a:pPr marL="171450" indent="-171450">
              <a:lnSpc>
                <a:spcPct val="150000"/>
              </a:lnSpc>
              <a:buFont typeface="Arial" charset="0"/>
              <a:buChar char="•"/>
            </a:pPr>
            <a:r>
              <a:rPr lang="en-US" sz="1100" dirty="0">
                <a:latin typeface="Arial Unicode MS" charset="0"/>
                <a:ea typeface="Arial Unicode MS" charset="0"/>
                <a:cs typeface="Arial Unicode MS" charset="0"/>
              </a:rPr>
              <a:t>The most important variables affecting on-time delivery appear to </a:t>
            </a:r>
            <a:r>
              <a:rPr lang="en-US" sz="1100" dirty="0" smtClean="0">
                <a:latin typeface="Arial Unicode MS" charset="0"/>
                <a:ea typeface="Arial Unicode MS" charset="0"/>
                <a:cs typeface="Arial Unicode MS" charset="0"/>
              </a:rPr>
              <a:t>be picking </a:t>
            </a:r>
            <a:r>
              <a:rPr lang="en-US" sz="1100" dirty="0">
                <a:latin typeface="Arial Unicode MS" charset="0"/>
                <a:ea typeface="Arial Unicode MS" charset="0"/>
                <a:cs typeface="Arial Unicode MS" charset="0"/>
              </a:rPr>
              <a:t>a</a:t>
            </a:r>
            <a:r>
              <a:rPr lang="en-US" sz="1100" dirty="0" smtClean="0">
                <a:latin typeface="Arial Unicode MS" charset="0"/>
                <a:ea typeface="Arial Unicode MS" charset="0"/>
                <a:cs typeface="Arial Unicode MS" charset="0"/>
              </a:rPr>
              <a:t>ssigning time</a:t>
            </a:r>
            <a:r>
              <a:rPr lang="en-US" sz="1100" dirty="0">
                <a:latin typeface="Arial Unicode MS" charset="0"/>
                <a:ea typeface="Arial Unicode MS" charset="0"/>
                <a:cs typeface="Arial Unicode MS" charset="0"/>
              </a:rPr>
              <a:t>, </a:t>
            </a:r>
            <a:r>
              <a:rPr lang="en-US" sz="1100" dirty="0" smtClean="0">
                <a:latin typeface="Arial Unicode MS" charset="0"/>
                <a:ea typeface="Arial Unicode MS" charset="0"/>
                <a:cs typeface="Arial Unicode MS" charset="0"/>
              </a:rPr>
              <a:t>distance </a:t>
            </a:r>
            <a:r>
              <a:rPr lang="en-US" sz="1100" dirty="0">
                <a:latin typeface="Arial Unicode MS" charset="0"/>
                <a:ea typeface="Arial Unicode MS" charset="0"/>
                <a:cs typeface="Arial Unicode MS" charset="0"/>
              </a:rPr>
              <a:t>&amp; </a:t>
            </a:r>
            <a:r>
              <a:rPr lang="en-US" sz="1100" dirty="0" smtClean="0">
                <a:latin typeface="Arial Unicode MS" charset="0"/>
                <a:ea typeface="Arial Unicode MS" charset="0"/>
                <a:cs typeface="Arial Unicode MS" charset="0"/>
              </a:rPr>
              <a:t>picking speed</a:t>
            </a:r>
          </a:p>
          <a:p>
            <a:pPr marL="171450" indent="-171450">
              <a:lnSpc>
                <a:spcPct val="150000"/>
              </a:lnSpc>
              <a:buFont typeface="Arial" charset="0"/>
              <a:buChar char="•"/>
            </a:pPr>
            <a:r>
              <a:rPr lang="en-US" sz="1100" dirty="0" smtClean="0">
                <a:latin typeface="Arial Unicode MS" charset="0"/>
                <a:ea typeface="Arial Unicode MS" charset="0"/>
                <a:cs typeface="Arial Unicode MS" charset="0"/>
              </a:rPr>
              <a:t>Late orders tend to have:</a:t>
            </a:r>
          </a:p>
          <a:p>
            <a:pPr marL="628650" lvl="1" indent="-171450">
              <a:lnSpc>
                <a:spcPct val="150000"/>
              </a:lnSpc>
              <a:buFont typeface="Courier New" charset="0"/>
              <a:buChar char="o"/>
            </a:pPr>
            <a:r>
              <a:rPr lang="en-US" sz="1100" dirty="0">
                <a:latin typeface="Arial Unicode MS" charset="0"/>
                <a:ea typeface="Arial Unicode MS" charset="0"/>
                <a:cs typeface="Arial Unicode MS" charset="0"/>
              </a:rPr>
              <a:t>H</a:t>
            </a:r>
            <a:r>
              <a:rPr lang="en-US" sz="1100" dirty="0" smtClean="0">
                <a:latin typeface="Arial Unicode MS" charset="0"/>
                <a:ea typeface="Arial Unicode MS" charset="0"/>
                <a:cs typeface="Arial Unicode MS" charset="0"/>
              </a:rPr>
              <a:t>igher picking assigning time average </a:t>
            </a:r>
          </a:p>
          <a:p>
            <a:pPr marL="628650" lvl="1" indent="-171450">
              <a:lnSpc>
                <a:spcPct val="150000"/>
              </a:lnSpc>
              <a:buFont typeface="Courier New" charset="0"/>
              <a:buChar char="o"/>
            </a:pPr>
            <a:r>
              <a:rPr lang="en-US" sz="1100" dirty="0" smtClean="0">
                <a:latin typeface="Arial Unicode MS" charset="0"/>
                <a:ea typeface="Arial Unicode MS" charset="0"/>
                <a:cs typeface="Arial Unicode MS" charset="0"/>
              </a:rPr>
              <a:t>Farther setup distance</a:t>
            </a:r>
          </a:p>
          <a:p>
            <a:pPr marL="628650" lvl="1" indent="-171450">
              <a:lnSpc>
                <a:spcPct val="150000"/>
              </a:lnSpc>
              <a:buFont typeface="Courier New" charset="0"/>
              <a:buChar char="o"/>
            </a:pPr>
            <a:r>
              <a:rPr lang="en-US" sz="1100" dirty="0" smtClean="0">
                <a:latin typeface="Arial Unicode MS" charset="0"/>
                <a:ea typeface="Arial Unicode MS" charset="0"/>
                <a:cs typeface="Arial Unicode MS" charset="0"/>
              </a:rPr>
              <a:t>Higher picking speed average</a:t>
            </a:r>
          </a:p>
          <a:p>
            <a:pPr marL="171450" indent="-171450">
              <a:lnSpc>
                <a:spcPct val="150000"/>
              </a:lnSpc>
              <a:buFont typeface="Arial" charset="0"/>
              <a:buChar char="•"/>
            </a:pPr>
            <a:r>
              <a:rPr lang="en-US" sz="1100" dirty="0" smtClean="0">
                <a:latin typeface="Arial Unicode MS" charset="0"/>
                <a:ea typeface="Arial Unicode MS" charset="0"/>
                <a:cs typeface="Arial Unicode MS" charset="0"/>
              </a:rPr>
              <a:t>High initial picking assigning time is driving up overall punctuality </a:t>
            </a:r>
          </a:p>
          <a:p>
            <a:pPr marL="171450" indent="-171450">
              <a:lnSpc>
                <a:spcPct val="150000"/>
              </a:lnSpc>
              <a:buFont typeface="Arial" charset="0"/>
              <a:buChar char="•"/>
            </a:pPr>
            <a:r>
              <a:rPr lang="en-US" sz="1100" dirty="0">
                <a:latin typeface="Arial Unicode MS" charset="0"/>
                <a:ea typeface="Arial Unicode MS" charset="0"/>
                <a:cs typeface="Arial Unicode MS" charset="0"/>
              </a:rPr>
              <a:t>The most popular </a:t>
            </a:r>
            <a:r>
              <a:rPr lang="en-US" sz="1100" dirty="0" smtClean="0">
                <a:latin typeface="Arial Unicode MS" charset="0"/>
                <a:ea typeface="Arial Unicode MS" charset="0"/>
                <a:cs typeface="Arial Unicode MS" charset="0"/>
              </a:rPr>
              <a:t>2 stores </a:t>
            </a:r>
            <a:r>
              <a:rPr lang="en-US" sz="1100" dirty="0">
                <a:latin typeface="Arial Unicode MS" charset="0"/>
                <a:ea typeface="Arial Unicode MS" charset="0"/>
                <a:cs typeface="Arial Unicode MS" charset="0"/>
              </a:rPr>
              <a:t>have the highest on-time delivery </a:t>
            </a:r>
            <a:r>
              <a:rPr lang="en-US" sz="1100" dirty="0" smtClean="0">
                <a:latin typeface="Arial Unicode MS" charset="0"/>
                <a:ea typeface="Arial Unicode MS" charset="0"/>
                <a:cs typeface="Arial Unicode MS" charset="0"/>
              </a:rPr>
              <a:t>percentage while low order volume stores have an overall lower on-time delivery percentage</a:t>
            </a:r>
          </a:p>
          <a:p>
            <a:pPr marL="171450" indent="-171450">
              <a:lnSpc>
                <a:spcPct val="150000"/>
              </a:lnSpc>
              <a:buFont typeface="Arial" charset="0"/>
              <a:buChar char="•"/>
            </a:pPr>
            <a:r>
              <a:rPr lang="en-US" sz="1100" dirty="0" smtClean="0">
                <a:latin typeface="Arial Unicode MS" charset="0"/>
                <a:ea typeface="Arial Unicode MS" charset="0"/>
                <a:cs typeface="Arial Unicode MS" charset="0"/>
              </a:rPr>
              <a:t> As shoppers complete more orders, their productivity increases through a decrease in average picking speed and percentage of late deliveries</a:t>
            </a:r>
          </a:p>
          <a:p>
            <a:pPr marL="171450" indent="-171450">
              <a:lnSpc>
                <a:spcPct val="150000"/>
              </a:lnSpc>
              <a:buFont typeface="Arial" charset="0"/>
              <a:buChar char="•"/>
            </a:pPr>
            <a:endParaRPr lang="en-US" sz="1100" dirty="0">
              <a:latin typeface="Arial Unicode MS" charset="0"/>
              <a:ea typeface="Arial Unicode MS" charset="0"/>
              <a:cs typeface="Arial Unicode MS" charset="0"/>
            </a:endParaRPr>
          </a:p>
          <a:p>
            <a:pPr marL="171450" indent="-171450">
              <a:lnSpc>
                <a:spcPct val="150000"/>
              </a:lnSpc>
              <a:buFont typeface=".AppleSystemUIFont" charset="-120"/>
              <a:buChar char="★"/>
            </a:pPr>
            <a:endParaRPr lang="en-US" sz="1100" b="1" dirty="0" smtClean="0">
              <a:latin typeface="Arial Rounded MT Bold" charset="0"/>
              <a:ea typeface="Arial Rounded MT Bold" charset="0"/>
              <a:cs typeface="Arial Rounded MT Bold" charset="0"/>
            </a:endParaRPr>
          </a:p>
        </p:txBody>
      </p:sp>
      <p:sp>
        <p:nvSpPr>
          <p:cNvPr id="12" name="TextBox 11"/>
          <p:cNvSpPr txBox="1"/>
          <p:nvPr/>
        </p:nvSpPr>
        <p:spPr>
          <a:xfrm>
            <a:off x="631063" y="3321052"/>
            <a:ext cx="9932663" cy="4154984"/>
          </a:xfrm>
          <a:prstGeom prst="rect">
            <a:avLst/>
          </a:prstGeom>
          <a:noFill/>
        </p:spPr>
        <p:txBody>
          <a:bodyPr wrap="square" rtlCol="0">
            <a:spAutoFit/>
          </a:bodyPr>
          <a:lstStyle/>
          <a:p>
            <a:pPr>
              <a:lnSpc>
                <a:spcPct val="150000"/>
              </a:lnSpc>
            </a:pPr>
            <a:r>
              <a:rPr lang="en-US" sz="1100" b="1" dirty="0" smtClean="0">
                <a:latin typeface="Arial Rounded MT Bold" charset="0"/>
                <a:ea typeface="Arial Rounded MT Bold" charset="0"/>
                <a:cs typeface="Arial Rounded MT Bold" charset="0"/>
              </a:rPr>
              <a:t>There are several strategies that can be implemented in order to </a:t>
            </a:r>
            <a:r>
              <a:rPr lang="en-US" sz="1100" b="1" u="sng" dirty="0" smtClean="0">
                <a:latin typeface="Arial Rounded MT Bold" charset="0"/>
                <a:ea typeface="Arial Rounded MT Bold" charset="0"/>
                <a:cs typeface="Arial Rounded MT Bold" charset="0"/>
              </a:rPr>
              <a:t>improve the on-time delivery rate:</a:t>
            </a:r>
            <a:endParaRPr lang="en-US" sz="1100" b="1" dirty="0">
              <a:latin typeface="Arial Rounded MT Bold" charset="0"/>
              <a:ea typeface="Arial Rounded MT Bold" charset="0"/>
              <a:cs typeface="Arial Rounded MT Bold" charset="0"/>
            </a:endParaRPr>
          </a:p>
          <a:p>
            <a:pPr marL="228600" indent="-228600">
              <a:lnSpc>
                <a:spcPct val="150000"/>
              </a:lnSpc>
              <a:buFont typeface="+mj-lt"/>
              <a:buAutoNum type="arabicPeriod"/>
            </a:pPr>
            <a:r>
              <a:rPr lang="en-US" sz="1100" u="sng" dirty="0" smtClean="0">
                <a:latin typeface="Arial Unicode MS" charset="0"/>
                <a:ea typeface="Arial Unicode MS" charset="0"/>
                <a:cs typeface="Arial Unicode MS" charset="0"/>
              </a:rPr>
              <a:t>Incentivize shoppers to accept an order more quickly</a:t>
            </a:r>
            <a:r>
              <a:rPr lang="en-US" sz="1100" dirty="0" smtClean="0">
                <a:latin typeface="Arial Unicode MS" charset="0"/>
                <a:ea typeface="Arial Unicode MS" charset="0"/>
                <a:cs typeface="Arial Unicode MS" charset="0"/>
              </a:rPr>
              <a:t> to reduce initial picking assigning time</a:t>
            </a:r>
          </a:p>
          <a:p>
            <a:pPr marL="685800" lvl="1" indent="-228600">
              <a:lnSpc>
                <a:spcPct val="150000"/>
              </a:lnSpc>
              <a:buFont typeface="+mj-lt"/>
              <a:buAutoNum type="alphaLcPeriod"/>
            </a:pPr>
            <a:r>
              <a:rPr lang="en-US" sz="1100" dirty="0" smtClean="0">
                <a:latin typeface="Arial Unicode MS" charset="0"/>
                <a:ea typeface="Arial Unicode MS" charset="0"/>
                <a:cs typeface="Arial Unicode MS" charset="0"/>
              </a:rPr>
              <a:t>Offer an incentive for shoppers to accept orders that are farther in distance- e.g. increase in pay incentive or extra points based on x amount of orders accepted for stores with a distance farther than 3 km</a:t>
            </a:r>
          </a:p>
          <a:p>
            <a:pPr marL="228600" indent="-228600">
              <a:lnSpc>
                <a:spcPct val="150000"/>
              </a:lnSpc>
              <a:buFont typeface="+mj-lt"/>
              <a:buAutoNum type="arabicPeriod"/>
            </a:pPr>
            <a:endParaRPr lang="en-US" sz="1100" dirty="0" smtClean="0">
              <a:latin typeface="Arial Unicode MS" charset="0"/>
              <a:ea typeface="Arial Unicode MS" charset="0"/>
              <a:cs typeface="Arial Unicode MS" charset="0"/>
            </a:endParaRPr>
          </a:p>
          <a:p>
            <a:pPr marL="228600" indent="-228600">
              <a:lnSpc>
                <a:spcPct val="150000"/>
              </a:lnSpc>
              <a:buFont typeface="+mj-lt"/>
              <a:buAutoNum type="arabicPeriod"/>
            </a:pPr>
            <a:r>
              <a:rPr lang="en-US" sz="1100" u="sng" dirty="0" smtClean="0">
                <a:latin typeface="Arial Unicode MS" charset="0"/>
                <a:ea typeface="Arial Unicode MS" charset="0"/>
                <a:cs typeface="Arial Unicode MS" charset="0"/>
              </a:rPr>
              <a:t>Examine current training provided to new shoppers/ lower tier shoppers</a:t>
            </a:r>
            <a:r>
              <a:rPr lang="en-US" sz="1100" dirty="0" smtClean="0">
                <a:latin typeface="Arial Unicode MS" charset="0"/>
                <a:ea typeface="Arial Unicode MS" charset="0"/>
                <a:cs typeface="Arial Unicode MS" charset="0"/>
              </a:rPr>
              <a:t> in order to boost productivity</a:t>
            </a:r>
          </a:p>
          <a:p>
            <a:pPr marL="685800" lvl="1" indent="-228600">
              <a:lnSpc>
                <a:spcPct val="150000"/>
              </a:lnSpc>
              <a:buFont typeface="+mj-lt"/>
              <a:buAutoNum type="alphaLcPeriod"/>
            </a:pPr>
            <a:r>
              <a:rPr lang="en-US" sz="1100" dirty="0" smtClean="0">
                <a:latin typeface="Arial Unicode MS" charset="0"/>
                <a:ea typeface="Arial Unicode MS" charset="0"/>
                <a:cs typeface="Arial Unicode MS" charset="0"/>
              </a:rPr>
              <a:t>Provide extra guidance on how to maximize each shopping trip based on strategies used by more experienced shoppers</a:t>
            </a:r>
          </a:p>
          <a:p>
            <a:pPr marL="685800" lvl="1" indent="-228600">
              <a:lnSpc>
                <a:spcPct val="150000"/>
              </a:lnSpc>
              <a:buFont typeface="+mj-lt"/>
              <a:buAutoNum type="alphaLcPeriod"/>
            </a:pPr>
            <a:endParaRPr lang="en-US" sz="1100" dirty="0">
              <a:latin typeface="Arial Unicode MS" charset="0"/>
              <a:ea typeface="Arial Unicode MS" charset="0"/>
              <a:cs typeface="Arial Unicode MS" charset="0"/>
            </a:endParaRPr>
          </a:p>
          <a:p>
            <a:pPr marL="228600" indent="-228600">
              <a:lnSpc>
                <a:spcPct val="150000"/>
              </a:lnSpc>
              <a:buFont typeface="+mj-lt"/>
              <a:buAutoNum type="arabicPeriod"/>
            </a:pPr>
            <a:r>
              <a:rPr lang="en-US" sz="1100" u="sng" dirty="0" smtClean="0">
                <a:latin typeface="Arial Unicode MS" charset="0"/>
                <a:ea typeface="Arial Unicode MS" charset="0"/>
                <a:cs typeface="Arial Unicode MS" charset="0"/>
              </a:rPr>
              <a:t>Closely monitor shopper performance metrics </a:t>
            </a:r>
            <a:r>
              <a:rPr lang="en-US" sz="1100" dirty="0" smtClean="0">
                <a:latin typeface="Arial Unicode MS" charset="0"/>
                <a:ea typeface="Arial Unicode MS" charset="0"/>
                <a:cs typeface="Arial Unicode MS" charset="0"/>
              </a:rPr>
              <a:t>as they reach a different completed pickings tier in order to prevent shoppers from selectively choosing certain orders only</a:t>
            </a:r>
          </a:p>
          <a:p>
            <a:pPr marL="685800" lvl="1" indent="-228600">
              <a:lnSpc>
                <a:spcPct val="150000"/>
              </a:lnSpc>
              <a:buFont typeface="+mj-lt"/>
              <a:buAutoNum type="alphaLcPeriod"/>
            </a:pPr>
            <a:r>
              <a:rPr lang="en-US" sz="1100" dirty="0" smtClean="0">
                <a:latin typeface="Arial Unicode MS" charset="0"/>
                <a:ea typeface="Arial Unicode MS" charset="0"/>
                <a:cs typeface="Arial Unicode MS" charset="0"/>
              </a:rPr>
              <a:t>Add extra/new incentives for completing more orders once a a shopper hits a new completed pickings tier to maintain a consistently low picking acceptance rate</a:t>
            </a:r>
          </a:p>
          <a:p>
            <a:pPr marL="228600" indent="-228600">
              <a:lnSpc>
                <a:spcPct val="150000"/>
              </a:lnSpc>
              <a:buFont typeface="+mj-lt"/>
              <a:buAutoNum type="arabicPeriod"/>
            </a:pPr>
            <a:endParaRPr lang="en-US" sz="1100" dirty="0">
              <a:latin typeface="Arial Unicode MS" charset="0"/>
              <a:ea typeface="Arial Unicode MS" charset="0"/>
              <a:cs typeface="Arial Unicode MS" charset="0"/>
            </a:endParaRPr>
          </a:p>
          <a:p>
            <a:pPr marL="228600" indent="-228600">
              <a:lnSpc>
                <a:spcPct val="150000"/>
              </a:lnSpc>
              <a:buFont typeface="+mj-lt"/>
              <a:buAutoNum type="arabicPeriod"/>
            </a:pPr>
            <a:endParaRPr lang="en-US" sz="1100" dirty="0" smtClean="0">
              <a:latin typeface="Arial Unicode MS" charset="0"/>
              <a:ea typeface="Arial Unicode MS" charset="0"/>
              <a:cs typeface="Arial Unicode MS" charset="0"/>
            </a:endParaRPr>
          </a:p>
          <a:p>
            <a:pPr>
              <a:lnSpc>
                <a:spcPct val="150000"/>
              </a:lnSpc>
            </a:pPr>
            <a:endParaRPr lang="en-US" sz="1100" dirty="0" smtClean="0">
              <a:latin typeface="Arial Unicode MS" charset="0"/>
              <a:ea typeface="Arial Unicode MS" charset="0"/>
              <a:cs typeface="Arial Unicode MS" charset="0"/>
            </a:endParaRPr>
          </a:p>
          <a:p>
            <a:pPr>
              <a:lnSpc>
                <a:spcPct val="150000"/>
              </a:lnSpc>
            </a:pPr>
            <a:endParaRPr lang="en-US" sz="1100" dirty="0" smtClean="0">
              <a:latin typeface="Arial Unicode MS" charset="0"/>
              <a:ea typeface="Arial Unicode MS" charset="0"/>
              <a:cs typeface="Arial Unicode MS" charset="0"/>
            </a:endParaRPr>
          </a:p>
        </p:txBody>
      </p:sp>
      <p:pic>
        <p:nvPicPr>
          <p:cNvPr id="15" name="Picture 6" descr="ornershop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82749" y="6333725"/>
            <a:ext cx="221038" cy="221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095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2489</TotalTime>
  <Words>1794</Words>
  <Application>Microsoft Macintosh PowerPoint</Application>
  <PresentationFormat>Widescreen</PresentationFormat>
  <Paragraphs>168</Paragraphs>
  <Slides>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.AppleSystemUIFont</vt:lpstr>
      <vt:lpstr>Arial</vt:lpstr>
      <vt:lpstr>Arial Rounded MT Bold</vt:lpstr>
      <vt:lpstr>Arial Unicode MS</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172</cp:revision>
  <cp:lastPrinted>2022-01-21T16:31:33Z</cp:lastPrinted>
  <dcterms:created xsi:type="dcterms:W3CDTF">2021-12-05T02:21:19Z</dcterms:created>
  <dcterms:modified xsi:type="dcterms:W3CDTF">2022-01-21T16:31:59Z</dcterms:modified>
</cp:coreProperties>
</file>