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2" r:id="rId10"/>
    <p:sldId id="275" r:id="rId11"/>
    <p:sldId id="280" r:id="rId12"/>
    <p:sldId id="281" r:id="rId13"/>
    <p:sldId id="282" r:id="rId14"/>
    <p:sldId id="283" r:id="rId15"/>
    <p:sldId id="284" r:id="rId16"/>
    <p:sldId id="263" r:id="rId17"/>
    <p:sldId id="264" r:id="rId18"/>
    <p:sldId id="265" r:id="rId19"/>
    <p:sldId id="266" r:id="rId20"/>
    <p:sldId id="272" r:id="rId21"/>
  </p:sldIdLst>
  <p:sldSz cx="19010313" cy="10693400"/>
  <p:notesSz cx="7556500" cy="10693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F21B1DB-FD98-45B2-9DA5-513C1935A3F9}">
          <p14:sldIdLst>
            <p14:sldId id="256"/>
            <p14:sldId id="257"/>
            <p14:sldId id="258"/>
            <p14:sldId id="259"/>
            <p14:sldId id="260"/>
            <p14:sldId id="273"/>
            <p14:sldId id="274"/>
            <p14:sldId id="261"/>
          </p14:sldIdLst>
        </p14:section>
        <p14:section name="Untitled Section" id="{C42C732A-1700-4BC0-8E82-7AAF6DA32217}">
          <p14:sldIdLst>
            <p14:sldId id="262"/>
            <p14:sldId id="275"/>
            <p14:sldId id="280"/>
            <p14:sldId id="281"/>
            <p14:sldId id="282"/>
            <p14:sldId id="283"/>
            <p14:sldId id="284"/>
            <p14:sldId id="263"/>
            <p14:sldId id="264"/>
            <p14:sldId id="265"/>
            <p14:sldId id="266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73E482-8EE0-4AA4-A6B2-29BBF003F691}">
  <a:tblStyle styleId="{7A73E482-8EE0-4AA4-A6B2-29BBF003F69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 snapToGrid="0">
      <p:cViewPr varScale="1">
        <p:scale>
          <a:sx n="54" d="100"/>
          <a:sy n="54" d="100"/>
        </p:scale>
        <p:origin x="739" y="48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998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63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078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50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471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428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25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832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112725" y="-1959143"/>
            <a:ext cx="6784864" cy="1639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1122724" y="3050857"/>
            <a:ext cx="9062162" cy="40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805712" y="-929427"/>
            <a:ext cx="9062162" cy="120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7"/>
              <a:buNone/>
              <a:defRPr sz="280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623971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309436" y="3906061"/>
            <a:ext cx="8042253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623971" y="2621369"/>
            <a:ext cx="8081859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9623971" y="3906061"/>
            <a:ext cx="8081859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841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Char char="•"/>
              <a:defRPr sz="4366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None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841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Char char="•"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-3939" y="2070100"/>
            <a:ext cx="15071695" cy="827992"/>
            <a:chOff x="-16184" y="8640158"/>
            <a:chExt cx="4045716" cy="439420"/>
          </a:xfrm>
        </p:grpSpPr>
        <p:sp>
          <p:nvSpPr>
            <p:cNvPr id="90" name="Google Shape;90;p13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DESIGN SECURE NETWORK FOR KARUNYA UNIVERSITY</a:t>
              </a: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208756" y="698500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CISCO VIRTUAL INTERNSHIP PROJECT</a:t>
            </a:r>
            <a:endParaRPr dirty="0"/>
          </a:p>
        </p:txBody>
      </p:sp>
      <p:grpSp>
        <p:nvGrpSpPr>
          <p:cNvPr id="94" name="Google Shape;94;p13"/>
          <p:cNvGrpSpPr/>
          <p:nvPr/>
        </p:nvGrpSpPr>
        <p:grpSpPr>
          <a:xfrm>
            <a:off x="-19844" y="4221843"/>
            <a:ext cx="4134644" cy="667645"/>
            <a:chOff x="601553" y="8642689"/>
            <a:chExt cx="3734795" cy="354323"/>
          </a:xfrm>
        </p:grpSpPr>
        <p:sp>
          <p:nvSpPr>
            <p:cNvPr id="95" name="Google Shape;95;p13"/>
            <p:cNvSpPr/>
            <p:nvPr/>
          </p:nvSpPr>
          <p:spPr>
            <a:xfrm>
              <a:off x="601553" y="8642693"/>
              <a:ext cx="3321810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Presented by</a:t>
              </a: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621605" y="8642689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15247247" y="4245779"/>
            <a:ext cx="3782909" cy="667644"/>
            <a:chOff x="-301759" y="8642690"/>
            <a:chExt cx="4225122" cy="354322"/>
          </a:xfrm>
        </p:grpSpPr>
        <p:sp>
          <p:nvSpPr>
            <p:cNvPr id="98" name="Google Shape;98;p13"/>
            <p:cNvSpPr/>
            <p:nvPr/>
          </p:nvSpPr>
          <p:spPr>
            <a:xfrm>
              <a:off x="0" y="8642690"/>
              <a:ext cx="3923363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36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Degree</a:t>
              </a: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-301759" y="8642693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 txBox="1"/>
          <p:nvPr/>
        </p:nvSpPr>
        <p:spPr>
          <a:xfrm>
            <a:off x="317578" y="5257923"/>
            <a:ext cx="44196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GIFTON PAUL IMMANUEL 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URK21CS5054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5964217" y="5273820"/>
            <a:ext cx="31733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CSE(AI)</a:t>
            </a:r>
            <a:endParaRPr dirty="0"/>
          </a:p>
        </p:txBody>
      </p:sp>
      <p:sp>
        <p:nvSpPr>
          <p:cNvPr id="102" name="Google Shape;102;p13"/>
          <p:cNvSpPr txBox="1"/>
          <p:nvPr/>
        </p:nvSpPr>
        <p:spPr>
          <a:xfrm>
            <a:off x="5085556" y="6650942"/>
            <a:ext cx="804457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for the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fulfillment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stream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CISCO Virtual Internship</a:t>
            </a:r>
            <a:endParaRPr dirty="0"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16237" y="9568581"/>
            <a:ext cx="19010314" cy="1112119"/>
            <a:chOff x="-2" y="9568581"/>
            <a:chExt cx="19010314" cy="1112119"/>
          </a:xfrm>
        </p:grpSpPr>
        <p:grpSp>
          <p:nvGrpSpPr>
            <p:cNvPr id="104" name="Google Shape;104;p1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" name="Google Shape;107;p1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3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Security Stream </a:t>
            </a:r>
            <a:endParaRPr dirty="0"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64" y="3438443"/>
            <a:ext cx="5545362" cy="29020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631" y="788132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10</a:t>
            </a:fld>
            <a:endParaRPr lang="en-US"/>
          </a:p>
        </p:txBody>
      </p:sp>
      <p:grpSp>
        <p:nvGrpSpPr>
          <p:cNvPr id="204" name="Google Shape;204;p19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05" name="Google Shape;205;p19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06" name="Google Shape;206;p19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" name="Google Shape;208;p19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211" name="Google Shape;211;p19"/>
          <p:cNvSpPr txBox="1"/>
          <p:nvPr/>
        </p:nvSpPr>
        <p:spPr>
          <a:xfrm>
            <a:off x="17887156" y="9911198"/>
            <a:ext cx="803641" cy="38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13" name="Google Shape;213;p19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Network Connectivity</a:t>
              </a: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94085" y="2548328"/>
            <a:ext cx="1189941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Building-1 CSE BLOCK</a:t>
            </a:r>
          </a:p>
          <a:p>
            <a:pPr marL="742950" lvl="1" indent="-742950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wireless devices of the building are connected with the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access point which is connected to the switch.</a:t>
            </a:r>
          </a:p>
          <a:p>
            <a:pPr marL="742950" lvl="1" indent="-742950">
              <a:buAutoNum type="arabicPeriod" startAt="2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wired devices are connected directly to the respective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switches in the floor.</a:t>
            </a:r>
          </a:p>
          <a:p>
            <a:pPr marL="742950" lvl="1" indent="-742950">
              <a:buAutoNum type="arabicPeriod" startAt="3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phone is connected with the VoIP which is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over Internet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Protocol) and then connected with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Switch.</a:t>
            </a:r>
          </a:p>
          <a:p>
            <a:pPr marL="742950" lvl="1" indent="-742950">
              <a:buAutoNum type="arabicPeriod" startAt="4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 in the Ground floor is connected with the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multilayer switch of the other building</a:t>
            </a:r>
          </a:p>
          <a:p>
            <a:pPr marL="742950" indent="-742950">
              <a:buFont typeface="+mj-lt"/>
              <a:buAutoNum type="arabicPeriod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550" t="18572" r="61484" b="20080"/>
          <a:stretch/>
        </p:blipFill>
        <p:spPr>
          <a:xfrm>
            <a:off x="13426034" y="2430207"/>
            <a:ext cx="4931764" cy="63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2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11</a:t>
            </a:fld>
            <a:endParaRPr lang="en-US"/>
          </a:p>
        </p:txBody>
      </p:sp>
      <p:grpSp>
        <p:nvGrpSpPr>
          <p:cNvPr id="204" name="Google Shape;204;p19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05" name="Google Shape;205;p19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06" name="Google Shape;206;p19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" name="Google Shape;208;p19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211" name="Google Shape;211;p19"/>
          <p:cNvSpPr txBox="1"/>
          <p:nvPr/>
        </p:nvSpPr>
        <p:spPr>
          <a:xfrm>
            <a:off x="17703354" y="9771598"/>
            <a:ext cx="987443" cy="528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13" name="Google Shape;213;p19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1" algn="ctr"/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6. Network Connectivity</a:t>
              </a: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48154" y="3117954"/>
            <a:ext cx="127714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Building-2 CTC </a:t>
            </a:r>
          </a:p>
          <a:p>
            <a:pPr marL="742950" lvl="1" indent="-742950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servers of the building are connected with the Hub which is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connected with the Server Switch to the F1 Switch.</a:t>
            </a:r>
          </a:p>
          <a:p>
            <a:pPr marL="742950" lvl="1" indent="-742950">
              <a:buAutoNum type="arabicPeriod" startAt="2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PC’s are connected with the F1 Switch.</a:t>
            </a:r>
          </a:p>
          <a:p>
            <a:pPr marL="742950" lvl="1" indent="-742950">
              <a:buAutoNum type="arabicPeriod" startAt="3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F1 Switch is connected with the Multilayer Switch in the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ground floor.</a:t>
            </a:r>
          </a:p>
          <a:p>
            <a:pPr marL="742950" lvl="1" indent="-742950">
              <a:buAutoNum type="arabicPeriod" startAt="4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Multilayer switch is connected with the Router which is </a:t>
            </a:r>
          </a:p>
          <a:p>
            <a:pPr lvl="2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secured with the firewall and then passed to the Internet.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2697" t="10703" r="44434" b="12940"/>
          <a:stretch/>
        </p:blipFill>
        <p:spPr>
          <a:xfrm>
            <a:off x="14190972" y="1810592"/>
            <a:ext cx="4110250" cy="77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8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12</a:t>
            </a:fld>
            <a:endParaRPr lang="en-US"/>
          </a:p>
        </p:txBody>
      </p:sp>
      <p:grpSp>
        <p:nvGrpSpPr>
          <p:cNvPr id="204" name="Google Shape;204;p19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05" name="Google Shape;205;p19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06" name="Google Shape;206;p19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" name="Google Shape;208;p19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211" name="Google Shape;211;p19"/>
          <p:cNvSpPr txBox="1"/>
          <p:nvPr/>
        </p:nvSpPr>
        <p:spPr>
          <a:xfrm>
            <a:off x="17703354" y="9771598"/>
            <a:ext cx="987443" cy="528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13" name="Google Shape;213;p19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1" algn="ctr"/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6. Network Connectivity</a:t>
              </a: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1143" y="3163839"/>
            <a:ext cx="127970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Building-3 Auditorium </a:t>
            </a:r>
          </a:p>
          <a:p>
            <a:pPr marL="742950" lvl="1" indent="-742950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stage has speakers and a Television.</a:t>
            </a:r>
          </a:p>
          <a:p>
            <a:pPr marL="742950" lvl="1" indent="-742950">
              <a:buAutoNum type="arabicPeriod" startAt="2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Television is connected to the Cloud and can be used from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PC7 and is connected with the Switch to the Internet.</a:t>
            </a:r>
          </a:p>
          <a:p>
            <a:pPr marL="742950" lvl="1" indent="-742950">
              <a:buAutoNum type="arabicPeriod" startAt="3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Auditorium gateway acts as a gateway for the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including Street Lamps, Speakers, etc.,</a:t>
            </a:r>
          </a:p>
          <a:p>
            <a:pPr marL="742950" lvl="1" indent="-742950">
              <a:buAutoNum type="arabicPeriod" startAt="4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Tablet is used for controlling the devices using GUI.</a:t>
            </a:r>
          </a:p>
          <a:p>
            <a:pPr marL="742950" lvl="1" indent="-742950">
              <a:buAutoNum type="arabicPeriod" startAt="4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gateway is connected to the internet through coaxial splitter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and cable modem.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419" t="9828" r="47876" b="11920"/>
          <a:stretch/>
        </p:blipFill>
        <p:spPr>
          <a:xfrm>
            <a:off x="13049996" y="2495000"/>
            <a:ext cx="5575915" cy="57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7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13</a:t>
            </a:fld>
            <a:endParaRPr lang="en-US"/>
          </a:p>
        </p:txBody>
      </p:sp>
      <p:grpSp>
        <p:nvGrpSpPr>
          <p:cNvPr id="204" name="Google Shape;204;p19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05" name="Google Shape;205;p19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06" name="Google Shape;206;p19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" name="Google Shape;208;p19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211" name="Google Shape;211;p19"/>
          <p:cNvSpPr txBox="1"/>
          <p:nvPr/>
        </p:nvSpPr>
        <p:spPr>
          <a:xfrm>
            <a:off x="17703354" y="9771598"/>
            <a:ext cx="987443" cy="528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13" name="Google Shape;213;p19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1" algn="ctr"/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6. Network Connectivity</a:t>
              </a: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5727" y="2562534"/>
            <a:ext cx="1286121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Building-4 Administration Block </a:t>
            </a:r>
          </a:p>
          <a:p>
            <a:pPr marL="742950" lvl="1" indent="-742950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Ground floor has 2 phones connected with the VoIP to the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along with the PC and printer.</a:t>
            </a:r>
          </a:p>
          <a:p>
            <a:pPr marL="742950" lvl="1" indent="-742950">
              <a:buAutoNum type="arabicPeriod" startAt="2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point connects all the wireless devices and it is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with the Switch in Floor 1.</a:t>
            </a:r>
          </a:p>
          <a:p>
            <a:pPr marL="742950" lvl="1" indent="-742950">
              <a:buAutoNum type="arabicPeriod" startAt="3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switches are connected with each other to the Multilayer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Switch in CTC block.</a:t>
            </a:r>
          </a:p>
          <a:p>
            <a:pPr marL="742950" lvl="1" indent="-742950">
              <a:buAutoNum type="arabicPeriod" startAt="4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Gateway connects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such as the Solar panels  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on the roof, the street lamp, AC and the Tablet for control of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these devices.</a:t>
            </a:r>
          </a:p>
          <a:p>
            <a:pPr marL="742950" lvl="1" indent="-742950">
              <a:buAutoNum type="arabicPeriod" startAt="4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gateway is connected to the internet through cable modem.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501" t="15511" r="25335" b="11775"/>
          <a:stretch/>
        </p:blipFill>
        <p:spPr>
          <a:xfrm>
            <a:off x="12921756" y="2963662"/>
            <a:ext cx="5680840" cy="57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9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14</a:t>
            </a:fld>
            <a:endParaRPr lang="en-US"/>
          </a:p>
        </p:txBody>
      </p:sp>
      <p:grpSp>
        <p:nvGrpSpPr>
          <p:cNvPr id="204" name="Google Shape;204;p19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05" name="Google Shape;205;p19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06" name="Google Shape;206;p19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" name="Google Shape;208;p19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211" name="Google Shape;211;p19"/>
          <p:cNvSpPr txBox="1"/>
          <p:nvPr/>
        </p:nvSpPr>
        <p:spPr>
          <a:xfrm>
            <a:off x="17703354" y="9771598"/>
            <a:ext cx="987443" cy="528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13" name="Google Shape;213;p19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1" algn="ctr"/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6. Network Connectivity</a:t>
              </a: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08340" y="3877476"/>
            <a:ext cx="131176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Building-5 ECE Block</a:t>
            </a:r>
          </a:p>
          <a:p>
            <a:pPr marL="742950" lvl="1" indent="-742950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Ground floor has a phone and PC connected with the switch.</a:t>
            </a:r>
          </a:p>
          <a:p>
            <a:pPr marL="742950" lvl="1" indent="-742950">
              <a:buAutoNum type="arabicPeriod" startAt="2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point connects all the wireless devices and it is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with the Switch in Floor 2.</a:t>
            </a:r>
          </a:p>
          <a:p>
            <a:pPr marL="742950" lvl="1" indent="-742950">
              <a:buAutoNum type="arabicPeriod" startAt="3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switches are connected with each other.</a:t>
            </a:r>
          </a:p>
          <a:p>
            <a:pPr marL="742950" lvl="1" indent="-742950">
              <a:buAutoNum type="arabicPeriod" startAt="3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the switch is connected with the multilayer switch of CTC.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8035" t="13828" r="24107" b="16438"/>
          <a:stretch/>
        </p:blipFill>
        <p:spPr>
          <a:xfrm>
            <a:off x="13596079" y="2008682"/>
            <a:ext cx="5094718" cy="71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15</a:t>
            </a:fld>
            <a:endParaRPr lang="en-US"/>
          </a:p>
        </p:txBody>
      </p:sp>
      <p:grpSp>
        <p:nvGrpSpPr>
          <p:cNvPr id="204" name="Google Shape;204;p19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05" name="Google Shape;205;p19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06" name="Google Shape;206;p19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" name="Google Shape;208;p19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211" name="Google Shape;211;p19"/>
          <p:cNvSpPr txBox="1"/>
          <p:nvPr/>
        </p:nvSpPr>
        <p:spPr>
          <a:xfrm>
            <a:off x="17887156" y="9911198"/>
            <a:ext cx="803641" cy="38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13" name="Google Shape;213;p19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1" algn="ctr"/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6. Network Connectivity</a:t>
              </a: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622" y="2769481"/>
            <a:ext cx="114890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Building-6 Agriculture Block</a:t>
            </a:r>
          </a:p>
          <a:p>
            <a:pPr marL="742950" lvl="1" indent="-742950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Ground floor has the gateway which connects all the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connects the Tablet control used to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control the devices.</a:t>
            </a:r>
          </a:p>
          <a:p>
            <a:pPr marL="742950" lvl="1" indent="-742950">
              <a:buAutoNum type="arabicPeriod" startAt="2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GUI in the tablet can be used to monitor the sensors.</a:t>
            </a:r>
          </a:p>
          <a:p>
            <a:pPr marL="742950" lvl="1" indent="-742950">
              <a:buAutoNum type="arabicPeriod" startAt="3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point which connects all the wireless devices 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is connected with the switch which is connected to the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multilayer switch of CTC.</a:t>
            </a:r>
          </a:p>
          <a:p>
            <a:pPr marL="742950" lvl="1" indent="-742950">
              <a:buAutoNum type="arabicPeriod" startAt="4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gateway is connected with the cable modem to the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Internet.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6386" t="7351" r="14516" b="26930"/>
          <a:stretch/>
        </p:blipFill>
        <p:spPr>
          <a:xfrm>
            <a:off x="12094738" y="2467373"/>
            <a:ext cx="6596059" cy="62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16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21" name="Google Shape;221;p20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22" name="Google Shape;222;p20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23" name="Google Shape;223;p20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" name="Google Shape;225;p20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0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228" name="Google Shape;228;p20"/>
          <p:cNvSpPr txBox="1"/>
          <p:nvPr/>
        </p:nvSpPr>
        <p:spPr>
          <a:xfrm>
            <a:off x="17887156" y="9911198"/>
            <a:ext cx="803641" cy="38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20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0" name="Google Shape;230;p20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7. Security Features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20"/>
          <p:cNvSpPr txBox="1"/>
          <p:nvPr/>
        </p:nvSpPr>
        <p:spPr>
          <a:xfrm>
            <a:off x="665956" y="3230282"/>
            <a:ext cx="14615888" cy="473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The Network </a:t>
            </a:r>
            <a:r>
              <a:rPr lang="en-US" sz="36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Wi-fi</a:t>
            </a:r>
            <a:r>
              <a:rPr lang="en-US" sz="3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is secured with WPA2 (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chemeClr val="dk1"/>
              </a:buClr>
              <a:buSzPts val="3600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Access 2) and</a:t>
            </a:r>
            <a:r>
              <a:rPr lang="en-IN" sz="3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encryption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.</a:t>
            </a:r>
            <a:endParaRPr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Firewall is used to secure the router.</a:t>
            </a:r>
          </a:p>
          <a:p>
            <a:pPr marL="571500" lvl="0" indent="-571500" algn="just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VPN is used.</a:t>
            </a:r>
          </a:p>
          <a:p>
            <a:pPr marL="571500" indent="-571500" algn="just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Loss Prevention (DLP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regulates prevention of</a:t>
            </a:r>
          </a:p>
          <a:p>
            <a:pPr algn="just">
              <a:buClr>
                <a:schemeClr val="dk1"/>
              </a:buClr>
              <a:buSzPts val="3600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exposure of sensitive information outside the organization.</a:t>
            </a:r>
            <a:endParaRPr lang="en-US" sz="3600" dirty="0" smtClean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High quality switches, hubs and other networking devices are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   used for ensuring quality of the network.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358" y="3932683"/>
            <a:ext cx="5002918" cy="28185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17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39" name="Google Shape;239;p21"/>
          <p:cNvGrpSpPr/>
          <p:nvPr/>
        </p:nvGrpSpPr>
        <p:grpSpPr>
          <a:xfrm>
            <a:off x="-2" y="9771598"/>
            <a:ext cx="19010314" cy="909102"/>
            <a:chOff x="-2" y="9568581"/>
            <a:chExt cx="19010314" cy="1112119"/>
          </a:xfrm>
        </p:grpSpPr>
        <p:grpSp>
          <p:nvGrpSpPr>
            <p:cNvPr id="240" name="Google Shape;240;p21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41" name="Google Shape;241;p21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243;p21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1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246" name="Google Shape;246;p21"/>
          <p:cNvSpPr txBox="1"/>
          <p:nvPr/>
        </p:nvSpPr>
        <p:spPr>
          <a:xfrm>
            <a:off x="17887156" y="9911198"/>
            <a:ext cx="803641" cy="38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1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48" name="Google Shape;248;p21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 Cyber Attacks and Vulnerabilities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21"/>
          <p:cNvSpPr txBox="1"/>
          <p:nvPr/>
        </p:nvSpPr>
        <p:spPr>
          <a:xfrm>
            <a:off x="1085056" y="1602692"/>
            <a:ext cx="15544800" cy="1061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 algn="just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Distributed </a:t>
            </a:r>
            <a:r>
              <a:rPr lang="en-US" sz="36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denial-of-service (</a:t>
            </a:r>
            <a:r>
              <a:rPr lang="en-US" sz="36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DDoS</a:t>
            </a:r>
            <a:r>
              <a:rPr lang="en-US" sz="36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 attack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multiple compromised computer systems </a:t>
            </a:r>
            <a:r>
              <a:rPr lang="en-US" sz="36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that attack 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 target and cause a denial of service for users of the </a:t>
            </a:r>
            <a:r>
              <a:rPr lang="en-US" sz="36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target. 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The </a:t>
            </a:r>
            <a:r>
              <a:rPr lang="en-US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target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can be the </a:t>
            </a:r>
            <a:r>
              <a:rPr lang="en-US" sz="3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server.</a:t>
            </a:r>
            <a:endParaRPr lang="en-US" sz="3600" dirty="0" smtClean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571500" lvl="0" indent="-571500" algn="just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by cybercriminals posing as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reputed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institutions, usually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 to obtain sensitive information from targeted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  <a:endParaRPr lang="en-US" sz="36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571500" lvl="0" indent="-571500" algn="just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SQLI, is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attack that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malicious SQL code for backend database manipulation to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valuable information.</a:t>
            </a:r>
          </a:p>
          <a:p>
            <a:pPr marL="571500" lvl="0" indent="-571500" algn="just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devices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cheaply made and have inadequate security quality.</a:t>
            </a:r>
          </a:p>
          <a:p>
            <a:pPr marL="571500" indent="-571500" algn="just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Buggy / Outdated Software.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Trickery or Deception of Users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 lead to a vulnerability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considered as a vulnerability of the network.</a:t>
            </a:r>
          </a:p>
          <a:p>
            <a:pPr marL="571500" indent="-571500" algn="just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Issues.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is the first layer of defence, failing can be a serious</a:t>
            </a:r>
          </a:p>
          <a:p>
            <a:pPr algn="just">
              <a:buClr>
                <a:schemeClr val="dk1"/>
              </a:buClr>
              <a:buSzPts val="3600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threat.</a:t>
            </a:r>
          </a:p>
          <a:p>
            <a:pPr algn="just">
              <a:buClr>
                <a:schemeClr val="dk1"/>
              </a:buClr>
              <a:buSzPts val="3600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ts val="3600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ts val="3600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Clr>
                <a:schemeClr val="dk1"/>
              </a:buClr>
              <a:buSzPts val="3600"/>
              <a:buFont typeface="Noto Sans Symbols"/>
              <a:buChar char="✔"/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18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57" name="Google Shape;257;p22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58" name="Google Shape;258;p22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59" name="Google Shape;259;p22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" name="Google Shape;261;p22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2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264" name="Google Shape;264;p22"/>
          <p:cNvSpPr txBox="1"/>
          <p:nvPr/>
        </p:nvSpPr>
        <p:spPr>
          <a:xfrm>
            <a:off x="17658556" y="9994900"/>
            <a:ext cx="1123156" cy="26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22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66" name="Google Shape;266;p22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9. Cyber Security Measures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2"/>
          <p:cNvSpPr txBox="1"/>
          <p:nvPr/>
        </p:nvSpPr>
        <p:spPr>
          <a:xfrm>
            <a:off x="1063333" y="2142320"/>
            <a:ext cx="15544800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and Greater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Vigilance.</a:t>
            </a: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through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Heightened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Suspicion.</a:t>
            </a: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 through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Statements, Stored Procedures, and Input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Validation.</a:t>
            </a: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password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end-devices.</a:t>
            </a: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security hardware and software.</a:t>
            </a: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Raising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among the employees and users too.</a:t>
            </a: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server redundancy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Networking broadcasting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effective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disrupt a high-volume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attempt.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protection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a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 plan. </a:t>
            </a: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look for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 signs.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19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76" name="Google Shape;276;p2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77" name="Google Shape;277;p2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" name="Google Shape;279;p2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23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282" name="Google Shape;282;p23"/>
          <p:cNvSpPr txBox="1"/>
          <p:nvPr/>
        </p:nvSpPr>
        <p:spPr>
          <a:xfrm>
            <a:off x="17729344" y="9911199"/>
            <a:ext cx="961453" cy="38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p23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84" name="Google Shape;284;p23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Conclusion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3"/>
          <p:cNvSpPr txBox="1"/>
          <p:nvPr/>
        </p:nvSpPr>
        <p:spPr>
          <a:xfrm>
            <a:off x="1199356" y="2070100"/>
            <a:ext cx="1554480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institution’s network, the connectivity, the possible cyber attacks</a:t>
            </a:r>
          </a:p>
          <a:p>
            <a:pPr lvl="0" algn="just">
              <a:buClr>
                <a:schemeClr val="dk1"/>
              </a:buClr>
              <a:buSzPts val="3600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and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security measures and features have been demonstrated in the </a:t>
            </a:r>
          </a:p>
          <a:p>
            <a:pPr lvl="0" algn="just">
              <a:buClr>
                <a:schemeClr val="dk1"/>
              </a:buClr>
              <a:buSzPts val="36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slides.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courses and materials given were very helpful for me to understand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the tool and get knowledge in the field of cyber security.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lang="en-US" dirty="0" smtClean="0">
              <a:ea typeface="Calibri"/>
            </a:endParaRPr>
          </a:p>
          <a:p>
            <a:pPr lvl="1">
              <a:buClr>
                <a:schemeClr val="dk1"/>
              </a:buClr>
              <a:buSzPts val="36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01" y="5311037"/>
            <a:ext cx="5064755" cy="33832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18" name="Google Shape;118;p1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1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4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dirty="0"/>
          </a:p>
        </p:txBody>
      </p:sp>
      <p:sp>
        <p:nvSpPr>
          <p:cNvPr id="124" name="Google Shape;124;p14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26" name="Google Shape;126;p1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/>
          <p:nvPr/>
        </p:nvSpPr>
        <p:spPr>
          <a:xfrm>
            <a:off x="1106162" y="2842968"/>
            <a:ext cx="11125200" cy="64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and Fundamentals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Network Connectivity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yber attacks and vulnerabilities</a:t>
            </a:r>
            <a:endParaRPr lang="en-US" sz="3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Cyber Security measures 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lang="en-US" sz="3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80" name="Google Shape;380;p29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53"/>
            <a:ext cx="19182556" cy="1070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34" name="Google Shape;134;p1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1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141" name="Google Shape;141;p15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43" name="Google Shape;143;p15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Abstract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5"/>
          <p:cNvSpPr txBox="1"/>
          <p:nvPr/>
        </p:nvSpPr>
        <p:spPr>
          <a:xfrm>
            <a:off x="2177813" y="2298700"/>
            <a:ext cx="1465468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 smtClean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This project is based on creating a network of my University campus with the help of my knowledge on the fields of Cybersecurity and Networking. This project is solely done by me.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1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6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158" name="Google Shape;158;p16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60" name="Google Shape;160;p1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Introduction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6"/>
          <p:cNvSpPr txBox="1"/>
          <p:nvPr/>
        </p:nvSpPr>
        <p:spPr>
          <a:xfrm>
            <a:off x="1199356" y="2070100"/>
            <a:ext cx="14615888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This project is the solution to the problem statement given to me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from Cisco Virtual Internship (Cyber Security)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am thankful to Cisco for giving me this opportunity to work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in this problem statement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Cisco Packet Tracer tool is used for simulation of the network</a:t>
            </a:r>
            <a:endParaRPr dirty="0"/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Topology and Technologies of the network will be discussed.</a:t>
            </a:r>
            <a:endParaRPr dirty="0"/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Security measures as well as vulnerabilities expected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will be researched.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242" y="3179288"/>
            <a:ext cx="3874697" cy="2859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5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176" name="Google Shape;176;p17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Theory and fundamentals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/>
          <p:cNvSpPr txBox="1"/>
          <p:nvPr/>
        </p:nvSpPr>
        <p:spPr>
          <a:xfrm>
            <a:off x="1199356" y="2070100"/>
            <a:ext cx="14615888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Packet tracer is a cross-platform visual simulation tool designed by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6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Cisco Systems.</a:t>
            </a:r>
            <a:endParaRPr lang="en-US" sz="3600" dirty="0" smtClean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It allows users to create network topologies and imitate modern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networks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single/multi user activities.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Environment.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Networks.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mode and Simulation mode.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Self-paced.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majority of networking protocols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062" y="3958205"/>
            <a:ext cx="5221094" cy="34824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6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176" name="Google Shape;176;p17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Theory and fundamentals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/>
          <p:cNvSpPr txBox="1"/>
          <p:nvPr/>
        </p:nvSpPr>
        <p:spPr>
          <a:xfrm>
            <a:off x="1193107" y="2070100"/>
            <a:ext cx="14615888" cy="100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WORKSPACES:</a:t>
            </a:r>
          </a:p>
          <a:p>
            <a:pPr algn="just"/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–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Logical workspace shows the logical network topology of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network the user has built. It also represents the placing, 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connecting and clustering virtual network devices.</a:t>
            </a:r>
          </a:p>
          <a:p>
            <a:pPr marL="742950" indent="-742950" algn="just">
              <a:buAutoNum type="arabicPeriod" startAt="2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–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workspace shows the graphical physical dimension of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network. It depicts the scale and placement in how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devices such as routers, switches and hosts would look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real environment. It also provides geographical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 including multiple buildings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cities and wiring closets.</a:t>
            </a:r>
          </a:p>
          <a:p>
            <a:pPr algn="just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82" t="-3937" r="-4685" b="8328"/>
          <a:stretch/>
        </p:blipFill>
        <p:spPr>
          <a:xfrm>
            <a:off x="14005097" y="2801122"/>
            <a:ext cx="4852529" cy="25311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4873" r="2466" b="11921"/>
          <a:stretch/>
        </p:blipFill>
        <p:spPr>
          <a:xfrm>
            <a:off x="14005097" y="6186902"/>
            <a:ext cx="4685700" cy="22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0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7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176" name="Google Shape;176;p17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Theory and fundamentals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/>
          <p:cNvSpPr txBox="1"/>
          <p:nvPr/>
        </p:nvSpPr>
        <p:spPr>
          <a:xfrm>
            <a:off x="1199356" y="2070100"/>
            <a:ext cx="14615888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Modes:</a:t>
            </a:r>
          </a:p>
          <a:p>
            <a:pPr algn="just"/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mode –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 real-time mode the network behaves in the actual way the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devices do, with immediate real-time response for all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activities. It is an alternative to real equipment.</a:t>
            </a:r>
          </a:p>
          <a:p>
            <a:pPr marL="742950" indent="-742950" algn="just">
              <a:buAutoNum type="arabicPeriod" startAt="2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mode –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 simulation mode the user can see and control time intervals,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 workings of data transfer, and the propagation of data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a network. This helps students understand the fundamental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behind network operations.</a:t>
            </a:r>
          </a:p>
          <a:p>
            <a:pPr algn="just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2525" t="14358" r="410" b="14904"/>
          <a:stretch/>
        </p:blipFill>
        <p:spPr>
          <a:xfrm>
            <a:off x="15564694" y="2401724"/>
            <a:ext cx="2507222" cy="58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9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8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8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194" name="Google Shape;194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6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Objectives</a:t>
              </a:r>
              <a:endParaRPr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8"/>
          <p:cNvSpPr txBox="1"/>
          <p:nvPr/>
        </p:nvSpPr>
        <p:spPr>
          <a:xfrm>
            <a:off x="1199356" y="2070100"/>
            <a:ext cx="14615888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simulate the network of our institution with its topology and devices.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identify the vulnerabilities in the network and to provide suitable solutions.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predict the cyber threats and analyze them.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dirty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9</a:t>
            </a:fld>
            <a:endParaRPr lang="en-US"/>
          </a:p>
        </p:txBody>
      </p:sp>
      <p:grpSp>
        <p:nvGrpSpPr>
          <p:cNvPr id="204" name="Google Shape;204;p19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05" name="Google Shape;205;p19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06" name="Google Shape;206;p19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" name="Google Shape;208;p19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Secure Network for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Karunya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lang="en-US" sz="4000" dirty="0"/>
          </a:p>
        </p:txBody>
      </p:sp>
      <p:sp>
        <p:nvSpPr>
          <p:cNvPr id="211" name="Google Shape;211;p19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13" name="Google Shape;213;p19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5. </a:t>
              </a: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Network Topology</a:t>
              </a: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98056" y="1990148"/>
            <a:ext cx="11367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University network is an example for Star Topology.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implemented the network for 6 of the buildings.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501" t="14054" r="38450" b="30573"/>
          <a:stretch/>
        </p:blipFill>
        <p:spPr>
          <a:xfrm>
            <a:off x="5621311" y="3417758"/>
            <a:ext cx="5861155" cy="56962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1215</Words>
  <Application>Microsoft Office PowerPoint</Application>
  <PresentationFormat>Custom</PresentationFormat>
  <Paragraphs>257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</vt:lpstr>
      <vt:lpstr>Calibri</vt:lpstr>
      <vt:lpstr>Noto Sans Symbols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</dc:creator>
  <cp:lastModifiedBy>Manuel</cp:lastModifiedBy>
  <cp:revision>25</cp:revision>
  <dcterms:modified xsi:type="dcterms:W3CDTF">2022-07-06T16:21:27Z</dcterms:modified>
</cp:coreProperties>
</file>