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  <p:sldId id="260" r:id="rId5"/>
    <p:sldId id="259" r:id="rId6"/>
    <p:sldId id="261" r:id="rId7"/>
    <p:sldId id="262" r:id="rId8"/>
    <p:sldId id="263" r:id="rId9"/>
    <p:sldId id="270" r:id="rId10"/>
    <p:sldId id="265" r:id="rId11"/>
    <p:sldId id="264" r:id="rId12"/>
    <p:sldId id="271" r:id="rId13"/>
    <p:sldId id="266" r:id="rId14"/>
    <p:sldId id="27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5"/>
    <p:restoredTop sz="95153"/>
  </p:normalViewPr>
  <p:slideViewPr>
    <p:cSldViewPr snapToGrid="0" snapToObjects="1">
      <p:cViewPr>
        <p:scale>
          <a:sx n="90" d="100"/>
          <a:sy n="9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E88EC7-487B-7040-89FE-7E4AC6D0B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24640-F00A-C142-88FF-B762FFEA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208491-1014-7E4A-BF6F-F689F74E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470718-8BCD-924D-A327-F4798C37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1895F4-CED3-4140-8503-FB004A4C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21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5D88F-030C-9B44-93F1-0381C230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A5E9BD-9FA2-D54D-A9DE-A9EC30EF9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269D52-AB0A-BB49-8B2B-83810045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153E48-CF07-8041-B4E9-64BDC5DB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2CE30A-8C6C-5241-A2BF-34DF92D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51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ABBBDD4-835E-664E-B2EC-CE8F9B0F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FEB332-ABDA-C345-9674-86AB02C6E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0A497-1743-8D4C-A017-EBB56FF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EF1223-9211-D640-8D43-E2BC0989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1AFFE-6854-B240-8023-34557B4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D47FD-E681-0D4F-A433-D973C0EA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4D06FC-7742-294B-AFF1-C101C8C4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CCD51B-D78A-454F-821A-5820117E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1D63A2-19CF-8A43-B9CF-071B772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0D3883-8D5E-D44B-9F5E-2F21D3C7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46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6A8A7-593D-4B4C-9037-8D9A17E4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82CA7E-4BBB-2A46-A4BA-CDCBD50BA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9CB561-41C5-5142-863C-8CBB1587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8C0A2-4F4F-A64B-AB1D-D12F49B6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BFE3A4-52F9-5543-9640-19EC788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2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2AC4D-F451-1142-9AA1-BEBD7676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149FBB-191E-2743-AFE8-3106086F9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8F44CE-273A-054D-8643-96C287E63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C0CCC6-C425-0F4D-8A48-FE87CA12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01E349-B15E-BD48-BD50-F553452A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98C193-CDA2-0343-8463-A5890D3B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941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216B00-4685-8A4D-9A53-C451F552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5E14DF-928E-ED48-AE51-8238CA19C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A2B32-1677-AA45-B0AC-EE0FF57F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CD4F64-A560-484F-B55E-51A132CE5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84AEE5-45E0-754C-8E59-2E60FA40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A7AF2DB-B86F-BE46-9BE6-D60621D1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7880F67-5471-3A44-AFC0-9E59413B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3E1E201-F3BF-734D-AB34-F1326518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36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60BAB-E4D9-2742-85DC-40DDEB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AFE57B-9225-6546-91AA-9BDEFA42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85694D3-A484-7641-A05A-B5A55E08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A8277B-6357-2143-AD1B-344FB9A4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6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E8AD795-FE5A-7248-8BF7-DBB4365B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122F9AE-5E70-7F4B-B5E5-0CFBB386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6CEB3-3FA9-7B48-A7A2-EBDA821E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2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BB8F6A-2167-C949-AF2A-24F1B385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DA484-4E33-2A43-873E-64119937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620F32-E5FD-B24E-A05D-A2B07DD9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7CB515B-3784-5A4A-A723-5E34ADA0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05069-4147-8547-8D86-AD491645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D16B6C-8E4A-1E4D-A636-290F9D9D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7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F13D7-5857-3E4F-B31E-4F40E6D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751E0DF-E031-1443-8001-74265C0A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F8847E3-E60D-1248-B555-780D4D9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AFA45C6-B310-5042-A46D-BC57C7CB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12CAD-7C8C-9C4E-AB89-8595EA87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D26B71-F6FB-6F4E-902E-AE3BD084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953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CE1B208-624A-1F47-9026-0581983C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9481EC-598C-774C-8BF6-184E3FAA6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69E25-ED66-D643-B88F-EF48E92E2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53579-3A4D-BB42-BD49-BB0F80A81A61}" type="datetimeFigureOut">
              <a:rPr lang="it-IT" smtClean="0"/>
              <a:t>28/07/21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7ECDCC-1162-D846-B490-A1E054C4A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65F83E-AC03-044A-9EB1-8041299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F237E-BFF9-F249-B354-EDC434EFB0B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30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74C3B1A-ADBC-E647-98F3-20181847C21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0" y="265431"/>
            <a:ext cx="1306026" cy="130546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EA0DAC0-04BA-B148-9D64-7022FA9B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2" y="19106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it-IT" sz="2000" dirty="0"/>
              <a:t>Corso di Laurea Magistrale INGEGNERIA ROBOTICA E DELL’AUTOMAZIONE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000" dirty="0"/>
              <a:t>Corso di Robotica</a:t>
            </a:r>
            <a:br>
              <a:rPr lang="it-IT" sz="2000" dirty="0"/>
            </a:br>
            <a:r>
              <a:rPr lang="it-IT" sz="2000" dirty="0"/>
              <a:t>Modulo di Controllo dei Robot</a:t>
            </a:r>
            <a:br>
              <a:rPr lang="it-IT" sz="2000" dirty="0"/>
            </a:br>
            <a:r>
              <a:rPr lang="it-IT" sz="2000" dirty="0"/>
              <a:t> </a:t>
            </a:r>
            <a:br>
              <a:rPr lang="it-IT" sz="2000" dirty="0"/>
            </a:br>
            <a:r>
              <a:rPr lang="it-IT" sz="2200" u="sng" dirty="0"/>
              <a:t>Tavole Applicative</a:t>
            </a:r>
            <a:br>
              <a:rPr lang="it-IT" dirty="0"/>
            </a:br>
            <a:r>
              <a:rPr lang="it-IT" sz="20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BB363DC-72BA-8B48-B82B-686A1AB625AD}"/>
              </a:ext>
            </a:extLst>
          </p:cNvPr>
          <p:cNvSpPr txBox="1"/>
          <p:nvPr/>
        </p:nvSpPr>
        <p:spPr>
          <a:xfrm>
            <a:off x="2127370" y="5390249"/>
            <a:ext cx="8540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Docente: 							Studente:</a:t>
            </a:r>
          </a:p>
          <a:p>
            <a:r>
              <a:rPr lang="it-IT" dirty="0"/>
              <a:t>Prof. Antonio BICCHI					Arianna GASPARRI </a:t>
            </a:r>
          </a:p>
          <a:p>
            <a:r>
              <a:rPr lang="it-IT" dirty="0"/>
              <a:t>Prof. Giorgio GRIOLI</a:t>
            </a:r>
          </a:p>
        </p:txBody>
      </p:sp>
    </p:spTree>
    <p:extLst>
      <p:ext uri="{BB962C8B-B14F-4D97-AF65-F5344CB8AC3E}">
        <p14:creationId xmlns:p14="http://schemas.microsoft.com/office/powerpoint/2010/main" val="96564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B6C7E-A68A-6344-B0BC-CF646BD6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741714"/>
            <a:ext cx="5689600" cy="4267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370E994-B618-D842-B324-EEF646982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741714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7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F7D8DB2-3CFD-DF40-9069-26996537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D323A43-8850-1242-8622-51DE2ED4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90" y="1833586"/>
            <a:ext cx="7973618" cy="6519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6B3FFD-0FFE-8244-B685-35A25EF94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99" y="3847774"/>
            <a:ext cx="3292929" cy="208328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8F962F-7E7E-3342-A4D4-B3DFD7D9F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78" y="3847774"/>
            <a:ext cx="3224127" cy="20832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68C495-7B4E-B140-81DC-66CC8A1740F5}"/>
              </a:ext>
            </a:extLst>
          </p:cNvPr>
          <p:cNvSpPr txBox="1"/>
          <p:nvPr/>
        </p:nvSpPr>
        <p:spPr>
          <a:xfrm>
            <a:off x="464456" y="284348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Non è stato necessario il </a:t>
            </a:r>
            <a:r>
              <a:rPr lang="it-IT" dirty="0" err="1"/>
              <a:t>tuning</a:t>
            </a:r>
            <a:r>
              <a:rPr lang="it-IT" dirty="0"/>
              <a:t> dei guadagni, poiché sufficienti delle matrici identità:</a:t>
            </a:r>
          </a:p>
        </p:txBody>
      </p:sp>
    </p:spTree>
    <p:extLst>
      <p:ext uri="{BB962C8B-B14F-4D97-AF65-F5344CB8AC3E}">
        <p14:creationId xmlns:p14="http://schemas.microsoft.com/office/powerpoint/2010/main" val="216318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54CE8FA-0446-B64F-8FC6-35D6EA0C8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223"/>
            <a:ext cx="12192000" cy="6858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C392C76-04EA-B74D-93E7-53223B265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475623"/>
            <a:ext cx="5689600" cy="42672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8A45E0B-D139-DF46-8575-785298637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5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51F9BE8-FCCD-D044-96D2-F969D896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F5064286-C556-3F45-A2B5-1B789045D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756229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4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71058FC-0B93-E147-A0EA-71411EBA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228" y="5041737"/>
            <a:ext cx="1962353" cy="7200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E59E54C-4FB5-5E49-9D4A-B67F723D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581" y="5019198"/>
            <a:ext cx="1080000" cy="7200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8AF90A-A29E-6445-9513-C1B6ABAFF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32" y="5863822"/>
            <a:ext cx="3426207" cy="7200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3446BB1-0E7F-814F-9D19-AD5F0370A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260" y="1475623"/>
            <a:ext cx="3868555" cy="11353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1579160-C955-CD49-A648-49B431236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4815" y="5019198"/>
            <a:ext cx="1900800" cy="720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50286C-9CC5-F34B-BC8A-94980E9B0DAD}"/>
              </a:ext>
            </a:extLst>
          </p:cNvPr>
          <p:cNvSpPr txBox="1"/>
          <p:nvPr/>
        </p:nvSpPr>
        <p:spPr>
          <a:xfrm>
            <a:off x="488022" y="261096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09A052-2DF1-F148-86A1-C354226A8A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303" y="3279831"/>
            <a:ext cx="4376938" cy="17454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B034230-AB7E-6240-B1B2-7FF34F4A8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6241" y="3248323"/>
            <a:ext cx="4127500" cy="17708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5D07929-5B03-EC4A-9028-514CBDCDC2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9792" y="4925537"/>
            <a:ext cx="1587811" cy="9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6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8C0263-E1FA-E94D-959F-8F0BE9F2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42" y="1490137"/>
            <a:ext cx="5689600" cy="4267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97A573-DD39-0D4C-9287-F7E80CAD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2" y="1475623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</a:t>
            </a:r>
            <a:r>
              <a:rPr lang="it-IT" sz="3800" dirty="0" err="1"/>
              <a:t>Adaptive</a:t>
            </a:r>
            <a:r>
              <a:rPr lang="it-IT" sz="3800" dirty="0"/>
              <a:t> </a:t>
            </a:r>
            <a:r>
              <a:rPr lang="it-IT" sz="3800" dirty="0" err="1"/>
              <a:t>Computed</a:t>
            </a:r>
            <a:r>
              <a:rPr lang="it-IT" sz="3800" dirty="0"/>
              <a:t> Torque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Il </a:t>
                </a:r>
                <a:r>
                  <a:rPr lang="it-IT" sz="1800" dirty="0" err="1"/>
                  <a:t>regressore</a:t>
                </a:r>
                <a:r>
                  <a:rPr lang="it-IT" sz="1800" dirty="0"/>
                  <a:t> è stato calcolato estrapolando i parametri dinamici relativi alle masse di ciascun link dalle equazioni della dinamica, utilizzando come vettore dei parametri: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8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sz="1800" b="0" i="1" baseline="-2500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t-IT" sz="1800" b="0" i="1" baseline="3000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t-IT" sz="1800" baseline="300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it-IT" sz="1800" dirty="0"/>
                  <a:t>Inizializzando il vettore di parametri dinamici stimati come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it-IT" sz="1800" dirty="0"/>
                  <a:t> in modo che le masse avessero uno scostamento di +0.5 kg rispetto a quelle reali e per la scelta fatta della matrici </a:t>
                </a:r>
                <a:r>
                  <a:rPr lang="it-IT" sz="1800" dirty="0" err="1"/>
                  <a:t>R</a:t>
                </a:r>
                <a:r>
                  <a:rPr lang="it-IT" sz="1800" dirty="0"/>
                  <a:t> e </a:t>
                </a:r>
                <a:r>
                  <a:rPr lang="it-IT" sz="1800" dirty="0" err="1"/>
                  <a:t>Q</a:t>
                </a:r>
                <a:r>
                  <a:rPr lang="it-IT" sz="1800" dirty="0"/>
                  <a:t> si ottiene il seguente andamento dell’errore di stima.</a:t>
                </a:r>
                <a:endParaRPr lang="it-IT" sz="1800" baseline="-25000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16" name="Segnaposto contenuto 15">
                <a:extLst>
                  <a:ext uri="{FF2B5EF4-FFF2-40B4-BE49-F238E27FC236}">
                    <a16:creationId xmlns:a16="http://schemas.microsoft.com/office/drawing/2014/main" id="{59F08C5F-D064-2A46-AA68-087EEE840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001293"/>
              </a:xfrm>
              <a:blipFill>
                <a:blip r:embed="rId2"/>
                <a:stretch>
                  <a:fillRect l="-733" r="-14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82F967B9-B55B-B24C-A951-31BFEE2D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2671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3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A001C-EBEB-F240-889F-EA098B2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9676"/>
          </a:xfrm>
        </p:spPr>
        <p:txBody>
          <a:bodyPr/>
          <a:lstStyle/>
          <a:p>
            <a:r>
              <a:rPr lang="it-IT" dirty="0"/>
              <a:t>Indice: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1F43A1-DF0D-614E-A7BF-E989EC82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194"/>
            <a:ext cx="9905999" cy="4999837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Manipolatore di Stanford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PD con compensazione di Gravità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Controllore </a:t>
            </a: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Torque</a:t>
            </a:r>
          </a:p>
          <a:p>
            <a:pPr lvl="1">
              <a:buClr>
                <a:schemeClr val="tx2">
                  <a:lumMod val="20000"/>
                  <a:lumOff val="80000"/>
                </a:schemeClr>
              </a:buClr>
            </a:pPr>
            <a:r>
              <a:rPr lang="it-IT" dirty="0"/>
              <a:t>Confronti tra controllori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0BC4AE-661F-A845-B075-F9E71E0A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9023-6175-3944-979D-CFE35E3A8267}" type="datetime1">
              <a:rPr lang="it-IT" smtClean="0"/>
              <a:t>28/07/21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C6EA9A-C651-744E-8952-CA8989CE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Arianna Gasparri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44FB0C-0C00-0F45-839E-EBE587CF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31A184-8341-3E4B-82B9-C9602D8B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43593"/>
            <a:ext cx="2093626" cy="311768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626" y="2143593"/>
            <a:ext cx="4146196" cy="311768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CE5CDB-C8CD-8745-87AB-8AF9AA155D9B}"/>
              </a:ext>
            </a:extLst>
          </p:cNvPr>
          <p:cNvSpPr txBox="1"/>
          <p:nvPr/>
        </p:nvSpPr>
        <p:spPr>
          <a:xfrm>
            <a:off x="7763822" y="1475623"/>
            <a:ext cx="29041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Parametri del manipolatore:</a:t>
            </a:r>
          </a:p>
          <a:p>
            <a:endParaRPr lang="it-IT" sz="2400" dirty="0"/>
          </a:p>
          <a:p>
            <a:r>
              <a:rPr lang="it-IT" sz="2400" dirty="0"/>
              <a:t>m</a:t>
            </a:r>
            <a:r>
              <a:rPr lang="it-IT" sz="2400" baseline="-25000" dirty="0"/>
              <a:t>1</a:t>
            </a:r>
            <a:r>
              <a:rPr lang="it-IT" sz="2400" dirty="0"/>
              <a:t> = m</a:t>
            </a:r>
            <a:r>
              <a:rPr lang="it-IT" sz="2400" baseline="-25000" dirty="0"/>
              <a:t>3</a:t>
            </a:r>
            <a:r>
              <a:rPr lang="it-IT" sz="2400" dirty="0"/>
              <a:t> = 10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2</a:t>
            </a:r>
            <a:r>
              <a:rPr lang="it-IT" sz="2400" dirty="0"/>
              <a:t> = 5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4</a:t>
            </a:r>
            <a:r>
              <a:rPr lang="it-IT" sz="2400" dirty="0"/>
              <a:t> = m</a:t>
            </a:r>
            <a:r>
              <a:rPr lang="it-IT" sz="2400" baseline="-25000" dirty="0"/>
              <a:t>6</a:t>
            </a:r>
            <a:r>
              <a:rPr lang="it-IT" sz="2400" dirty="0"/>
              <a:t> = 2 kg</a:t>
            </a:r>
          </a:p>
          <a:p>
            <a:r>
              <a:rPr lang="it-IT" sz="2400" dirty="0"/>
              <a:t>m</a:t>
            </a:r>
            <a:r>
              <a:rPr lang="it-IT" sz="2400" baseline="-25000" dirty="0"/>
              <a:t>5</a:t>
            </a:r>
            <a:r>
              <a:rPr lang="it-IT" sz="2400" dirty="0"/>
              <a:t> = 4 kg</a:t>
            </a:r>
          </a:p>
          <a:p>
            <a:endParaRPr lang="it-IT" sz="2400" dirty="0"/>
          </a:p>
          <a:p>
            <a:r>
              <a:rPr lang="it-IT" sz="2400" dirty="0"/>
              <a:t>d</a:t>
            </a:r>
            <a:r>
              <a:rPr lang="it-IT" sz="2400" baseline="-25000" dirty="0"/>
              <a:t>1</a:t>
            </a:r>
            <a:r>
              <a:rPr lang="it-IT" sz="2400" dirty="0"/>
              <a:t> = d</a:t>
            </a:r>
            <a:r>
              <a:rPr lang="it-IT" sz="2400" baseline="-25000" dirty="0"/>
              <a:t>2</a:t>
            </a:r>
            <a:r>
              <a:rPr lang="it-IT" sz="2400" dirty="0"/>
              <a:t> = d</a:t>
            </a:r>
            <a:r>
              <a:rPr lang="it-IT" sz="2400" baseline="-25000" dirty="0"/>
              <a:t>6</a:t>
            </a:r>
            <a:r>
              <a:rPr lang="it-IT" sz="2400" dirty="0"/>
              <a:t> = 1 m</a:t>
            </a:r>
          </a:p>
          <a:p>
            <a:r>
              <a:rPr lang="it-IT" sz="2400" dirty="0"/>
              <a:t>d</a:t>
            </a:r>
            <a:r>
              <a:rPr lang="it-IT" sz="2400" baseline="-25000" dirty="0"/>
              <a:t>3</a:t>
            </a:r>
            <a:r>
              <a:rPr lang="it-IT" sz="2400" dirty="0"/>
              <a:t> = d</a:t>
            </a:r>
            <a:r>
              <a:rPr lang="it-IT" sz="2400" baseline="-25000" dirty="0"/>
              <a:t>4</a:t>
            </a:r>
            <a:r>
              <a:rPr lang="it-IT" sz="2400" dirty="0"/>
              <a:t> = d</a:t>
            </a:r>
            <a:r>
              <a:rPr lang="it-IT" sz="2400" baseline="-25000" dirty="0"/>
              <a:t>5</a:t>
            </a:r>
            <a:r>
              <a:rPr lang="it-IT" sz="2400" dirty="0"/>
              <a:t> = 0 m</a:t>
            </a:r>
          </a:p>
        </p:txBody>
      </p:sp>
    </p:spTree>
    <p:extLst>
      <p:ext uri="{BB962C8B-B14F-4D97-AF65-F5344CB8AC3E}">
        <p14:creationId xmlns:p14="http://schemas.microsoft.com/office/powerpoint/2010/main" val="371604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DE27F-9EE0-A747-BF3B-EE0B89D62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4393"/>
            <a:ext cx="9144000" cy="1021230"/>
          </a:xfrm>
        </p:spPr>
        <p:txBody>
          <a:bodyPr/>
          <a:lstStyle/>
          <a:p>
            <a:r>
              <a:rPr lang="it-IT" dirty="0"/>
              <a:t>Manipolatore di Stanford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2780FFF-BA81-D643-868F-7DEAF2B5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09608"/>
            <a:ext cx="4146196" cy="31176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B38194-40F8-DA42-8EDB-8A3DB176114F}"/>
              </a:ext>
            </a:extLst>
          </p:cNvPr>
          <p:cNvSpPr txBox="1"/>
          <p:nvPr/>
        </p:nvSpPr>
        <p:spPr>
          <a:xfrm>
            <a:off x="5670196" y="5513271"/>
            <a:ext cx="3943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Tabella dei parametri secondo convenzione D-H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1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</m:oMath>
                          </a14:m>
                          <a:r>
                            <a:rPr lang="it-IT" baseline="-25000" dirty="0"/>
                            <a:t>2</a:t>
                          </a:r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it-IT" dirty="0"/>
                            <a:t>/2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2866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mtClean="0">
                                  <a:latin typeface="Cambria Math" panose="02040503050406030204" pitchFamily="18" charset="0"/>
                                </a:rPr>
                                <m:t>𝝑</m:t>
                              </m:r>
                              <m:r>
                                <a:rPr lang="it-IT" b="0" i="0" baseline="-2500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it-IT" baseline="0" dirty="0"/>
                            <a:t>*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a 8">
                <a:extLst>
                  <a:ext uri="{FF2B5EF4-FFF2-40B4-BE49-F238E27FC236}">
                    <a16:creationId xmlns:a16="http://schemas.microsoft.com/office/drawing/2014/main" id="{7D1B1E9B-EFF4-E643-A612-26B1B172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517896"/>
                  </p:ext>
                </p:extLst>
              </p:nvPr>
            </p:nvGraphicFramePr>
            <p:xfrm>
              <a:off x="5670196" y="2952951"/>
              <a:ext cx="4997805" cy="25603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999561">
                      <a:extLst>
                        <a:ext uri="{9D8B030D-6E8A-4147-A177-3AD203B41FA5}">
                          <a16:colId xmlns:a16="http://schemas.microsoft.com/office/drawing/2014/main" val="2529655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692257318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984670270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2954618513"/>
                        </a:ext>
                      </a:extLst>
                    </a:gridCol>
                    <a:gridCol w="999561">
                      <a:extLst>
                        <a:ext uri="{9D8B030D-6E8A-4147-A177-3AD203B41FA5}">
                          <a16:colId xmlns:a16="http://schemas.microsoft.com/office/drawing/2014/main" val="17543464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Link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a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6897" r="-201266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897" r="-1266" b="-6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100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106897" r="-201266" b="-5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106897" r="-1266" b="-5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8988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206897" r="-201266" b="-4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206897" r="-1266" b="-4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501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d</a:t>
                          </a:r>
                          <a:r>
                            <a:rPr lang="it-IT" baseline="-25000" dirty="0"/>
                            <a:t>3</a:t>
                          </a:r>
                          <a:r>
                            <a:rPr lang="it-IT" baseline="0" dirty="0"/>
                            <a:t>*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aseline="0" dirty="0"/>
                            <a:t>0</a:t>
                          </a:r>
                          <a:endParaRPr lang="it-I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5630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406897" r="-20126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406897" r="-1266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3929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266" t="-506897" r="-20126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506897" r="-1266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965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d</a:t>
                          </a:r>
                          <a:r>
                            <a:rPr lang="it-IT" baseline="-250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266" t="-606897" r="-1266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1EF97D-A2AF-DA42-BFE9-D7E752F25D36}"/>
              </a:ext>
            </a:extLst>
          </p:cNvPr>
          <p:cNvSpPr txBox="1"/>
          <p:nvPr/>
        </p:nvSpPr>
        <p:spPr>
          <a:xfrm>
            <a:off x="5670196" y="1475623"/>
            <a:ext cx="49978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manipolatore di Stanford può essere scomposto in un manipolatore sferico, giunti 1, 2, 3, e un polso sferico, giunti 4, 5 e 6.</a:t>
            </a:r>
          </a:p>
          <a:p>
            <a:r>
              <a:rPr lang="it-IT" dirty="0"/>
              <a:t>Inoltre i giunti si considerano ideali, privi di elasticità.</a:t>
            </a:r>
          </a:p>
        </p:txBody>
      </p:sp>
    </p:spTree>
    <p:extLst>
      <p:ext uri="{BB962C8B-B14F-4D97-AF65-F5344CB8AC3E}">
        <p14:creationId xmlns:p14="http://schemas.microsoft.com/office/powerpoint/2010/main" val="225441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46164A13-FDFD-6E44-AE97-D9FCDE49AE0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AFDC23C-25BD-3A44-9A76-23EE1578E4DC}"/>
              </a:ext>
            </a:extLst>
          </p:cNvPr>
          <p:cNvSpPr txBox="1"/>
          <p:nvPr/>
        </p:nvSpPr>
        <p:spPr>
          <a:xfrm>
            <a:off x="1071563" y="1475624"/>
            <a:ext cx="7739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CINEMATICA DIRETTA</a:t>
            </a:r>
          </a:p>
          <a:p>
            <a:r>
              <a:rPr lang="it-IT" dirty="0"/>
              <a:t>A partire dalla tabella di D-H è possibile associare a ciascun giunto una terna destrorsa di riferimento e  ricavare le matrici di trasformazione tra la terna i e la terna i+1.</a:t>
            </a:r>
          </a:p>
          <a:p>
            <a:r>
              <a:rPr lang="it-IT" dirty="0"/>
              <a:t>Componendo le trasformazioni in assi correnti a partire dalla terna base fino alla terna dell’end-</a:t>
            </a:r>
            <a:r>
              <a:rPr lang="it-IT" dirty="0" err="1"/>
              <a:t>effector</a:t>
            </a:r>
            <a:r>
              <a:rPr lang="it-IT" dirty="0"/>
              <a:t>, si ottiene una mappa della cinematica</a:t>
            </a:r>
          </a:p>
          <a:p>
            <a:r>
              <a:rPr lang="it-IT" dirty="0"/>
              <a:t>diretta che rappresenta la postura dell’organo terminale rispetto alla base.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7804142-F7A5-1B4A-9B40-6A0157BA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0DE0442-2B8A-8A4B-B1D7-C8E63CDA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3" y="3506948"/>
            <a:ext cx="4512526" cy="303080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BFFE1AB-6856-AF4E-9BAF-FDD9EB13B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718" y="4412748"/>
            <a:ext cx="3657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5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/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DINAMICA DIRETTA:</a:t>
                </a:r>
              </a:p>
              <a:p>
                <a:r>
                  <a:rPr lang="it-IT" dirty="0"/>
                  <a:t>Il problema della dinamica diretta consiste nel determinare, per t &gt; t</a:t>
                </a:r>
                <a:r>
                  <a:rPr lang="it-IT" baseline="-25000" dirty="0"/>
                  <a:t>0</a:t>
                </a:r>
                <a:r>
                  <a:rPr lang="it-IT" dirty="0"/>
                  <a:t>, le accelerazioni dei giunti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(e quindi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 risultanti dalle date coppie di giunti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una volta che le posizioni iniziali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le velocità iniziali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sono note (stato iniziale del sistema).</a:t>
                </a:r>
              </a:p>
              <a:p>
                <a:endParaRPr lang="it-IT" dirty="0"/>
              </a:p>
              <a:p>
                <a:r>
                  <a:rPr lang="it-IT" dirty="0"/>
                  <a:t>DINAMICA INVERSA:</a:t>
                </a:r>
              </a:p>
              <a:p>
                <a:r>
                  <a:rPr lang="it-IT" dirty="0"/>
                  <a:t>Il problema della dinamica inversa consiste nel determinare le coppie articolari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che sono necessari per generare il movimento specificato dall'accelerazioni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, velocità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posizioni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C4B8514-3AC3-DF40-B252-1F19D18A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4726"/>
                <a:ext cx="7177088" cy="2960112"/>
              </a:xfrm>
              <a:prstGeom prst="rect">
                <a:avLst/>
              </a:prstGeom>
              <a:blipFill>
                <a:blip r:embed="rId2"/>
                <a:stretch>
                  <a:fillRect l="-708" t="-8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FCD1C28A-055B-1E4F-B551-82B60DEFB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830" y="4414838"/>
            <a:ext cx="4331427" cy="54426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836" y="1303867"/>
            <a:ext cx="1857163" cy="13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3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6476C459-1E30-1F4E-AFA3-A08917979116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Manipolatore di Stanford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682711D-9CD1-D74D-829C-D2C69522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37" y="1475623"/>
            <a:ext cx="1857163" cy="1396471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E5FE309-A530-3D40-86DD-85AC4E47F9D2}"/>
              </a:ext>
            </a:extLst>
          </p:cNvPr>
          <p:cNvSpPr/>
          <p:nvPr/>
        </p:nvSpPr>
        <p:spPr>
          <a:xfrm>
            <a:off x="1141412" y="1276709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DI INERZIA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9AF9093D-3F34-0B4F-816C-5F63DAF0F18C}"/>
              </a:ext>
            </a:extLst>
          </p:cNvPr>
          <p:cNvSpPr/>
          <p:nvPr/>
        </p:nvSpPr>
        <p:spPr>
          <a:xfrm>
            <a:off x="1141412" y="3897964"/>
            <a:ext cx="663617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DELLE FORZE CENTRIFUGHE E DI CORIOLIS</a:t>
            </a:r>
          </a:p>
          <a:p>
            <a:r>
              <a:rPr lang="it-IT" dirty="0"/>
              <a:t>Calcolata mediante i simboli di </a:t>
            </a:r>
            <a:r>
              <a:rPr lang="it-IT" dirty="0" err="1"/>
              <a:t>Christoffel</a:t>
            </a:r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C9CAD0A-FF1D-6D49-9347-1EAE11C98ECB}"/>
              </a:ext>
            </a:extLst>
          </p:cNvPr>
          <p:cNvSpPr/>
          <p:nvPr/>
        </p:nvSpPr>
        <p:spPr>
          <a:xfrm>
            <a:off x="1141412" y="5041892"/>
            <a:ext cx="3577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dirty="0"/>
              <a:t>MATRICE GRAVITAZIONALE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1FF8A7-B5F5-0E47-B33D-B3C64C0495E6}"/>
              </a:ext>
            </a:extLst>
          </p:cNvPr>
          <p:cNvSpPr txBox="1"/>
          <p:nvPr/>
        </p:nvSpPr>
        <p:spPr>
          <a:xfrm>
            <a:off x="1141413" y="1738374"/>
            <a:ext cx="6670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 = (m(1)*(JpG1')*JpG1 + (JgG1')*rG1*</a:t>
            </a:r>
            <a:r>
              <a:rPr lang="it-IT" dirty="0" err="1"/>
              <a:t>I_f</a:t>
            </a:r>
            <a:r>
              <a:rPr lang="it-IT" dirty="0"/>
              <a:t>(m(1),d(1))*(rG1')*JgG1+...</a:t>
            </a:r>
          </a:p>
          <a:p>
            <a:r>
              <a:rPr lang="it-IT" dirty="0"/>
              <a:t>        m(2)*(JpG2')*JpG2 + (JgG2')*rG2*</a:t>
            </a:r>
            <a:r>
              <a:rPr lang="it-IT" dirty="0" err="1"/>
              <a:t>I_f</a:t>
            </a:r>
            <a:r>
              <a:rPr lang="it-IT" dirty="0"/>
              <a:t>(m(2),d(2))*(rG2')*JgG2+...</a:t>
            </a:r>
          </a:p>
          <a:p>
            <a:r>
              <a:rPr lang="it-IT" dirty="0"/>
              <a:t>        m(3)*(JpG3')*JpG3 + (JgG3')*rG3*</a:t>
            </a:r>
            <a:r>
              <a:rPr lang="it-IT" dirty="0" err="1"/>
              <a:t>I_f</a:t>
            </a:r>
            <a:r>
              <a:rPr lang="it-IT" dirty="0"/>
              <a:t>(m(3),</a:t>
            </a:r>
            <a:r>
              <a:rPr lang="it-IT" dirty="0" err="1"/>
              <a:t>q</a:t>
            </a:r>
            <a:r>
              <a:rPr lang="it-IT" dirty="0"/>
              <a:t>(3))*(rG3')*JgG3+...</a:t>
            </a:r>
          </a:p>
          <a:p>
            <a:r>
              <a:rPr lang="it-IT" dirty="0"/>
              <a:t>        m(4)*(JpG4')*JpG4 + (JgG4')*rG4*</a:t>
            </a:r>
            <a:r>
              <a:rPr lang="it-IT" dirty="0" err="1"/>
              <a:t>I_f</a:t>
            </a:r>
            <a:r>
              <a:rPr lang="it-IT" dirty="0"/>
              <a:t>(m(4),d(4))*(rG4')*JgG4+...</a:t>
            </a:r>
          </a:p>
          <a:p>
            <a:r>
              <a:rPr lang="it-IT" dirty="0"/>
              <a:t>        m(5)*(JpG5')*JpG5 + (JgG5')*rG5*</a:t>
            </a:r>
            <a:r>
              <a:rPr lang="it-IT" dirty="0" err="1"/>
              <a:t>I_f</a:t>
            </a:r>
            <a:r>
              <a:rPr lang="it-IT" dirty="0"/>
              <a:t>(m(5),d(5))*(rG5')*JgG5+...</a:t>
            </a:r>
          </a:p>
          <a:p>
            <a:r>
              <a:rPr lang="it-IT" dirty="0"/>
              <a:t>        m(6)*(JpG6')*JpG6 + (JgG6')*rG6*</a:t>
            </a:r>
            <a:r>
              <a:rPr lang="it-IT" dirty="0" err="1"/>
              <a:t>I_f</a:t>
            </a:r>
            <a:r>
              <a:rPr lang="it-IT" dirty="0"/>
              <a:t>(m(6),d(6))*(rG6')*JgG6);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8CE846-ED14-5A40-8560-BF636CF84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588" y="3541615"/>
            <a:ext cx="1714500" cy="825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BF06A4-E6BF-8E46-A95C-164376A4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355" y="4359629"/>
            <a:ext cx="3352800" cy="8255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E2AE1785-B718-D643-8D8E-2B6528DBC955}"/>
              </a:ext>
            </a:extLst>
          </p:cNvPr>
          <p:cNvSpPr/>
          <p:nvPr/>
        </p:nvSpPr>
        <p:spPr>
          <a:xfrm>
            <a:off x="1141412" y="5503557"/>
            <a:ext cx="77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G = -(m(1)*(JpG1')*g0 + m(2)*(JpG2')*g0 + m(3)*(JpG3')*g0 +... </a:t>
            </a:r>
          </a:p>
          <a:p>
            <a:r>
              <a:rPr lang="it-IT" dirty="0"/>
              <a:t>          m(4)*(JpG4')*g0 + m(5)*(JpG5')*g0 + m(6)*(JpG6')*g0);</a:t>
            </a:r>
          </a:p>
        </p:txBody>
      </p:sp>
    </p:spTree>
    <p:extLst>
      <p:ext uri="{BB962C8B-B14F-4D97-AF65-F5344CB8AC3E}">
        <p14:creationId xmlns:p14="http://schemas.microsoft.com/office/powerpoint/2010/main" val="19425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/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A partire dalla posizione iniziale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0,0,0,0,0,0</m:t>
                        </m:r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con velocità iniziale nulla,</a:t>
                </a:r>
              </a:p>
              <a:p>
                <a:r>
                  <a:rPr lang="it-IT" dirty="0"/>
                  <a:t>si desidera raggiungere la posizione finale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,3,−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it-IT" dirty="0"/>
                  <a:t> sempre con velocità nulla.</a:t>
                </a:r>
                <a:endParaRPr lang="it-IT" baseline="30000" dirty="0"/>
              </a:p>
              <a:p>
                <a:r>
                  <a:rPr lang="it-IT" dirty="0"/>
                  <a:t>Le traiettorie desiderate sono state ottenute interpolando dalla posizione iniziale alla posizione </a:t>
                </a:r>
              </a:p>
              <a:p>
                <a:r>
                  <a:rPr lang="it-IT" dirty="0"/>
                  <a:t>finale desiderata con un polinomio del terzo ordine del tipo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baseline="-2500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E561A598-E0CC-3344-9B96-3FFE152FB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756229"/>
                <a:ext cx="3570514" cy="3551806"/>
              </a:xfrm>
              <a:prstGeom prst="rect">
                <a:avLst/>
              </a:prstGeom>
              <a:blipFill>
                <a:blip r:embed="rId2"/>
                <a:stretch>
                  <a:fillRect l="-1423" t="-356" r="-356" b="-17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6F09C21E-1169-0547-91E7-C9F08CD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4" y="1398532"/>
            <a:ext cx="568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19936BE-0F9D-C74E-9E55-A7F2CE751F93}"/>
              </a:ext>
            </a:extLst>
          </p:cNvPr>
          <p:cNvSpPr txBox="1">
            <a:spLocks/>
          </p:cNvSpPr>
          <p:nvPr/>
        </p:nvSpPr>
        <p:spPr>
          <a:xfrm>
            <a:off x="1524000" y="454393"/>
            <a:ext cx="9144000" cy="1021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5200" dirty="0"/>
              <a:t>Manipolatore di Stanford</a:t>
            </a:r>
          </a:p>
          <a:p>
            <a:pPr algn="ctr"/>
            <a:r>
              <a:rPr lang="it-IT" sz="3800" dirty="0"/>
              <a:t>Controllore PD con compensazione di Gravità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92C4A989-E900-0A41-8AF0-3A74BCA2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6" y="1824655"/>
            <a:ext cx="3998686" cy="7378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4137EF3-94EA-944C-A396-7C1B85313B51}"/>
              </a:ext>
            </a:extLst>
          </p:cNvPr>
          <p:cNvSpPr txBox="1"/>
          <p:nvPr/>
        </p:nvSpPr>
        <p:spPr>
          <a:xfrm>
            <a:off x="493485" y="2911540"/>
            <a:ext cx="1120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avere la convergenza a zero dell’errore angolare, è stato introdotto un errore sulla posizione iniziale pari a 0.1 </a:t>
            </a:r>
            <a:r>
              <a:rPr lang="it-IT" dirty="0" err="1"/>
              <a:t>rad</a:t>
            </a:r>
            <a:r>
              <a:rPr lang="it-IT" dirty="0"/>
              <a:t>.</a:t>
            </a:r>
          </a:p>
          <a:p>
            <a:r>
              <a:rPr lang="it-IT" dirty="0"/>
              <a:t>I valori dei guadagni del controllore sono stati tarati sulla base del comportamento del sistema, il risultato è stato: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9AB5AAC-0077-CC4C-A775-118ADEB2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1" y="3906903"/>
            <a:ext cx="3797300" cy="1600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F26FDD7-EB3F-7E4D-952E-3DD61DA42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814" y="3913253"/>
            <a:ext cx="3175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48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1207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Tema di Office</vt:lpstr>
      <vt:lpstr>Corso di Laurea Magistrale INGEGNERIA ROBOTICA E DELL’AUTOMAZIONE   Corso di Robotica Modulo di Controllo dei Robot   Tavole Applicative  </vt:lpstr>
      <vt:lpstr>Indice:</vt:lpstr>
      <vt:lpstr>Manipolatore di Stanford</vt:lpstr>
      <vt:lpstr>Manipolatore di Stanford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Laurea Magistrale INGEGNERIA ROBOTICA E DELL’AUTOMAZIONE   Corso di Robotica Modulo di Controllo dei Robot   Tavole Applicative  </dc:title>
  <dc:creator>Utente di Microsoft Office</dc:creator>
  <cp:lastModifiedBy>Utente di Microsoft Office</cp:lastModifiedBy>
  <cp:revision>53</cp:revision>
  <dcterms:created xsi:type="dcterms:W3CDTF">2021-04-18T12:10:00Z</dcterms:created>
  <dcterms:modified xsi:type="dcterms:W3CDTF">2021-07-28T15:35:57Z</dcterms:modified>
</cp:coreProperties>
</file>