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90" r:id="rId9"/>
    <p:sldId id="263" r:id="rId10"/>
    <p:sldId id="285" r:id="rId11"/>
    <p:sldId id="286" r:id="rId12"/>
    <p:sldId id="287" r:id="rId13"/>
    <p:sldId id="288" r:id="rId14"/>
    <p:sldId id="289" r:id="rId15"/>
    <p:sldId id="291" r:id="rId16"/>
    <p:sldId id="265" r:id="rId17"/>
    <p:sldId id="266" r:id="rId18"/>
    <p:sldId id="267" r:id="rId19"/>
    <p:sldId id="268" r:id="rId20"/>
    <p:sldId id="269" r:id="rId21"/>
    <p:sldId id="292" r:id="rId22"/>
    <p:sldId id="282" r:id="rId23"/>
    <p:sldId id="283" r:id="rId24"/>
    <p:sldId id="273" r:id="rId25"/>
    <p:sldId id="275" r:id="rId26"/>
    <p:sldId id="276" r:id="rId27"/>
    <p:sldId id="277" r:id="rId28"/>
    <p:sldId id="293" r:id="rId29"/>
    <p:sldId id="278" r:id="rId30"/>
    <p:sldId id="279" r:id="rId31"/>
    <p:sldId id="280" r:id="rId32"/>
    <p:sldId id="281" r:id="rId33"/>
    <p:sldId id="294" r:id="rId34"/>
    <p:sldId id="303" r:id="rId35"/>
    <p:sldId id="304" r:id="rId36"/>
    <p:sldId id="295" r:id="rId37"/>
    <p:sldId id="296" r:id="rId38"/>
    <p:sldId id="298" r:id="rId39"/>
    <p:sldId id="299" r:id="rId40"/>
    <p:sldId id="301" r:id="rId41"/>
    <p:sldId id="305" r:id="rId42"/>
    <p:sldId id="302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na Gasparri" initials="AG" lastIdx="1" clrIdx="0">
    <p:extLst>
      <p:ext uri="{19B8F6BF-5375-455C-9EA6-DF929625EA0E}">
        <p15:presenceInfo xmlns:p15="http://schemas.microsoft.com/office/powerpoint/2012/main" userId="Arianna Gaspar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6"/>
    <p:restoredTop sz="95153"/>
  </p:normalViewPr>
  <p:slideViewPr>
    <p:cSldViewPr snapToGrid="0" snapToObjects="1">
      <p:cViewPr varScale="1">
        <p:scale>
          <a:sx n="91" d="100"/>
          <a:sy n="9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1.jpe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8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1.jpe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8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0.png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7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8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0.png"/><Relationship Id="rId5" Type="http://schemas.openxmlformats.org/officeDocument/2006/relationships/image" Target="../media/image8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8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428750" cy="1295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Docenti: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2171761"/>
            <a:ext cx="414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della coppia in ingresso ai giunti ottenuta per il controllo PD+G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A7E35EF-BBA3-4949-BA73-8EDCBA45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46932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3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a coppia calcolata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C95505D-85B4-EF4D-B827-E2829286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46650"/>
            <a:ext cx="4267200" cy="32004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149160A-A638-F44D-82E9-41DC5662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5655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2171761"/>
            <a:ext cx="414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della coppia in ingresso ai giunti ottenuta per il controllo a coppia calcolata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CE4E40-2A2F-CC43-93FC-F81DD1C1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60782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a coppia calcolata adattivo sulla dinamica libera del manipolatore descritto nelle slide precedenti.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F0D4F95-7D43-2943-98BD-857782F5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946650"/>
            <a:ext cx="4267200" cy="32004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924E4E4-D068-A740-9583-0980D49F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94665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5878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riportato, nell’immagine di sinistra, l’andamento della coppia in ingresso ai giunti ottenuto per il controllo a coppia calcolata adattivo sulla dinamica libera del manipolatore descritto nelle slide precedenti. </a:t>
            </a:r>
          </a:p>
          <a:p>
            <a:r>
              <a:rPr lang="it-IT" dirty="0"/>
              <a:t>Nell’immagine di destra è riportato l’errore di adattamento dei parametri in presenza di un errore iniziale di 0.5 kg su ciascuna massa dei link.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ECE8D31-074A-9747-A110-4AC948A9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77322"/>
            <a:ext cx="4267200" cy="32004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0B5C15F-449B-3049-B8DE-609F4719A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177322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6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037" y="454393"/>
            <a:ext cx="1857163" cy="1396471"/>
          </a:xfrm>
          <a:prstGeom prst="rect">
            <a:avLst/>
          </a:prstGeom>
        </p:spPr>
      </p:pic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/>
              <p:nvPr/>
            </p:nvSpPr>
            <p:spPr>
              <a:xfrm>
                <a:off x="1524001" y="1475623"/>
                <a:ext cx="4062884" cy="493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Nelle slide successive è mostrato il comportamento del sistema nel caso di </a:t>
                </a:r>
                <a:r>
                  <a:rPr lang="it-IT" u="sng" dirty="0"/>
                  <a:t>inseguimento di traiettoria</a:t>
                </a:r>
                <a:r>
                  <a:rPr lang="it-IT" dirty="0"/>
                  <a:t>, utilizzando ancora una volta i controllori visti nelle slide precedenti.</a:t>
                </a:r>
              </a:p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 si desidera raggiungere la posizione finale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finale desiderata con un polinomio del terzo ordine del tipo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3000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, ottenendo il risultato dell’immagine riportata a lato.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475623"/>
                <a:ext cx="4062884" cy="4936801"/>
              </a:xfrm>
              <a:prstGeom prst="rect">
                <a:avLst/>
              </a:prstGeom>
              <a:blipFill>
                <a:blip r:embed="rId4"/>
                <a:stretch>
                  <a:fillRect l="-1250" t="-256" r="-2188" b="-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72511B5E-E7E9-ED41-B938-3D29CFDF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00" y="208915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89859"/>
            <a:ext cx="4267200" cy="320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89859"/>
            <a:ext cx="4267200" cy="32004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C3BDAB99-7C55-E548-82F5-482F54C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43A46B-9A4B-3B4A-92F8-F669C53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DC50362-4952-3D41-97A5-FCA4B055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D29E99-6F18-A44D-BA56-FA830E7E0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586E066-BCEA-FA4C-9971-779028E68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475623"/>
            <a:ext cx="2989944" cy="5517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4016A82-AD19-234D-9667-C31A066F7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475623"/>
            <a:ext cx="2839361" cy="11965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3379C96-164D-7646-8250-EE73FE2F7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361" y="1475623"/>
            <a:ext cx="2374048" cy="11870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236255-816A-4E45-9A45-15F0A8F3A497}"/>
              </a:ext>
            </a:extLst>
          </p:cNvPr>
          <p:cNvSpPr txBox="1"/>
          <p:nvPr/>
        </p:nvSpPr>
        <p:spPr>
          <a:xfrm>
            <a:off x="1524001" y="202733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valori dei guadagni del controllore sono stati tarati sulla base del comportamento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C392C76-04EA-B74D-93E7-53223B26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28201"/>
            <a:ext cx="4267200" cy="32004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28201"/>
            <a:ext cx="4267200" cy="32004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D9663B-71F0-B445-8B19-981E9062F22A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6FF7FBC-F998-6141-8DC8-5EC81C3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64090CD-B39A-A044-B089-BE2CCA73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18D4881-57AD-5B4A-B4E2-2BF41EDD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BF3D642-8EF7-7C41-B9AF-52550567E8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F8DAE31-5470-FA48-B810-70F953B10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578937"/>
            <a:ext cx="5490013" cy="4488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6D3DC1-7817-8E40-B559-7F0A6E8124D1}"/>
              </a:ext>
            </a:extLst>
          </p:cNvPr>
          <p:cNvSpPr txBox="1"/>
          <p:nvPr/>
        </p:nvSpPr>
        <p:spPr>
          <a:xfrm>
            <a:off x="1524000" y="2131120"/>
            <a:ext cx="814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identità.</a:t>
            </a:r>
          </a:p>
        </p:txBody>
      </p:sp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4967306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4944767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52" y="5106181"/>
            <a:ext cx="2108428" cy="44307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325" y="1846214"/>
            <a:ext cx="3622158" cy="10630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269" y="5091974"/>
            <a:ext cx="1151083" cy="436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5499031" y="2038807"/>
            <a:ext cx="48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valori dei guadagni del controllore sono stati tarati sulla base del comportamento del sistema.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581" y="5020291"/>
            <a:ext cx="925688" cy="528965"/>
          </a:xfrm>
          <a:prstGeom prst="rect">
            <a:avLst/>
          </a:prstGeom>
        </p:spPr>
      </p:pic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1288FA98-6F83-5446-A155-11A560C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4B9E0F37-9F56-9346-84D5-B5288B48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4C841B63-D05E-5D4C-8EAE-231F63E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0D2B1AA-C966-3941-91DA-794B16FA9F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AE9B52-E906-7247-B6F1-896B4EE949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3377" y="3389434"/>
            <a:ext cx="3956568" cy="15199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F99414-8F25-4F4C-A792-1EC7838418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9945" y="3391711"/>
            <a:ext cx="3551592" cy="15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6359A70-006A-6B4F-BC05-F8F7B67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D955663-191A-934F-97C2-20334E15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CAD91CA-12AC-7D4C-B369-4CB8FF0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E0FDBD-E860-0542-A2A8-DC2D514505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451CC0B-04B1-514E-AA94-33E0A32C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03" y="1658679"/>
            <a:ext cx="5689600" cy="42672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3EC17C8-924F-6847-9017-E6CB3C703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3" y="1658679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Confronto tra controllori</a:t>
            </a:r>
          </a:p>
          <a:p>
            <a:pPr marL="0" indent="0">
              <a:buClr>
                <a:schemeClr val="tx2">
                  <a:lumMod val="20000"/>
                  <a:lumOff val="80000"/>
                </a:schemeClr>
              </a:buClr>
              <a:buNone/>
            </a:pPr>
            <a:endParaRPr lang="it-IT" dirty="0"/>
          </a:p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Gantry crane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Controllabilità e Osservabilità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Feedback </a:t>
            </a:r>
            <a:r>
              <a:rPr lang="it-IT" dirty="0" err="1"/>
              <a:t>Linearization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6DC6E7-73E5-B045-B761-B306134FA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fossero uguali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5717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C22DED0-12DF-1448-97D6-C8482700B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5717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67837D-DA2F-474E-8616-C116C80B3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475623"/>
            <a:ext cx="9752381" cy="47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5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9D6790E-DDC0-D147-AE78-97A565A623DE}"/>
                  </a:ext>
                </a:extLst>
              </p:cNvPr>
              <p:cNvSpPr txBox="1"/>
              <p:nvPr/>
            </p:nvSpPr>
            <p:spPr>
              <a:xfrm>
                <a:off x="1524000" y="1475623"/>
                <a:ext cx="9144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Dall’immagine precedente è possibile concludere che il controllore a Coppia Calcolata Adattivo produce delle coppie generate con oscillazioni a circa 20Hz, queste possono essere accettabili se date in ingresso a dei motori con banda passante tra 30 e 50Hz, che riuscirebbero a smorzarle.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Analizzando gli errori nello spazio dei giunti, è facile notare come il miglior controllore sia quello a Coppia Calcolata, per il quale l’errore di annulla già dopo 15s. </a:t>
                </a:r>
              </a:p>
              <a:p>
                <a:pPr algn="ctr"/>
                <a:r>
                  <a:rPr lang="it-IT" dirty="0"/>
                  <a:t>Per il controllore PD con Compensazione di Gravità, non essendo presente una componente che pesi la derivata seconda della posizione desiderata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, non è possibile annullare l’errore finale ai giunti, senza aggiungere una componente integrale al controllo stesso.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Anche il controllore a Coppia Calcolata Adattivo non è in grado di fare convergere a 0 l’errore di posizione angolare ai giunti, pur presentando un errore massimo di 0.01 </a:t>
                </a:r>
                <a:r>
                  <a:rPr lang="it-IT" dirty="0" err="1"/>
                  <a:t>rad</a:t>
                </a:r>
                <a:r>
                  <a:rPr lang="it-IT" dirty="0"/>
                  <a:t>, cioè circa 0.5°.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9D6790E-DDC0-D147-AE78-97A565A62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75623"/>
                <a:ext cx="9144000" cy="3416320"/>
              </a:xfrm>
              <a:prstGeom prst="rect">
                <a:avLst/>
              </a:prstGeom>
              <a:blipFill>
                <a:blip r:embed="rId3"/>
                <a:stretch>
                  <a:fillRect l="-417" t="-370" r="-833" b="-18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29" y="1475623"/>
            <a:ext cx="4191943" cy="2667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C9D8-CB26-E74E-B18E-7614421A6E93}"/>
              </a:ext>
            </a:extLst>
          </p:cNvPr>
          <p:cNvSpPr txBox="1"/>
          <p:nvPr/>
        </p:nvSpPr>
        <p:spPr>
          <a:xfrm>
            <a:off x="1524000" y="4143223"/>
            <a:ext cx="553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Parametri del modello:	l = 0.2 m</a:t>
            </a:r>
          </a:p>
          <a:p>
            <a:r>
              <a:rPr lang="it-IT" sz="2000" dirty="0"/>
              <a:t>			g = 9.81 m/s</a:t>
            </a:r>
            <a:r>
              <a:rPr lang="it-IT" sz="2000" baseline="30000" dirty="0"/>
              <a:t>2</a:t>
            </a:r>
          </a:p>
          <a:p>
            <a:r>
              <a:rPr lang="it-IT" sz="2000" dirty="0"/>
              <a:t>			M = 0.548069759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1</a:t>
            </a:r>
            <a:r>
              <a:rPr lang="it-IT" sz="2000" dirty="0"/>
              <a:t> = 0.088338025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2</a:t>
            </a:r>
            <a:r>
              <a:rPr lang="it-IT" sz="2000" dirty="0"/>
              <a:t> = 0.022245336 kg</a:t>
            </a:r>
          </a:p>
          <a:p>
            <a:r>
              <a:rPr lang="it-IT" sz="2000" dirty="0"/>
              <a:t>			b</a:t>
            </a:r>
            <a:r>
              <a:rPr lang="it-IT" sz="2000" baseline="-25000" dirty="0"/>
              <a:t>1</a:t>
            </a:r>
            <a:r>
              <a:rPr lang="it-IT" sz="2000" dirty="0"/>
              <a:t> = 0.1	b</a:t>
            </a:r>
            <a:r>
              <a:rPr lang="it-IT" sz="2000" baseline="-25000" dirty="0"/>
              <a:t>2</a:t>
            </a:r>
            <a:r>
              <a:rPr lang="it-IT" sz="2000" dirty="0"/>
              <a:t> = 0.5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5905972" y="1475623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modello di carro-ponte è rappresentato nella figura a fianco e descritto dalle seguenti equazioni della dinamica: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486A9B-6256-E942-9507-095F0D92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2" y="3045283"/>
            <a:ext cx="5105400" cy="10858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3C8CA-AA19-7547-AFE9-5AAE043E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9" y="4131133"/>
            <a:ext cx="2095500" cy="14859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AE9DE227-D43C-9C44-B244-06A48DA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C8041FC7-4B67-C24D-A0EB-D22E155B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8F0BA2E5-108C-2E43-8954-A62D7E19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C65000D-18E6-5B46-A632-C7057EBDD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A partire dalle equazioni della slide precedente, con semplici calcoli si ottengono le equazioni della dinamica del modello, scritte in forma standard che seguono, con vettore di stato: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D6311-1534-8A48-A8EE-1261BFF4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00" y="2860618"/>
            <a:ext cx="1168400" cy="1181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39952D-DE65-B548-BF2B-F3A0D95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041718"/>
            <a:ext cx="9467850" cy="22669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3531B279-D577-5248-90AF-F64E19A5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100EDC2C-9436-5043-BE62-64D2D4DC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ED4B9F5-DFA8-DC4A-B941-8259C37F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502927-51E7-A144-A796-FAD147598A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È quindi possibile individuare il vettore delle funzioni di stato, delle funzioni di ingresso. Assumendo come uscita la posizione della massa del carico m</a:t>
            </a:r>
            <a:r>
              <a:rPr lang="it-IT" sz="2000" baseline="-25000" dirty="0"/>
              <a:t>1</a:t>
            </a:r>
            <a:r>
              <a:rPr lang="it-IT" sz="2000" dirty="0"/>
              <a:t> nel piano x-y, è possibile scrivere il sistema nella forma: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807623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4815AFB-C797-7B48-9101-EFC485BBA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821" y="5160794"/>
            <a:ext cx="2262357" cy="4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A partire dal </a:t>
                </a:r>
                <a:r>
                  <a:rPr lang="it-IT" i="1" dirty="0"/>
                  <a:t>Teorema di Chow</a:t>
                </a:r>
                <a:r>
                  <a:rPr lang="it-IT" dirty="0"/>
                  <a:t>, è stato verificato che il sistema fosse localmente accessibile, costruendo la </a:t>
                </a:r>
                <a:r>
                  <a:rPr lang="it-IT" i="1" dirty="0"/>
                  <a:t>distribuzione di accessibilità</a:t>
                </a:r>
                <a:r>
                  <a:rPr lang="it-IT" dirty="0"/>
                  <a:t> e verificando la condizione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r>
                  <a:rPr lang="it-IT" dirty="0"/>
                  <a:t>nella quale: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blipFill>
                <a:blip r:embed="rId3"/>
                <a:stretch>
                  <a:fillRect l="-1331" t="-1786" b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/>
              <p:nvPr/>
            </p:nvSpPr>
            <p:spPr>
              <a:xfrm>
                <a:off x="223496" y="3599281"/>
                <a:ext cx="117450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La matrice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=[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]]]]]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ha rango 4 e quindi il sistema è localmente accessibile,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6" y="3599281"/>
                <a:ext cx="11745010" cy="646331"/>
              </a:xfrm>
              <a:prstGeom prst="rect">
                <a:avLst/>
              </a:prstGeom>
              <a:blipFill>
                <a:blip r:embed="rId4"/>
                <a:stretch>
                  <a:fillRect t="-1923" b="-13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0E5974-DE15-804C-80D4-F44F651CB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991" y="4441693"/>
            <a:ext cx="2534665" cy="11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5A0B53-1C33-8F41-B7CB-938BBEA7BF43}"/>
                  </a:ext>
                </a:extLst>
              </p:cNvPr>
              <p:cNvSpPr txBox="1"/>
              <p:nvPr/>
            </p:nvSpPr>
            <p:spPr>
              <a:xfrm>
                <a:off x="241420" y="3007308"/>
                <a:ext cx="11621002" cy="181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Il teorema di Chow è condizione necessaria e sufficiente per l’accessibilità, ma solo necessaria per la controllabilità, </a:t>
                </a:r>
              </a:p>
              <a:p>
                <a:pPr algn="ctr"/>
                <a:r>
                  <a:rPr lang="it-IT" dirty="0"/>
                  <a:t>perché il sistema sia anche controllabile è necessario verificare che sia soddisfatta a condizione: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it-IT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Questa condizione risulta verificata dal sistema in esame e pertanto è possibile concludere che sia anche </a:t>
                </a:r>
              </a:p>
              <a:p>
                <a:pPr algn="ctr"/>
                <a:r>
                  <a:rPr lang="it-IT" dirty="0"/>
                  <a:t>localmente controllabile.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5A0B53-1C33-8F41-B7CB-938BBEA7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0" y="3007308"/>
                <a:ext cx="11621002" cy="1817357"/>
              </a:xfrm>
              <a:prstGeom prst="rect">
                <a:avLst/>
              </a:prstGeom>
              <a:blipFill>
                <a:blip r:embed="rId4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45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7963069" cy="1861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OSSERVABILITA’</a:t>
                </a:r>
                <a:endParaRPr lang="it-IT" sz="2000" dirty="0"/>
              </a:p>
              <a:p>
                <a:r>
                  <a:rPr lang="it-IT" sz="2000" dirty="0"/>
                  <a:t>Per valutare l’osservabilità del sistema è stata costruita la </a:t>
                </a:r>
                <a:r>
                  <a:rPr lang="it-IT" sz="2000" dirty="0" err="1"/>
                  <a:t>co</a:t>
                </a:r>
                <a:r>
                  <a:rPr lang="it-IT" sz="2000" i="1" dirty="0" err="1"/>
                  <a:t>distribuzione</a:t>
                </a:r>
                <a:r>
                  <a:rPr lang="it-IT" sz="2000" i="1" dirty="0"/>
                  <a:t> di osservabilità</a:t>
                </a:r>
                <a:r>
                  <a:rPr lang="it-IT" sz="2000" dirty="0"/>
                  <a:t> e verificata la condizione</a:t>
                </a:r>
                <a:r>
                  <a:rPr lang="it-IT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sz="2000" dirty="0"/>
                  <a:t>per cui il sistema risulta localmente osservabile.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7963069" cy="1861087"/>
              </a:xfrm>
              <a:prstGeom prst="rect">
                <a:avLst/>
              </a:prstGeom>
              <a:blipFill>
                <a:blip r:embed="rId2"/>
                <a:stretch>
                  <a:fillRect l="-1276" t="-2027" r="-797" b="-4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/>
              <p:nvPr/>
            </p:nvSpPr>
            <p:spPr>
              <a:xfrm>
                <a:off x="846806" y="3336710"/>
                <a:ext cx="104983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Per la scelta effettuata della funzione di uscita 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4 ,</a:t>
                </a:r>
              </a:p>
              <a:p>
                <a:pPr algn="ctr"/>
                <a:r>
                  <a:rPr lang="it-IT" dirty="0"/>
                  <a:t>è quindi possibile concludere che il sistema sia localmente osservabile,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pPr algn="ctr"/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06" y="3336710"/>
                <a:ext cx="10498387" cy="1200329"/>
              </a:xfrm>
              <a:prstGeom prst="rect">
                <a:avLst/>
              </a:prstGeom>
              <a:blipFill>
                <a:blip r:embed="rId5"/>
                <a:stretch>
                  <a:fillRect t="-2105" b="-73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8F119F8E-6BE2-6341-BEBB-CD641176F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149" y="4537039"/>
            <a:ext cx="2171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B8E3AC9-0A90-6E41-BFFB-1991A59A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456B644D-8EC7-0E4C-9CD3-53F6522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06F5B4A-AEF0-EA45-B4E7-6A7716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E317C00-55E5-EE47-B1DA-1185583F2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239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FEEDBACK LINEARIZATION</a:t>
                </a:r>
                <a:endParaRPr lang="it-IT" sz="1600" dirty="0"/>
              </a:p>
              <a:p>
                <a:pPr algn="ctr"/>
                <a:r>
                  <a:rPr lang="it-IT" sz="1600" dirty="0"/>
                  <a:t>Il sistema verifica le condizioni:</a:t>
                </a:r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1600" b="0" dirty="0"/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  …, 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𝑠𝑖𝑎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𝑖𝑛𝑣𝑜𝑙𝑢𝑡𝑖𝑣𝑜</m:t>
                    </m:r>
                  </m:oMath>
                </a14:m>
                <a:endParaRPr lang="it-IT" sz="1600" dirty="0"/>
              </a:p>
              <a:p>
                <a:pPr algn="ctr"/>
                <a:r>
                  <a:rPr lang="it-IT" sz="1600" dirty="0"/>
                  <a:t>per cui esistono un cambiamento di variabili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 e le funzioni di retroazione statica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sz="1600" dirty="0"/>
                  <a:t> tali da linearizzare il sistema.</a:t>
                </a:r>
              </a:p>
              <a:p>
                <a:pPr algn="ctr"/>
                <a:r>
                  <a:rPr lang="it-IT" sz="1600" dirty="0"/>
                  <a:t>Inoltre per la scelta fatta delle funzioni di uscita, il sistema ha grado relativo pari a 2, si procede quindi ad una linearizzazione approssimata del sistema.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2397195"/>
              </a:xfrm>
              <a:prstGeom prst="rect">
                <a:avLst/>
              </a:prstGeom>
              <a:blipFill>
                <a:blip r:embed="rId2"/>
                <a:stretch>
                  <a:fillRect l="-792" t="-526" r="-7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264DEEC-A4F3-4B42-865F-34C843C86AC4}"/>
                  </a:ext>
                </a:extLst>
              </p:cNvPr>
              <p:cNvSpPr txBox="1"/>
              <p:nvPr/>
            </p:nvSpPr>
            <p:spPr>
              <a:xfrm>
                <a:off x="1529298" y="3875492"/>
                <a:ext cx="9138702" cy="994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/>
                  <a:t>Si ottiene quindi una nuova espressione per il sistema in forma linearizzata, nella quale le variabili complementari sono state scelte in modo da essere linearmente indipendenti dalle prime due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num>
                              <m:den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it-IT" sz="1600" dirty="0"/>
                  <a:t> e che la loro dinamica sia indipendente dall’ingresso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264DEEC-A4F3-4B42-865F-34C843C8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98" y="3875492"/>
                <a:ext cx="9138702" cy="994183"/>
              </a:xfrm>
              <a:prstGeom prst="rect">
                <a:avLst/>
              </a:prstGeom>
              <a:blipFill>
                <a:blip r:embed="rId4"/>
                <a:stretch>
                  <a:fillRect t="-1266" b="-50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EA0D57D5-9B88-AE46-9537-16989AF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D896EB6-027F-2040-B941-F6E2A70D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2BB93AAA-AE2C-A74F-B5B8-5BA05A8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D331639-9E5A-0D44-BA8D-D1A37BE798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616EDE8-98C2-8F4C-AEF3-CF4FBAF14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2910" y="4869675"/>
            <a:ext cx="2159000" cy="11176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1BA529-3601-9D4A-B820-8B729F313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400" y="4869675"/>
            <a:ext cx="2235200" cy="113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FF3D47E-EF4B-2143-BB25-A4ED78741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090" y="5091925"/>
            <a:ext cx="1346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- CONTROLLER</a:t>
                </a:r>
                <a:endParaRPr lang="it-IT" dirty="0"/>
              </a:p>
              <a:p>
                <a:r>
                  <a:rPr lang="it-IT" dirty="0"/>
                  <a:t>Per il sistema linearizzato è stato progettato un controllore di tipo PD, richiedendo che la posizione finale della massa di carico m</a:t>
                </a:r>
                <a:r>
                  <a:rPr lang="it-IT" baseline="-25000" dirty="0"/>
                  <a:t>1</a:t>
                </a:r>
                <a:r>
                  <a:rPr lang="it-IT" dirty="0"/>
                  <a:t> avesse le seguenti componenti </a:t>
                </a: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, cioè richiedendo che all’istante finale il sistema abbia velocità lineare e angolare nulle e la posizione del carrello sia spostata di 3m a destra rispetto alla posizione iniziale, pur mantenendo l’angolo del carico nullo.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1785104"/>
              </a:xfrm>
              <a:prstGeom prst="rect">
                <a:avLst/>
              </a:prstGeom>
              <a:blipFill>
                <a:blip r:embed="rId2"/>
                <a:stretch>
                  <a:fillRect l="-951" t="-1408" b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5E100FE-194D-2B46-B256-44E938A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9841E37-1C5D-F642-8423-20D7BE91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4DDBC56-62C7-E94C-A46F-CF3766D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667F2DC-B326-FA4F-BF1C-D5A87EFE2C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0D200B8-952C-FF4C-98C2-FA0A205BB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90" y="3260727"/>
            <a:ext cx="793242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180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– CONTROLLER</a:t>
                </a:r>
              </a:p>
              <a:p>
                <a:r>
                  <a:rPr lang="it-IT" dirty="0"/>
                  <a:t>I parametri del controllore sono stati impostati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=5.5</m:t>
                    </m:r>
                  </m:oMath>
                </a14:m>
                <a:r>
                  <a:rPr lang="it-IT" dirty="0"/>
                  <a:t> per fare in modo l’andamento della variabile di uscita non presentasse </a:t>
                </a:r>
                <a:r>
                  <a:rPr lang="it-IT" dirty="0" err="1"/>
                  <a:t>sovraelongazioni</a:t>
                </a:r>
                <a:r>
                  <a:rPr lang="it-IT" dirty="0"/>
                  <a:t>, questo infatti in una situazione reale avrebbe comportato che la massa di carico sarebbe potuta andare a urtare contro ostacoli posti oltre la posizione finale desiderata.</a:t>
                </a:r>
              </a:p>
              <a:p>
                <a:r>
                  <a:rPr lang="it-IT" dirty="0"/>
                  <a:t>Di seguito l’andamento della variabile di uscita e dell’errore ottenuto: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1806520"/>
              </a:xfrm>
              <a:prstGeom prst="rect">
                <a:avLst/>
              </a:prstGeom>
              <a:blipFill>
                <a:blip r:embed="rId2"/>
                <a:stretch>
                  <a:fillRect l="-837" t="-1689" r="-609" b="-4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AAD1385-E4CB-E547-B029-2120EFDEC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82143"/>
            <a:ext cx="4267200" cy="32004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A1934DE-6FD3-C345-A926-815136270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282143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D5A982FD-E8B1-9943-B928-E77E2CE5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55950"/>
            <a:ext cx="4267200" cy="32004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AB2B628-E7B6-3843-A88D-25515F0B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55950"/>
            <a:ext cx="4267200" cy="3200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581400" y="1475623"/>
            <a:ext cx="82416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FEEDBACK LINEARIZATION – CONTROLLER</a:t>
            </a:r>
          </a:p>
          <a:p>
            <a:r>
              <a:rPr lang="it-IT" dirty="0"/>
              <a:t>Di seguito è riportato l’andamento della variabile di stato e di ingresso. Come è possibile notare dal grafico che riporta l’evoluzione delle variabili di stato nel tempo, l’angolo di carico finale è nullo (linea blu) e la sua posizione lungo l’asse x è pari a 3m (linea gialla). Per quanto riguarda la forza applicata al carrello i valori risultano essere molto bassi, in accordo con la massa complessiva del modello, pari a circa 0.66 Kg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581400" y="1475623"/>
                <a:ext cx="824163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– ZERO DYNAMIC</a:t>
                </a:r>
              </a:p>
              <a:p>
                <a:r>
                  <a:rPr lang="it-IT" dirty="0"/>
                  <a:t>Analisi della dinamica delle variabili non osservabili: per la scelta effettuata di tali variabili è possibile affermare che la loro dinamica è ininfluente sull’uscita del sistema linearizzato e non dipende direttamente dagli ingressi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, a cui resta comunque legata attraverso l’evoluzione delle variabili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475623"/>
                <a:ext cx="8241632" cy="1508105"/>
              </a:xfrm>
              <a:prstGeom prst="rect">
                <a:avLst/>
              </a:prstGeom>
              <a:blipFill>
                <a:blip r:embed="rId3"/>
                <a:stretch>
                  <a:fillRect l="-814" t="-2024" b="-56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524000" y="3048883"/>
                <a:ext cx="9144000" cy="955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Partendo dalla condizione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it-IT" dirty="0"/>
                  <a:t> e procedendo in modo ricorsivo si ricava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it-IT" dirty="0"/>
                  <a:t> fino a ottenere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it-IT" dirty="0"/>
                  <a:t> si ottiene che la dinamica compatibile con uscita identicamente nulla, Zero Dinamica, è descritta dalle equazioni seguenti:</a:t>
                </a: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883"/>
                <a:ext cx="9144000" cy="955390"/>
              </a:xfrm>
              <a:prstGeom prst="rect">
                <a:avLst/>
              </a:prstGeom>
              <a:blipFill>
                <a:blip r:embed="rId5"/>
                <a:stretch>
                  <a:fillRect l="-533" t="-1274" b="-8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0E4F956-F6E9-3A4F-9E9B-27F03207A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287" y="4166457"/>
            <a:ext cx="1495425" cy="5429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6F9A6D1-1AF4-7949-AD5B-9B63A2C74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50" y="4709382"/>
            <a:ext cx="5143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0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581400" y="1475623"/>
            <a:ext cx="82416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FEEDBACK LINEARIZATION – ZERO DYNAMIC</a:t>
            </a:r>
          </a:p>
          <a:p>
            <a:r>
              <a:rPr lang="it-IT" dirty="0"/>
              <a:t>Per verificare la stabilità delle equazioni descritte nella slide precedente si è proceduto con il calcolo del jacobiano del sistema e quindi al calcolo degli </a:t>
            </a:r>
            <a:r>
              <a:rPr lang="it-IT" dirty="0" err="1"/>
              <a:t>autovalori</a:t>
            </a:r>
            <a:r>
              <a:rPr lang="it-IT" dirty="0"/>
              <a:t> della matrice Q ottenuta e riportata di seguito.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524000" y="454410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questi </a:t>
            </a:r>
            <a:r>
              <a:rPr lang="it-IT" dirty="0" err="1"/>
              <a:t>autovalori</a:t>
            </a:r>
            <a:r>
              <a:rPr lang="it-IT" dirty="0"/>
              <a:t> entrambe a parte reale negativa è quindi possibile concludere che la dinamica delle variabili non osservabili sia asintoticamente stabile. Ne segue infine che il sistema non lineare di partenza sia asintoticamente stabile sia esternamente che internamente.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8153400" y="3302252"/>
                <a:ext cx="20639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=−1.879</m:t>
                      </m:r>
                    </m:oMath>
                  </m:oMathPara>
                </a14:m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−7301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02252"/>
                <a:ext cx="206399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9582E24-679A-5C4E-92CD-7BDCD00A4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030" y="3136468"/>
            <a:ext cx="6350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9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Mantenendo lo stesso modello dinamico, è stata scelta come uscita la variabile di stato x e ripetuto lo studio della controllabilità e della osservabilità del sistema ottenuto.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649454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0E4CCF-0EDF-F848-9324-0D50EF216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860" y="5160794"/>
            <a:ext cx="1542279" cy="4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9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La modifica della funzione di uscita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dirty="0"/>
                  <a:t> non comporta nessun cambiamento nello studio della controllabilità del sistema, poiché 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resta invariata, così come le funzioni di stato e di ingresso.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1292662"/>
              </a:xfrm>
              <a:prstGeom prst="rect">
                <a:avLst/>
              </a:prstGeom>
              <a:blipFill>
                <a:blip r:embed="rId3"/>
                <a:stretch>
                  <a:fillRect l="-1331" t="-2913" b="-6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F56FC58-91C5-2C42-A643-7CB11233B913}"/>
                  </a:ext>
                </a:extLst>
              </p:cNvPr>
              <p:cNvSpPr txBox="1"/>
              <p:nvPr/>
            </p:nvSpPr>
            <p:spPr>
              <a:xfrm>
                <a:off x="1714030" y="2807623"/>
                <a:ext cx="7963069" cy="172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OSSERVABILITA</a:t>
                </a:r>
                <a:r>
                  <a:rPr lang="it-IT" sz="2400" dirty="0"/>
                  <a:t>’</a:t>
                </a:r>
                <a:endParaRPr lang="it-IT" sz="2000" dirty="0"/>
              </a:p>
              <a:p>
                <a:r>
                  <a:rPr lang="it-IT" dirty="0"/>
                  <a:t>Al contrario per valutare l’osservabilità del sistema è necessario calcolare la nuova </a:t>
                </a:r>
                <a:r>
                  <a:rPr lang="it-IT" dirty="0" err="1"/>
                  <a:t>co</a:t>
                </a:r>
                <a:r>
                  <a:rPr lang="it-IT" i="1" dirty="0" err="1"/>
                  <a:t>distribuzione</a:t>
                </a:r>
                <a:r>
                  <a:rPr lang="it-IT" i="1" dirty="0"/>
                  <a:t> di osservabilità</a:t>
                </a:r>
                <a:r>
                  <a:rPr lang="it-IT" dirty="0"/>
                  <a:t> e verificare se la condizione</a:t>
                </a:r>
                <a:r>
                  <a:rPr lang="it-IT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1600" dirty="0"/>
              </a:p>
              <a:p>
                <a:r>
                  <a:rPr lang="it-IT" dirty="0"/>
                  <a:t>per cui il sistema risulta localmente osservabile risulta ancora verificata.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F56FC58-91C5-2C42-A643-7CB11233B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30" y="2807623"/>
                <a:ext cx="7963069" cy="1722716"/>
              </a:xfrm>
              <a:prstGeom prst="rect">
                <a:avLst/>
              </a:prstGeom>
              <a:blipFill>
                <a:blip r:embed="rId5"/>
                <a:stretch>
                  <a:fillRect l="-637" t="-2920" b="-2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618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Per la scelta effettuata della funzione di uscita 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3,</a:t>
                </a:r>
              </a:p>
              <a:p>
                <a:pPr algn="ctr"/>
                <a:r>
                  <a:rPr lang="it-IT" dirty="0"/>
                  <a:t>è quindi possibile concludere che il sistema NON sia localmente osservabile,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pPr algn="ctr"/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blipFill>
                <a:blip r:embed="rId4"/>
                <a:stretch>
                  <a:fillRect l="-185" t="-621" b="-3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C1EF7F2-EB83-F147-B4E7-DA2FA1027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786" y="3506948"/>
            <a:ext cx="2133600" cy="11303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C27FB8-2EAE-5E43-BD5E-E6F38CAB48E9}"/>
              </a:ext>
            </a:extLst>
          </p:cNvPr>
          <p:cNvSpPr txBox="1"/>
          <p:nvPr/>
        </p:nvSpPr>
        <p:spPr>
          <a:xfrm>
            <a:off x="1714031" y="4637248"/>
            <a:ext cx="895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Risulta di immediato come il rango della matrice non possa essere pieno, in quanto questa presenta una colonna interamente nulla.</a:t>
            </a:r>
          </a:p>
        </p:txBody>
      </p:sp>
    </p:spTree>
    <p:extLst>
      <p:ext uri="{BB962C8B-B14F-4D97-AF65-F5344CB8AC3E}">
        <p14:creationId xmlns:p14="http://schemas.microsoft.com/office/powerpoint/2010/main" val="1436568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Anche scegliendo come uscita la variabile di stato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000" dirty="0"/>
                  <a:t> e ripetendo lo studio della osservabilità del sistema per cui: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707886"/>
              </a:xfrm>
              <a:prstGeom prst="rect">
                <a:avLst/>
              </a:prstGeom>
              <a:blipFill>
                <a:blip r:embed="rId3"/>
                <a:stretch>
                  <a:fillRect l="-951" t="-3509" b="-140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301E64A-BA30-FA44-915D-21A5A48D0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450" y="2552841"/>
            <a:ext cx="1384300" cy="44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35EF321-E12B-9E4D-864C-D57ED2E2147B}"/>
                  </a:ext>
                </a:extLst>
              </p:cNvPr>
              <p:cNvSpPr txBox="1"/>
              <p:nvPr/>
            </p:nvSpPr>
            <p:spPr>
              <a:xfrm>
                <a:off x="1714030" y="2997341"/>
                <a:ext cx="686082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3,</a:t>
                </a:r>
              </a:p>
              <a:p>
                <a:r>
                  <a:rPr lang="it-IT" dirty="0"/>
                  <a:t>è quindi possibile concludere che il sistema NON sia localmente osservabile,</a:t>
                </a:r>
              </a:p>
              <a:p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35EF321-E12B-9E4D-864C-D57ED2E2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30" y="2997341"/>
                <a:ext cx="6860827" cy="1754326"/>
              </a:xfrm>
              <a:prstGeom prst="rect">
                <a:avLst/>
              </a:prstGeom>
              <a:blipFill>
                <a:blip r:embed="rId6"/>
                <a:stretch>
                  <a:fillRect l="-555" t="-1439" b="-4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1DBE9979-6828-2748-8776-AD9A0CB25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3296654"/>
            <a:ext cx="2133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1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FA3F3EA-7F14-6840-89D3-5E2D2490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C7223079-51AF-904D-AE4F-28A380D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EE4667CB-767F-C546-A716-BAF718BF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467F14-0AD3-8245-8F95-2CD409168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Arianna </a:t>
            </a:r>
            <a:r>
              <a:rPr lang="en-US" dirty="0" err="1"/>
              <a:t>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Per la scelta effettuata della funzione di uscita 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3 ,</a:t>
                </a:r>
              </a:p>
              <a:p>
                <a:pPr algn="ctr"/>
                <a:r>
                  <a:rPr lang="it-IT" dirty="0"/>
                  <a:t>è quindi possibile concludere che il sistema NON sia localmente osservabile,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pPr algn="ctr"/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blipFill>
                <a:blip r:embed="rId4"/>
                <a:stretch>
                  <a:fillRect l="-185" t="-621" b="-3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C1EF7F2-EB83-F147-B4E7-DA2FA1027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786" y="3506948"/>
            <a:ext cx="2133600" cy="11303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C27FB8-2EAE-5E43-BD5E-E6F38CAB48E9}"/>
              </a:ext>
            </a:extLst>
          </p:cNvPr>
          <p:cNvSpPr txBox="1"/>
          <p:nvPr/>
        </p:nvSpPr>
        <p:spPr>
          <a:xfrm>
            <a:off x="1714031" y="4637248"/>
            <a:ext cx="895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Risulta di immediato come il rango della matrice non possa essere pieno, in quanto questa presenta una colonna interamente nulla.</a:t>
            </a:r>
          </a:p>
        </p:txBody>
      </p:sp>
    </p:spTree>
    <p:extLst>
      <p:ext uri="{BB962C8B-B14F-4D97-AF65-F5344CB8AC3E}">
        <p14:creationId xmlns:p14="http://schemas.microsoft.com/office/powerpoint/2010/main" val="1954747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Gantry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  <a:p>
            <a:pPr algn="ctr"/>
            <a:r>
              <a:rPr lang="it-IT" sz="3600" dirty="0"/>
              <a:t>Conclusioni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657" y="45439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06/02/22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Arianna </a:t>
            </a:r>
            <a:r>
              <a:rPr lang="en-US" dirty="0" err="1"/>
              <a:t>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03DFDE-CDEA-3641-982E-697AD1D10CC5}"/>
                  </a:ext>
                </a:extLst>
              </p:cNvPr>
              <p:cNvSpPr txBox="1"/>
              <p:nvPr/>
            </p:nvSpPr>
            <p:spPr>
              <a:xfrm>
                <a:off x="1524001" y="1786393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Per quanto riguarda il sistema non lineare analizzato in queste ultime slide sono state calcolate le matrici di controllabilità ed osservabilità per tre diverse uscite: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la posizione del carrello lungo il binario sul quale può spostarsi;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it-IT" dirty="0"/>
                  <a:t> la posizione angolare della massa oscillante;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𝑙𝑠𝑖𝑛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it-IT" dirty="0"/>
                  <a:t> la posizione cartesiana della massa oscillante.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Per quest’ultimo caso, essendo sia localmente controllabile che localmente osservabile, si è proceduto con la linearizzazione in retroazione: cioè mediante la retroazione dell’uscita si è ricavato un nuovo ingresso in grado di linearizzare il sistema di partenza.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Per il sistema linearizzato si è poi provveduto a cercare un controllore che stabilizzasse il sistema e che permettesse di inseguire un riferimento scelto per la funzione di uscita, questo semplice controllore di tipo PD ha permesso di ottenere i risultati desiderati e riportati nelle slide 32-33.</a:t>
                </a:r>
              </a:p>
              <a:p>
                <a:pPr algn="ctr"/>
                <a:r>
                  <a:rPr lang="it-IT" dirty="0"/>
                  <a:t>Non essendo stata possibile una linearizzazione in retroazione esatta, ma soltanto approssimata, si è reso necessario verificare che la parte non osservabile del sistema fosse asintoticamente stabile, così da poter concludere sulla asintotica stabilità anche del sistema controllato.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03DFDE-CDEA-3641-982E-697AD1D1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786393"/>
                <a:ext cx="9144000" cy="4524315"/>
              </a:xfrm>
              <a:prstGeom prst="rect">
                <a:avLst/>
              </a:prstGeom>
              <a:blipFill>
                <a:blip r:embed="rId4"/>
                <a:stretch>
                  <a:fillRect l="-417" t="-560" r="-972" b="-1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412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2729761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Grazie </a:t>
            </a:r>
            <a:r>
              <a:rPr lang="it-IT"/>
              <a:t>per l’attenzione.</a:t>
            </a:r>
            <a:endParaRPr lang="it-IT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Arianna </a:t>
            </a:r>
            <a:r>
              <a:rPr lang="en-US" dirty="0" err="1"/>
              <a:t>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686B70D-1A3D-2A4C-A0F9-A6A69FD7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06E9C3F-6C77-D74B-A1EF-F4BE47E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636B61E-8FB2-8948-9E0B-70C7EFB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4BD356-4160-F04B-8768-162A3C004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necessarie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8F6EE5D-77D9-F448-BC50-2E996C4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EF14EF10-BEB1-384D-A6AB-034F295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87C42DF-AC11-0148-A869-BAECC1E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70A1B8C-F133-CF47-AD17-474AB28A01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/>
              <p:nvPr/>
            </p:nvSpPr>
            <p:spPr>
              <a:xfrm>
                <a:off x="1524000" y="2085223"/>
                <a:ext cx="72868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Nelle slide successive è mostrato il comportamento della </a:t>
                </a:r>
                <a:r>
                  <a:rPr lang="it-IT" u="sng" dirty="0"/>
                  <a:t>dinamica libera </a:t>
                </a:r>
                <a:r>
                  <a:rPr lang="it-IT" dirty="0"/>
                  <a:t>del sistema, verificando che tutti e tre i controllori proposti siano in grado di </a:t>
                </a:r>
                <a:r>
                  <a:rPr lang="it-IT" dirty="0" err="1"/>
                  <a:t>reiettare</a:t>
                </a:r>
                <a:r>
                  <a:rPr lang="it-IT" dirty="0"/>
                  <a:t> un disturbo sullo stato iniziale e controllare a 0 l’errore.</a:t>
                </a:r>
              </a:p>
              <a:p>
                <a:r>
                  <a:rPr lang="it-IT" dirty="0"/>
                  <a:t>In particolare è stato posto il vincolo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per cui lo stato iniziale e finale siano uguali e poi è stato inserito un disturbo sullo stato iniziale pari a 0.1 </a:t>
                </a:r>
                <a:r>
                  <a:rPr lang="it-IT" dirty="0" err="1"/>
                  <a:t>rad</a:t>
                </a:r>
                <a:r>
                  <a:rPr lang="it-IT" dirty="0"/>
                  <a:t> per i giunti rotoidali e 0.1 m per il giunto prismatico.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85223"/>
                <a:ext cx="7286837" cy="2031325"/>
              </a:xfrm>
              <a:prstGeom prst="rect">
                <a:avLst/>
              </a:prstGeom>
              <a:blipFill>
                <a:blip r:embed="rId4"/>
                <a:stretch>
                  <a:fillRect l="-697" t="-621" r="-871" b="-3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00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PD+G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05/02/22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F4B297-596B-3146-B220-078D9201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6558"/>
            <a:ext cx="4267200" cy="32004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128A1EE-31A6-714E-A162-398F22E6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5655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29936</TotalTime>
  <Words>3369</Words>
  <Application>Microsoft Macintosh PowerPoint</Application>
  <PresentationFormat>Widescreen</PresentationFormat>
  <Paragraphs>378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Arianna Gasparri</cp:lastModifiedBy>
  <cp:revision>164</cp:revision>
  <dcterms:created xsi:type="dcterms:W3CDTF">2021-04-18T12:10:00Z</dcterms:created>
  <dcterms:modified xsi:type="dcterms:W3CDTF">2022-02-06T17:27:43Z</dcterms:modified>
</cp:coreProperties>
</file>