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8"/>
    <p:restoredTop sz="95153"/>
  </p:normalViewPr>
  <p:slideViewPr>
    <p:cSldViewPr snapToGrid="0" snapToObjects="1">
      <p:cViewPr varScale="1">
        <p:scale>
          <a:sx n="88" d="100"/>
          <a:sy n="88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88EC7-487B-7040-89FE-7E4AC6D0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4640-F00A-C142-88FF-B762FFEA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08491-1014-7E4A-BF6F-F689F74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07/05/21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70718-8BCD-924D-A327-F4798C3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895F4-CED3-4140-8503-FB004A4C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2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5D88F-030C-9B44-93F1-0381C230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5E9BD-9FA2-D54D-A9DE-A9EC30EF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269D52-AB0A-BB49-8B2B-8381004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07/05/21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53E48-CF07-8041-B4E9-64BDC5D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CE30A-8C6C-5241-A2BF-34DF92D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ABBBDD4-835E-664E-B2EC-CE8F9B0F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FEB332-ABDA-C345-9674-86AB02C6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0A497-1743-8D4C-A017-EBB56FFE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07/05/21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EF1223-9211-D640-8D43-E2BC098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1AFFE-6854-B240-8023-34557B4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D47FD-E681-0D4F-A433-D973C0EA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D06FC-7742-294B-AFF1-C101C8C4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CD51B-D78A-454F-821A-5820117E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07/05/21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D63A2-19CF-8A43-B9CF-071B77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D3883-8D5E-D44B-9F5E-2F21D3C7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6A8A7-593D-4B4C-9037-8D9A17E4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CA7E-4BBB-2A46-A4BA-CDCBD50B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CB561-41C5-5142-863C-8CBB158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07/05/21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8C0A2-4F4F-A64B-AB1D-D12F49B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FE3A4-52F9-5543-9640-19EC7887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2AC4D-F451-1142-9AA1-BEBD7676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49FBB-191E-2743-AFE8-3106086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8F44CE-273A-054D-8643-96C287E63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C0CCC6-C425-0F4D-8A48-FE87CA1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07/05/21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01E349-B15E-BD48-BD50-F553452A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C193-CDA2-0343-8463-A5890D3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4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16B00-4685-8A4D-9A53-C451F552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E14DF-928E-ED48-AE51-8238CA19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A2B32-1677-AA45-B0AC-EE0FF57F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CD4F64-A560-484F-B55E-51A132CE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84AEE5-45E0-754C-8E59-2E60FA40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7AF2DB-B86F-BE46-9BE6-D60621D1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07/05/21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880F67-5471-3A44-AFC0-9E59413B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1E201-F3BF-734D-AB34-F132651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3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60BAB-E4D9-2742-85DC-40DDEB3D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AFE57B-9225-6546-91AA-9BDEFA42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07/05/21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5694D3-A484-7641-A05A-B5A55E0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A8277B-6357-2143-AD1B-344FB9A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8AD795-FE5A-7248-8BF7-DBB4365B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07/05/21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22F9AE-5E70-7F4B-B5E5-0CFBB386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6CEB3-3FA9-7B48-A7A2-EBDA821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2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8F6A-2167-C949-AF2A-24F1B385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DA484-4E33-2A43-873E-64119937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620F32-E5FD-B24E-A05D-A2B07DD9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CB515B-3784-5A4A-A723-5E34ADA0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07/05/21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05069-4147-8547-8D86-AD491645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16B6C-8E4A-1E4D-A636-290F9D9D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7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F13D7-5857-3E4F-B31E-4F40E6D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51E0DF-E031-1443-8001-74265C0A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8847E3-E60D-1248-B555-780D4D9B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A45C6-B310-5042-A46D-BC57C7C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07/05/21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112CAD-7C8C-9C4E-AB89-8595EA87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D26B71-F6FB-6F4E-902E-AE3BD084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5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E1B208-624A-1F47-9026-0581983C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481EC-598C-774C-8BF6-184E3FAA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69E25-ED66-D643-B88F-EF48E92E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3579-3A4D-BB42-BD49-BB0F80A81A61}" type="datetimeFigureOut">
              <a:rPr lang="it-IT" smtClean="0"/>
              <a:t>07/05/21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7ECDCC-1162-D846-B490-A1E054C4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5F83E-AC03-044A-9EB1-80412990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3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4C3B1A-ADBC-E647-98F3-20181847C2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1306026" cy="130546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EA0DAC0-04BA-B148-9D64-7022FA9B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2" y="191069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Corso di Laurea Magistrale INGEGNERIA ROBOTICA E DELL’AUTOMAZIONE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000" dirty="0"/>
              <a:t>Corso di Robotica</a:t>
            </a:r>
            <a:br>
              <a:rPr lang="it-IT" sz="2000" dirty="0"/>
            </a:br>
            <a:r>
              <a:rPr lang="it-IT" sz="2000" dirty="0"/>
              <a:t>Modulo di Controllo dei Robot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200" u="sng" dirty="0"/>
              <a:t>Tavole Applicative</a:t>
            </a:r>
            <a:br>
              <a:rPr lang="it-IT" dirty="0"/>
            </a:br>
            <a:r>
              <a:rPr lang="it-IT" sz="20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B363DC-72BA-8B48-B82B-686A1AB625AD}"/>
              </a:ext>
            </a:extLst>
          </p:cNvPr>
          <p:cNvSpPr txBox="1"/>
          <p:nvPr/>
        </p:nvSpPr>
        <p:spPr>
          <a:xfrm>
            <a:off x="2127370" y="5390249"/>
            <a:ext cx="85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Docente: 							Studente:</a:t>
            </a:r>
          </a:p>
          <a:p>
            <a:r>
              <a:rPr lang="it-IT" dirty="0"/>
              <a:t>Prof. Antonio BICCHI					Arianna GASPARRI </a:t>
            </a:r>
          </a:p>
          <a:p>
            <a:r>
              <a:rPr lang="it-IT" dirty="0"/>
              <a:t>Prof. Giorgio GRIOLI</a:t>
            </a:r>
          </a:p>
        </p:txBody>
      </p:sp>
    </p:spTree>
    <p:extLst>
      <p:ext uri="{BB962C8B-B14F-4D97-AF65-F5344CB8AC3E}">
        <p14:creationId xmlns:p14="http://schemas.microsoft.com/office/powerpoint/2010/main" val="96564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7A71DD2-F7BC-284D-90F5-865CBE45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41" y="1475623"/>
            <a:ext cx="7810137" cy="86117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ADB51CA-0300-7442-8021-7E423033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29" y="2496853"/>
            <a:ext cx="6238364" cy="15927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3E691A7-EB72-354B-B079-B48A28130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2" y="4249680"/>
            <a:ext cx="6116137" cy="16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1A10DA4-5C82-3B4C-B6EB-35D753E3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2" y="1475623"/>
            <a:ext cx="5689600" cy="42672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612570B-82B2-5D49-9D7E-7DD274862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72" y="1475623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5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0A9E923-5377-204D-A79A-4E3EC60E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312" y="4182110"/>
            <a:ext cx="1460500" cy="3048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71058FC-0B93-E147-A0EA-71411EBAC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262" y="3146430"/>
            <a:ext cx="1765300" cy="6477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E59E54C-4FB5-5E49-9D4A-B67F723DF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186" y="3146430"/>
            <a:ext cx="952500" cy="6350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09B45EB-77AF-1845-8667-F637DFBD7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612" y="4688278"/>
            <a:ext cx="1485900" cy="3302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28AF90A-A29E-6445-9513-C1B6ABAFF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8262" y="5219846"/>
            <a:ext cx="1752600" cy="3683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3446BB1-0E7F-814F-9D19-AD5F0370A6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737" y="1460379"/>
            <a:ext cx="3466525" cy="101735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0D593BF-8506-BC48-B81C-820693CDC4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002" y="2623916"/>
            <a:ext cx="6553200" cy="162560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2BDB62C0-4D44-BF4C-B26B-2ED4661C33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002" y="4395703"/>
            <a:ext cx="5181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4474708-2AD1-E242-B19A-0598DECCE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1475623"/>
            <a:ext cx="5689600" cy="42672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66A2D65-C0B0-0C42-93AC-8B75F09E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2" y="1490137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9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4E89475-B59D-504D-90BC-910774DF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61318"/>
            <a:ext cx="5689600" cy="4165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dinamico è stato calcolato estrapolando il parametro m</a:t>
                </a:r>
                <a:r>
                  <a:rPr lang="it-IT" sz="1800" baseline="-25000" dirty="0"/>
                  <a:t>6</a:t>
                </a:r>
                <a:r>
                  <a:rPr lang="it-IT" sz="1800" dirty="0"/>
                  <a:t> dalle equazioni della dinamica, utilizzando come vettore dei parametri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sz="1800" i="1" baseline="-2500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800" dirty="0"/>
              </a:p>
              <a:p>
                <a:pPr marL="0" indent="0"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il risultato atteso era che il segnale giallo riportato nella figura accanto assumesse valore finale pari a m</a:t>
                </a:r>
                <a:r>
                  <a:rPr lang="it-IT" sz="1800" baseline="-25000" dirty="0"/>
                  <a:t>6</a:t>
                </a:r>
                <a:r>
                  <a:rPr lang="it-IT" sz="1800" dirty="0"/>
                  <a:t> per effetto della componente adattiva del controllore stesso. Nonostante il </a:t>
                </a:r>
                <a:r>
                  <a:rPr lang="it-IT" sz="1800" dirty="0" err="1"/>
                  <a:t>tuning</a:t>
                </a:r>
                <a:r>
                  <a:rPr lang="it-IT" sz="1800" dirty="0"/>
                  <a:t> delle matrici utilizzate per l’adattamento questo comportamento atteso non si è verificato.</a:t>
                </a:r>
                <a:endParaRPr lang="it-IT" sz="1800" baseline="-25000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3"/>
                <a:stretch>
                  <a:fillRect l="-978" t="-1587" r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73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A001C-EBEB-F240-889F-EA098B2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676"/>
          </a:xfrm>
        </p:spPr>
        <p:txBody>
          <a:bodyPr/>
          <a:lstStyle/>
          <a:p>
            <a:r>
              <a:rPr lang="it-IT" dirty="0"/>
              <a:t>Indice: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F43A1-DF0D-614E-A7BF-E989EC82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194"/>
            <a:ext cx="9905999" cy="4999837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Manipolatore di Stanford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PD con compensazione di Gravità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Confronti tra controllori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BC4AE-661F-A845-B075-F9E71E0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23-6175-3944-979D-CFE35E3A8267}" type="datetime1">
              <a:rPr lang="it-IT" smtClean="0"/>
              <a:t>07/05/21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6EA9A-C651-744E-8952-CA8989CE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4FB0C-0C00-0F45-839E-EBE587C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1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31A184-8341-3E4B-82B9-C9602D8B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3593"/>
            <a:ext cx="2093626" cy="31176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26" y="2143593"/>
            <a:ext cx="4146196" cy="31176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CE5CDB-C8CD-8745-87AB-8AF9AA155D9B}"/>
              </a:ext>
            </a:extLst>
          </p:cNvPr>
          <p:cNvSpPr txBox="1"/>
          <p:nvPr/>
        </p:nvSpPr>
        <p:spPr>
          <a:xfrm>
            <a:off x="7763822" y="1475623"/>
            <a:ext cx="29041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Parametri del manipolatore:</a:t>
            </a:r>
          </a:p>
          <a:p>
            <a:endParaRPr lang="it-IT" sz="2400" dirty="0"/>
          </a:p>
          <a:p>
            <a:r>
              <a:rPr lang="it-IT" sz="2400" dirty="0"/>
              <a:t>m</a:t>
            </a:r>
            <a:r>
              <a:rPr lang="it-IT" sz="2400" baseline="-25000" dirty="0"/>
              <a:t>1</a:t>
            </a:r>
            <a:r>
              <a:rPr lang="it-IT" sz="2400" dirty="0"/>
              <a:t> = m</a:t>
            </a:r>
            <a:r>
              <a:rPr lang="it-IT" sz="2400" baseline="-25000" dirty="0"/>
              <a:t>3</a:t>
            </a:r>
            <a:r>
              <a:rPr lang="it-IT" sz="2400" dirty="0"/>
              <a:t> = 10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2</a:t>
            </a:r>
            <a:r>
              <a:rPr lang="it-IT" sz="2400" dirty="0"/>
              <a:t> = 5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4</a:t>
            </a:r>
            <a:r>
              <a:rPr lang="it-IT" sz="2400" dirty="0"/>
              <a:t> = m</a:t>
            </a:r>
            <a:r>
              <a:rPr lang="it-IT" sz="2400" baseline="-25000" dirty="0"/>
              <a:t>6</a:t>
            </a:r>
            <a:r>
              <a:rPr lang="it-IT" sz="2400" dirty="0"/>
              <a:t> = 2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5</a:t>
            </a:r>
            <a:r>
              <a:rPr lang="it-IT" sz="2400" dirty="0"/>
              <a:t> = 4 kg</a:t>
            </a:r>
          </a:p>
          <a:p>
            <a:endParaRPr lang="it-IT" sz="2400" dirty="0"/>
          </a:p>
          <a:p>
            <a:r>
              <a:rPr lang="it-IT" sz="2400" dirty="0"/>
              <a:t>d</a:t>
            </a:r>
            <a:r>
              <a:rPr lang="it-IT" sz="2400" baseline="-25000" dirty="0"/>
              <a:t>1</a:t>
            </a:r>
            <a:r>
              <a:rPr lang="it-IT" sz="2400" dirty="0"/>
              <a:t> = d</a:t>
            </a:r>
            <a:r>
              <a:rPr lang="it-IT" sz="2400" baseline="-25000" dirty="0"/>
              <a:t>2</a:t>
            </a:r>
            <a:r>
              <a:rPr lang="it-IT" sz="2400" dirty="0"/>
              <a:t> = d</a:t>
            </a:r>
            <a:r>
              <a:rPr lang="it-IT" sz="2400" baseline="-25000" dirty="0"/>
              <a:t>6</a:t>
            </a:r>
            <a:r>
              <a:rPr lang="it-IT" sz="2400" dirty="0"/>
              <a:t> = 1 m</a:t>
            </a:r>
          </a:p>
          <a:p>
            <a:r>
              <a:rPr lang="it-IT" sz="2400" dirty="0"/>
              <a:t>d</a:t>
            </a:r>
            <a:r>
              <a:rPr lang="it-IT" sz="2400" baseline="-25000" dirty="0"/>
              <a:t>3</a:t>
            </a:r>
            <a:r>
              <a:rPr lang="it-IT" sz="2400" dirty="0"/>
              <a:t> = d</a:t>
            </a:r>
            <a:r>
              <a:rPr lang="it-IT" sz="2400" baseline="-25000" dirty="0"/>
              <a:t>4</a:t>
            </a:r>
            <a:r>
              <a:rPr lang="it-IT" sz="2400" dirty="0"/>
              <a:t> = d</a:t>
            </a:r>
            <a:r>
              <a:rPr lang="it-IT" sz="2400" baseline="-25000" dirty="0"/>
              <a:t>5</a:t>
            </a:r>
            <a:r>
              <a:rPr lang="it-IT" sz="2400" dirty="0"/>
              <a:t> = 0 m</a:t>
            </a:r>
          </a:p>
        </p:txBody>
      </p:sp>
    </p:spTree>
    <p:extLst>
      <p:ext uri="{BB962C8B-B14F-4D97-AF65-F5344CB8AC3E}">
        <p14:creationId xmlns:p14="http://schemas.microsoft.com/office/powerpoint/2010/main" val="371604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9608"/>
            <a:ext cx="4146196" cy="3117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B38194-40F8-DA42-8EDB-8A3DB176114F}"/>
              </a:ext>
            </a:extLst>
          </p:cNvPr>
          <p:cNvSpPr txBox="1"/>
          <p:nvPr/>
        </p:nvSpPr>
        <p:spPr>
          <a:xfrm>
            <a:off x="5670196" y="5513271"/>
            <a:ext cx="394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Tabella dei parametri secondo convenzione D-H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1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2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6897" r="-201266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897" r="-1266" b="-6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06897" r="-2012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106897" r="-1266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206897" r="-2012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206897" r="-1266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406897" r="-201266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406897" r="-1266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506897" r="-20126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506897" r="-1266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06897" r="-1266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1EF97D-A2AF-DA42-BFE9-D7E752F25D36}"/>
              </a:ext>
            </a:extLst>
          </p:cNvPr>
          <p:cNvSpPr txBox="1"/>
          <p:nvPr/>
        </p:nvSpPr>
        <p:spPr>
          <a:xfrm>
            <a:off x="5670196" y="1475623"/>
            <a:ext cx="499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manipolatore di Stanford può essere scomposto in un manipolatore sferico, giunti 1, 2, 3, e un polso sferico, giunti 4, 5 e 6.</a:t>
            </a:r>
          </a:p>
          <a:p>
            <a:r>
              <a:rPr lang="it-IT" dirty="0"/>
              <a:t>Inoltre i giunti si considerano ideali, privi di elasticità.</a:t>
            </a:r>
          </a:p>
        </p:txBody>
      </p:sp>
    </p:spTree>
    <p:extLst>
      <p:ext uri="{BB962C8B-B14F-4D97-AF65-F5344CB8AC3E}">
        <p14:creationId xmlns:p14="http://schemas.microsoft.com/office/powerpoint/2010/main" val="225441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6164A13-FDFD-6E44-AE97-D9FCDE49AE0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FDC23C-25BD-3A44-9A76-23EE1578E4DC}"/>
              </a:ext>
            </a:extLst>
          </p:cNvPr>
          <p:cNvSpPr txBox="1"/>
          <p:nvPr/>
        </p:nvSpPr>
        <p:spPr>
          <a:xfrm>
            <a:off x="1071563" y="1475624"/>
            <a:ext cx="7739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CINEMATICA DIRETTA</a:t>
            </a:r>
          </a:p>
          <a:p>
            <a:r>
              <a:rPr lang="it-IT" dirty="0"/>
              <a:t>A partire dalla tabella di D-H è possibile associare a ciascun giunto una terna destrorsa di riferimento e  ricavare le matrici di trasformazione tra la terna i e la terna i+1.</a:t>
            </a:r>
          </a:p>
          <a:p>
            <a:r>
              <a:rPr lang="it-IT" dirty="0"/>
              <a:t>Componendo le trasformazioni in assi correnti a partire dalla terna base fino alla terna dell’end-</a:t>
            </a:r>
            <a:r>
              <a:rPr lang="it-IT" dirty="0" err="1"/>
              <a:t>effector</a:t>
            </a:r>
            <a:r>
              <a:rPr lang="it-IT" dirty="0"/>
              <a:t>, si ottiene una mappa della cinematica</a:t>
            </a:r>
          </a:p>
          <a:p>
            <a:r>
              <a:rPr lang="it-IT" dirty="0"/>
              <a:t>diretta che rappresenta la postura dell’organo terminale rispetto alla base.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804142-F7A5-1B4A-9B40-6A0157BA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0DE0442-2B8A-8A4B-B1D7-C8E63CDA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3" y="3506948"/>
            <a:ext cx="4512526" cy="30308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FFE1AB-6856-AF4E-9BAF-FDD9EB13B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18" y="4412748"/>
            <a:ext cx="3657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/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DINAMICA DIRETTA:</a:t>
                </a:r>
              </a:p>
              <a:p>
                <a:r>
                  <a:rPr lang="it-IT" dirty="0"/>
                  <a:t>Il problema della dinamica diretta consiste nel determinare, per t &gt; t</a:t>
                </a:r>
                <a:r>
                  <a:rPr lang="it-IT" baseline="-25000" dirty="0"/>
                  <a:t>0</a:t>
                </a:r>
                <a:r>
                  <a:rPr lang="it-IT" dirty="0"/>
                  <a:t>, le accelerazioni dei giunti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(e quindi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 risultanti dalle date coppie di giunti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una volta che le posizioni iniziali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le velocità iniziali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sono note (stato iniziale del sistema).</a:t>
                </a:r>
              </a:p>
              <a:p>
                <a:endParaRPr lang="it-IT" dirty="0"/>
              </a:p>
              <a:p>
                <a:r>
                  <a:rPr lang="it-IT" dirty="0"/>
                  <a:t>DINAMICA INVERSA:</a:t>
                </a:r>
              </a:p>
              <a:p>
                <a:r>
                  <a:rPr lang="it-IT" dirty="0"/>
                  <a:t>Il problema della dinamica inversa consiste nel determinare le coppie articolari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che sono necessari per generare il movimento specificato dall'accelerazioni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velocità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posizioni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blipFill>
                <a:blip r:embed="rId2"/>
                <a:stretch>
                  <a:fillRect l="-708" t="-8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FCD1C28A-055B-1E4F-B551-82B60DEF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30" y="4414838"/>
            <a:ext cx="4331427" cy="54426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E5FE309-A530-3D40-86DD-85AC4E47F9D2}"/>
              </a:ext>
            </a:extLst>
          </p:cNvPr>
          <p:cNvSpPr/>
          <p:nvPr/>
        </p:nvSpPr>
        <p:spPr>
          <a:xfrm>
            <a:off x="1141412" y="1276709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DI INERZIA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AF9093D-3F34-0B4F-816C-5F63DAF0F18C}"/>
              </a:ext>
            </a:extLst>
          </p:cNvPr>
          <p:cNvSpPr/>
          <p:nvPr/>
        </p:nvSpPr>
        <p:spPr>
          <a:xfrm>
            <a:off x="1141412" y="3897964"/>
            <a:ext cx="66361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DELLE FORZE CENTRIFUGHE E DI CORIOLIS</a:t>
            </a:r>
          </a:p>
          <a:p>
            <a:r>
              <a:rPr lang="it-IT" dirty="0"/>
              <a:t>Calcolata mediante i simboli di </a:t>
            </a:r>
            <a:r>
              <a:rPr lang="it-IT" dirty="0" err="1"/>
              <a:t>Christoffel</a:t>
            </a:r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9CAD0A-FF1D-6D49-9347-1EAE11C98ECB}"/>
              </a:ext>
            </a:extLst>
          </p:cNvPr>
          <p:cNvSpPr/>
          <p:nvPr/>
        </p:nvSpPr>
        <p:spPr>
          <a:xfrm>
            <a:off x="1141412" y="5041892"/>
            <a:ext cx="3577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GRAVITAZIONALE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1FF8A7-B5F5-0E47-B33D-B3C64C0495E6}"/>
              </a:ext>
            </a:extLst>
          </p:cNvPr>
          <p:cNvSpPr txBox="1"/>
          <p:nvPr/>
        </p:nvSpPr>
        <p:spPr>
          <a:xfrm>
            <a:off x="1141413" y="1738374"/>
            <a:ext cx="6670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 = (m(1)*(JpG1')*JpG1 + (JgG1')*rG1*</a:t>
            </a:r>
            <a:r>
              <a:rPr lang="it-IT" dirty="0" err="1"/>
              <a:t>I_f</a:t>
            </a:r>
            <a:r>
              <a:rPr lang="it-IT" dirty="0"/>
              <a:t>(m(1),d(1))*(rG1')*JgG1+...</a:t>
            </a:r>
          </a:p>
          <a:p>
            <a:r>
              <a:rPr lang="it-IT" dirty="0"/>
              <a:t>        m(2)*(JpG2')*JpG2 + (JgG2')*rG2*</a:t>
            </a:r>
            <a:r>
              <a:rPr lang="it-IT" dirty="0" err="1"/>
              <a:t>I_f</a:t>
            </a:r>
            <a:r>
              <a:rPr lang="it-IT" dirty="0"/>
              <a:t>(m(2),d(2))*(rG2')*JgG2+...</a:t>
            </a:r>
          </a:p>
          <a:p>
            <a:r>
              <a:rPr lang="it-IT" dirty="0"/>
              <a:t>        m(3)*(JpG3')*JpG3 + (JgG3')*rG3*</a:t>
            </a:r>
            <a:r>
              <a:rPr lang="it-IT" dirty="0" err="1"/>
              <a:t>I_f</a:t>
            </a:r>
            <a:r>
              <a:rPr lang="it-IT" dirty="0"/>
              <a:t>(m(3),</a:t>
            </a:r>
            <a:r>
              <a:rPr lang="it-IT" dirty="0" err="1"/>
              <a:t>q</a:t>
            </a:r>
            <a:r>
              <a:rPr lang="it-IT" dirty="0"/>
              <a:t>(3))*(rG3')*JgG3+...</a:t>
            </a:r>
          </a:p>
          <a:p>
            <a:r>
              <a:rPr lang="it-IT" dirty="0"/>
              <a:t>        m(4)*(JpG4')*JpG4 + (JgG4')*rG4*</a:t>
            </a:r>
            <a:r>
              <a:rPr lang="it-IT" dirty="0" err="1"/>
              <a:t>I_f</a:t>
            </a:r>
            <a:r>
              <a:rPr lang="it-IT" dirty="0"/>
              <a:t>(m(4),d(4))*(rG4')*JgG4+...</a:t>
            </a:r>
          </a:p>
          <a:p>
            <a:r>
              <a:rPr lang="it-IT" dirty="0"/>
              <a:t>        m(5)*(JpG5')*JpG5 + (JgG5')*rG5*</a:t>
            </a:r>
            <a:r>
              <a:rPr lang="it-IT" dirty="0" err="1"/>
              <a:t>I_f</a:t>
            </a:r>
            <a:r>
              <a:rPr lang="it-IT" dirty="0"/>
              <a:t>(m(5),d(5))*(rG5')*JgG5+...</a:t>
            </a:r>
          </a:p>
          <a:p>
            <a:r>
              <a:rPr lang="it-IT" dirty="0"/>
              <a:t>        m(6)*(JpG6')*JpG6 + (JgG6')*rG6*</a:t>
            </a:r>
            <a:r>
              <a:rPr lang="it-IT" dirty="0" err="1"/>
              <a:t>I_f</a:t>
            </a:r>
            <a:r>
              <a:rPr lang="it-IT" dirty="0"/>
              <a:t>(m(6),d(6))*(rG6')*JgG6);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8CE846-ED14-5A40-8560-BF636CF8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588" y="3541615"/>
            <a:ext cx="1714500" cy="8255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BF06A4-E6BF-8E46-A95C-164376A4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355" y="4359629"/>
            <a:ext cx="3352800" cy="8255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E2AE1785-B718-D643-8D8E-2B6528DBC955}"/>
              </a:ext>
            </a:extLst>
          </p:cNvPr>
          <p:cNvSpPr/>
          <p:nvPr/>
        </p:nvSpPr>
        <p:spPr>
          <a:xfrm>
            <a:off x="1141412" y="5503557"/>
            <a:ext cx="77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G = -(m(1)*(JpG1')*g0 + m(2)*(JpG2')*g0 + m(3)*(JpG3')*g0 +... </a:t>
            </a:r>
          </a:p>
          <a:p>
            <a:r>
              <a:rPr lang="it-IT" dirty="0"/>
              <a:t>          m(4)*(JpG4')*g0 + m(5)*(JpG5')*g0 + m(6)*(JpG6')*g0);</a:t>
            </a:r>
          </a:p>
        </p:txBody>
      </p:sp>
    </p:spTree>
    <p:extLst>
      <p:ext uri="{BB962C8B-B14F-4D97-AF65-F5344CB8AC3E}">
        <p14:creationId xmlns:p14="http://schemas.microsoft.com/office/powerpoint/2010/main" val="1942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D5E09ED-0160-4F47-9FC0-A9802CBFC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2590956"/>
            <a:ext cx="4902200" cy="16256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14C22-0A0C-9242-ADDB-3BD1FFA1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4445118"/>
            <a:ext cx="4165600" cy="16383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92C4A989-E900-0A41-8AF0-3A74BCA22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657" y="1624541"/>
            <a:ext cx="3998686" cy="73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17F55AAC-EBA3-0242-A102-B9C14546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2" y="1475623"/>
            <a:ext cx="5689600" cy="4267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1AE29F-5FA5-2D4A-83F6-7DC2ABA1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72" y="1475623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74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849</Words>
  <Application>Microsoft Macintosh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Tema di Office</vt:lpstr>
      <vt:lpstr>Corso di Laurea Magistrale INGEGNERIA ROBOTICA E DELL’AUTOMAZIONE   Corso di Robotica Modulo di Controllo dei Robot   Tavole Applicative  </vt:lpstr>
      <vt:lpstr>Indice:</vt:lpstr>
      <vt:lpstr>Manipolatore di Stanford</vt:lpstr>
      <vt:lpstr>Manipolatore di Stanford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Magistrale INGEGNERIA ROBOTICA E DELL’AUTOMAZIONE   Corso di Robotica Modulo di Controllo dei Robot   Tavole Applicative  </dc:title>
  <dc:creator>Utente di Microsoft Office</dc:creator>
  <cp:lastModifiedBy>Utente di Microsoft Office</cp:lastModifiedBy>
  <cp:revision>37</cp:revision>
  <dcterms:created xsi:type="dcterms:W3CDTF">2021-04-18T12:10:00Z</dcterms:created>
  <dcterms:modified xsi:type="dcterms:W3CDTF">2021-05-07T14:04:09Z</dcterms:modified>
</cp:coreProperties>
</file>