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3" r:id="rId9"/>
    <p:sldId id="270" r:id="rId10"/>
    <p:sldId id="265" r:id="rId11"/>
    <p:sldId id="264" r:id="rId12"/>
    <p:sldId id="271" r:id="rId13"/>
    <p:sldId id="266" r:id="rId14"/>
    <p:sldId id="272" r:id="rId15"/>
    <p:sldId id="267" r:id="rId16"/>
    <p:sldId id="268" r:id="rId17"/>
    <p:sldId id="269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5"/>
    <p:restoredTop sz="95153"/>
  </p:normalViewPr>
  <p:slideViewPr>
    <p:cSldViewPr snapToGrid="0" snapToObjects="1">
      <p:cViewPr>
        <p:scale>
          <a:sx n="80" d="100"/>
          <a:sy n="80" d="100"/>
        </p:scale>
        <p:origin x="46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11/10/21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306026" cy="130546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Docenti: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B6C7E-A68A-6344-B0BC-CF646BD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41714"/>
            <a:ext cx="5689600" cy="4267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70E994-B618-D842-B324-EEF6469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741714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F7D8DB2-3CFD-DF40-9069-26996537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323A43-8850-1242-8622-51DE2ED4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90" y="1833586"/>
            <a:ext cx="7973618" cy="6519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46B3FFD-0FFE-8244-B685-35A25EF94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9" y="3847774"/>
            <a:ext cx="3292929" cy="208328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8F962F-7E7E-3342-A4D4-B3DFD7D9F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578" y="3847774"/>
            <a:ext cx="3224127" cy="20832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68C495-7B4E-B140-81DC-66CC8A1740F5}"/>
              </a:ext>
            </a:extLst>
          </p:cNvPr>
          <p:cNvSpPr txBox="1"/>
          <p:nvPr/>
        </p:nvSpPr>
        <p:spPr>
          <a:xfrm>
            <a:off x="464456" y="284348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Non è stato necessario il </a:t>
            </a:r>
            <a:r>
              <a:rPr lang="it-IT" dirty="0" err="1"/>
              <a:t>tuning</a:t>
            </a:r>
            <a:r>
              <a:rPr lang="it-IT" dirty="0"/>
              <a:t> dei guadagni, poiché sufficienti delle matrici identità:</a:t>
            </a:r>
          </a:p>
        </p:txBody>
      </p:sp>
    </p:spTree>
    <p:extLst>
      <p:ext uri="{BB962C8B-B14F-4D97-AF65-F5344CB8AC3E}">
        <p14:creationId xmlns:p14="http://schemas.microsoft.com/office/powerpoint/2010/main" val="216318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54CE8FA-0446-B64F-8FC6-35D6EA0C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2461"/>
            <a:ext cx="12192000" cy="37557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392C76-04EA-B74D-93E7-53223B26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475623"/>
            <a:ext cx="5689600" cy="426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A45E0B-D139-DF46-8575-78529863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5623"/>
            <a:ext cx="5689600" cy="426720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3D9663B-71F0-B445-8B19-981E9062F22A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0,0,3,0,0,0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F5064286-C556-3F45-A2B5-1B789045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756229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8" y="5041737"/>
            <a:ext cx="1962353" cy="72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1" y="5019198"/>
            <a:ext cx="1080000" cy="7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32" y="5863822"/>
            <a:ext cx="3426207" cy="720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260" y="1475623"/>
            <a:ext cx="3868555" cy="11353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79160-C955-CD49-A648-49B431236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815" y="5019198"/>
            <a:ext cx="1900800" cy="72000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0286C-9CC5-F34B-BC8A-94980E9B0DAD}"/>
              </a:ext>
            </a:extLst>
          </p:cNvPr>
          <p:cNvSpPr txBox="1"/>
          <p:nvPr/>
        </p:nvSpPr>
        <p:spPr>
          <a:xfrm>
            <a:off x="488022" y="261096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09A052-2DF1-F148-86A1-C354226A8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303" y="3279831"/>
            <a:ext cx="4376938" cy="17454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B034230-AB7E-6240-B1B2-7FF34F4A8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241" y="3248323"/>
            <a:ext cx="4127500" cy="17708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5D07929-5B03-EC4A-9028-514CBDCDC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792" y="4925537"/>
            <a:ext cx="1587811" cy="9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8C0263-E1FA-E94D-959F-8F0BE9F2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490137"/>
            <a:ext cx="5689600" cy="4267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97A573-DD39-0D4C-9287-F7E80CAD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2" y="1475623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avessero uno scostamento di +0.5 kg rispetto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733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2F967B9-B55B-B24C-A951-31BFEE2D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D82E7F-6103-A546-BCE8-2F5085DF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5623"/>
            <a:ext cx="3683000" cy="4089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6E9E04-607C-DB49-8EC7-C6CC7AC882D2}"/>
              </a:ext>
            </a:extLst>
          </p:cNvPr>
          <p:cNvSpPr txBox="1"/>
          <p:nvPr/>
        </p:nvSpPr>
        <p:spPr>
          <a:xfrm>
            <a:off x="5410714" y="2227661"/>
            <a:ext cx="5257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modello di carro-ponte è rappresentato nella figura a fianco, assumendo che il carrello possa muoversi soltanto lungo la direzione del binario sul quale è posto, è ragionevole assumere che lo spostamento nella direzione perpendicolare al binario sia nullo e così anche l’angolo </a:t>
            </a:r>
            <a:r>
              <a:rPr lang="it-IT" dirty="0" err="1"/>
              <a:t>ɸ</a:t>
            </a:r>
            <a:r>
              <a:rPr lang="it-IT" dirty="0"/>
              <a:t>.</a:t>
            </a:r>
          </a:p>
          <a:p>
            <a:r>
              <a:rPr lang="it-IT" dirty="0"/>
              <a:t>Si assume che anche la forza sia diretta lungo la direzione del binario, riportando così il modello ad una sua semplificazione in 2D.</a:t>
            </a:r>
          </a:p>
        </p:txBody>
      </p:sp>
    </p:spTree>
    <p:extLst>
      <p:ext uri="{BB962C8B-B14F-4D97-AF65-F5344CB8AC3E}">
        <p14:creationId xmlns:p14="http://schemas.microsoft.com/office/powerpoint/2010/main" val="250872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29" y="1475623"/>
            <a:ext cx="4191943" cy="26676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F4C9D8-CB26-E74E-B18E-7614421A6E93}"/>
              </a:ext>
            </a:extLst>
          </p:cNvPr>
          <p:cNvSpPr txBox="1"/>
          <p:nvPr/>
        </p:nvSpPr>
        <p:spPr>
          <a:xfrm>
            <a:off x="1524000" y="4143223"/>
            <a:ext cx="553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Parametri del modello:	l = 0.2 m</a:t>
            </a:r>
          </a:p>
          <a:p>
            <a:r>
              <a:rPr lang="it-IT" sz="2000" dirty="0"/>
              <a:t>			g = 9.81 m/s</a:t>
            </a:r>
            <a:r>
              <a:rPr lang="it-IT" sz="2000" baseline="30000" dirty="0"/>
              <a:t>2</a:t>
            </a:r>
          </a:p>
          <a:p>
            <a:r>
              <a:rPr lang="it-IT" sz="2000" dirty="0"/>
              <a:t>			M = 0.548069759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1</a:t>
            </a:r>
            <a:r>
              <a:rPr lang="it-IT" sz="2000" dirty="0"/>
              <a:t> = 0.088338025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2</a:t>
            </a:r>
            <a:r>
              <a:rPr lang="it-IT" sz="2000" dirty="0"/>
              <a:t> = 0.022245336 kg</a:t>
            </a:r>
          </a:p>
          <a:p>
            <a:r>
              <a:rPr lang="it-IT" sz="2000" dirty="0"/>
              <a:t>			b</a:t>
            </a:r>
            <a:r>
              <a:rPr lang="it-IT" sz="2000" baseline="-25000" dirty="0"/>
              <a:t>1</a:t>
            </a:r>
            <a:r>
              <a:rPr lang="it-IT" sz="2000" dirty="0"/>
              <a:t> = 0.1	b</a:t>
            </a:r>
            <a:r>
              <a:rPr lang="it-IT" sz="2000" baseline="-25000" dirty="0"/>
              <a:t>2</a:t>
            </a:r>
            <a:r>
              <a:rPr lang="it-IT" sz="2000" dirty="0"/>
              <a:t> = 0.5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6978917" y="1475623"/>
            <a:ext cx="295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486A9B-6256-E942-9507-095F0D92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72" y="1937288"/>
            <a:ext cx="5105400" cy="10858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C3C8CA-AA19-7547-AFE9-5AAE043E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59" y="3023138"/>
            <a:ext cx="2095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marL="0" indent="0">
              <a:buClr>
                <a:schemeClr val="tx2">
                  <a:lumMod val="20000"/>
                  <a:lumOff val="80000"/>
                </a:schemeClr>
              </a:buClr>
              <a:buNone/>
            </a:pPr>
            <a:endParaRPr lang="it-IT" dirty="0"/>
          </a:p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Controllabilità e Osservabilità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Feedback </a:t>
            </a:r>
            <a:r>
              <a:rPr lang="it-IT" dirty="0" err="1"/>
              <a:t>Linearization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23-6175-3944-979D-CFE35E3A8267}" type="datetime1">
              <a:rPr lang="it-IT" smtClean="0"/>
              <a:t>11/10/21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A partire dalle equazioni della slide precedente, con semplici calcoli si ottengono le equazioni della dinamica del modello, scritte in forma standard che seguono, con vettore di stato: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5D6311-1534-8A48-A8EE-1261BFF4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00" y="2860618"/>
            <a:ext cx="1168400" cy="1181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539952D-DE65-B548-BF2B-F3A0D95C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041718"/>
            <a:ext cx="94678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È quindi possibile individuare il vettore delle funzioni di stato, delle funzioni di ingresso e delle uscite e scrivere il sistema nella forma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807623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530E6AB-1756-1D43-AEB4-01AD4ABF1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0" y="5087273"/>
            <a:ext cx="1778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A partire dal </a:t>
                </a:r>
                <a:r>
                  <a:rPr lang="it-IT" i="1" dirty="0"/>
                  <a:t>Teorema di Chow</a:t>
                </a:r>
                <a:r>
                  <a:rPr lang="it-IT" dirty="0"/>
                  <a:t>, è stato verificato che il sistema fosse localmente accessibile, costruendo la </a:t>
                </a:r>
                <a:r>
                  <a:rPr lang="it-IT" i="1" dirty="0"/>
                  <a:t>distribuzione di accessibilità</a:t>
                </a:r>
                <a:r>
                  <a:rPr lang="it-IT" dirty="0"/>
                  <a:t> e verificando la condizione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  <a:p>
                <a:r>
                  <a:rPr lang="it-IT" dirty="0"/>
                  <a:t>nella quale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blipFill>
                <a:blip r:embed="rId3"/>
                <a:stretch>
                  <a:fillRect l="-1331" t="-1786" b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/>
              <p:nvPr/>
            </p:nvSpPr>
            <p:spPr>
              <a:xfrm>
                <a:off x="223495" y="3599281"/>
                <a:ext cx="11745010" cy="2094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La matrice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]]]]]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ha rango 4 e quindi il sistema è localmente accessibile.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Il teorema di Chow è condizione necessaria e sufficiente per l’accessibilità, ma solo necessaria per la controllabilità, </a:t>
                </a:r>
              </a:p>
              <a:p>
                <a:pPr algn="ctr"/>
                <a:r>
                  <a:rPr lang="it-IT" dirty="0"/>
                  <a:t>perché il sistema sia anche controllabile è necessario verificare che sia soddisfatta a condizione: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r>
                  <a:rPr lang="it-IT" dirty="0"/>
                  <a:t>Questa condizione risulta verificata dal sistema in esame e pertanto è possibile concludere che sia anche </a:t>
                </a:r>
              </a:p>
              <a:p>
                <a:pPr algn="ctr"/>
                <a:r>
                  <a:rPr lang="it-IT" dirty="0"/>
                  <a:t>localmente controllabile.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5" y="3599281"/>
                <a:ext cx="11745010" cy="2094356"/>
              </a:xfrm>
              <a:prstGeom prst="rect">
                <a:avLst/>
              </a:prstGeom>
              <a:blipFill>
                <a:blip r:embed="rId4"/>
                <a:stretch>
                  <a:fillRect t="-602" b="-3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91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1766548" y="2807623"/>
                <a:ext cx="8658903" cy="283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OSSERVABILITA’</a:t>
                </a:r>
                <a:endParaRPr lang="it-IT" sz="2000" dirty="0"/>
              </a:p>
              <a:p>
                <a:pPr algn="ctr"/>
                <a:r>
                  <a:rPr lang="it-IT" sz="2000" dirty="0"/>
                  <a:t>Per valutare l’osservabilità del sistema è stata costruita la </a:t>
                </a:r>
                <a:r>
                  <a:rPr lang="it-IT" sz="2000" dirty="0" err="1"/>
                  <a:t>co</a:t>
                </a:r>
                <a:r>
                  <a:rPr lang="it-IT" sz="2000" i="1" dirty="0" err="1"/>
                  <a:t>distribuzione</a:t>
                </a:r>
                <a:r>
                  <a:rPr lang="it-IT" sz="2000" i="1" dirty="0"/>
                  <a:t> di osservabilità</a:t>
                </a:r>
                <a:r>
                  <a:rPr lang="it-IT" sz="2000" dirty="0"/>
                  <a:t> e verificata la condizione</a:t>
                </a:r>
                <a:r>
                  <a:rPr lang="it-IT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𝑑𝐿𝑔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2000" b="0" i="1" baseline="-2500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𝑑𝐿𝑓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2000" b="0" i="1" baseline="-2500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000" dirty="0"/>
              </a:p>
              <a:p>
                <a:pPr algn="ctr"/>
                <a:r>
                  <a:rPr lang="it-IT" sz="2000" dirty="0"/>
                  <a:t>per cui il sistema risulta localmente osservabile.</a:t>
                </a:r>
              </a:p>
              <a:p>
                <a:pPr algn="ctr"/>
                <a:r>
                  <a:rPr lang="it-IT" sz="2000" dirty="0"/>
                  <a:t>Per la scelta effettuata delle funzioni di uscita il rango della matrice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𝑑𝑂</m:t>
                    </m:r>
                  </m:oMath>
                </a14:m>
                <a:r>
                  <a:rPr lang="it-IT" sz="2000" dirty="0"/>
                  <a:t> risulta essere pari a 4 , è quindi possibile concludere che il sistema sia localmente osservabile.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8" y="2807623"/>
                <a:ext cx="8658903" cy="2830518"/>
              </a:xfrm>
              <a:prstGeom prst="rect">
                <a:avLst/>
              </a:prstGeom>
              <a:blipFill>
                <a:blip r:embed="rId2"/>
                <a:stretch>
                  <a:fillRect l="-1025" t="-1786" b="-22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6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291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FEEDBACK LINEARIZATION</a:t>
                </a:r>
                <a:endParaRPr lang="it-IT" sz="2000" dirty="0"/>
              </a:p>
              <a:p>
                <a:pPr algn="ctr"/>
                <a:r>
                  <a:rPr lang="it-IT" sz="2000" dirty="0"/>
                  <a:t>Per la scelta fatta delle funzioni di uscita, il sistema ha grado relativo pari a 4, dimensione dello spazio di stato.</a:t>
                </a:r>
              </a:p>
              <a:p>
                <a:pPr algn="ctr"/>
                <a:r>
                  <a:rPr lang="it-IT" sz="2000" dirty="0"/>
                  <a:t>Inoltre il sistema verifica le condizioni:</a:t>
                </a:r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000" b="0" dirty="0"/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 …, 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𝑠𝑖𝑎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𝑖𝑛𝑣𝑜𝑙𝑢𝑡𝑖𝑣𝑜</m:t>
                    </m:r>
                  </m:oMath>
                </a14:m>
                <a:endParaRPr lang="it-IT" sz="2000" dirty="0"/>
              </a:p>
              <a:p>
                <a:pPr algn="ctr"/>
                <a:r>
                  <a:rPr lang="it-IT" sz="2000" dirty="0"/>
                  <a:t>per cui esistono un cambiamento di variabili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e le funzioni di retroazione statica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e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sz="2000" dirty="0"/>
                  <a:t> tali da linearizzare il sistema.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2919582"/>
              </a:xfrm>
              <a:prstGeom prst="rect">
                <a:avLst/>
              </a:prstGeom>
              <a:blipFill>
                <a:blip r:embed="rId2"/>
                <a:stretch>
                  <a:fillRect l="-1268" t="-1299" r="-317" b="-21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264DEEC-A4F3-4B42-865F-34C843C86AC4}"/>
              </a:ext>
            </a:extLst>
          </p:cNvPr>
          <p:cNvSpPr txBox="1"/>
          <p:nvPr/>
        </p:nvSpPr>
        <p:spPr>
          <a:xfrm>
            <a:off x="1529298" y="4395205"/>
            <a:ext cx="9138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Si ottiene quindi una nuova espressione per il sistema in forma linearizzata: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6A0E1B-C092-A948-8BDC-A80A86EA3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01" y="4910859"/>
            <a:ext cx="1422400" cy="1130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FBCAE45-0528-CF45-9332-70F418EC2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249" y="4864067"/>
            <a:ext cx="2514600" cy="1143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9B6F227-AD86-D04D-92DE-160C5367F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349" y="5012459"/>
            <a:ext cx="1714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9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807173" y="1475623"/>
            <a:ext cx="80158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FEEDBACK LINEARIZATION - CONTROLLER</a:t>
            </a:r>
            <a:endParaRPr lang="it-IT" sz="2000" dirty="0"/>
          </a:p>
          <a:p>
            <a:r>
              <a:rPr lang="it-IT" sz="2000" dirty="0"/>
              <a:t>Per il sistema linearizzato è stato progettato un controllore di tipo PD, imponendo come riferimento il vettore </a:t>
            </a:r>
            <a:r>
              <a:rPr lang="it-IT" sz="2000" dirty="0" err="1"/>
              <a:t>q</a:t>
            </a:r>
            <a:r>
              <a:rPr lang="it-IT" sz="2000" baseline="-25000" dirty="0" err="1"/>
              <a:t>ref</a:t>
            </a:r>
            <a:r>
              <a:rPr lang="it-IT" sz="2000" dirty="0"/>
              <a:t> = [0,0,3,0]</a:t>
            </a:r>
            <a:r>
              <a:rPr lang="it-IT" sz="2000" baseline="30000" dirty="0"/>
              <a:t>T</a:t>
            </a:r>
            <a:r>
              <a:rPr lang="it-IT" sz="2000" dirty="0"/>
              <a:t>, cioè richiedendo che all’istante finale il sistema abbia velocità lineare e angolare nulle e la posizione del carrello sia spostata di 3m a destra rispetto alla posizione iniziale, pur mantenendo l’angolo del carico nullo.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FF6D8C6-6243-6645-A0B5-1D914294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476171"/>
            <a:ext cx="693420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4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807173" y="1475623"/>
            <a:ext cx="801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FEEDBACK LINEARIZATION - CONTROLLER</a:t>
            </a: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F09C21E-1169-0547-91E7-C9F08CD8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2C4A989-E900-0A41-8AF0-3A74BCA2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6" y="1824655"/>
            <a:ext cx="3998686" cy="7378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137EF3-94EA-944C-A396-7C1B85313B51}"/>
              </a:ext>
            </a:extLst>
          </p:cNvPr>
          <p:cNvSpPr txBox="1"/>
          <p:nvPr/>
        </p:nvSpPr>
        <p:spPr>
          <a:xfrm>
            <a:off x="493485" y="291154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AB5AAC-0077-CC4C-A775-118ADEB2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3906903"/>
            <a:ext cx="3797300" cy="1600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F26FDD7-EB3F-7E4D-952E-3DD61DA42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814" y="3913253"/>
            <a:ext cx="3175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23384</TotalTime>
  <Words>1795</Words>
  <Application>Microsoft Macintosh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Granty crane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Utente di Microsoft Office</cp:lastModifiedBy>
  <cp:revision>88</cp:revision>
  <dcterms:created xsi:type="dcterms:W3CDTF">2021-04-18T12:10:00Z</dcterms:created>
  <dcterms:modified xsi:type="dcterms:W3CDTF">2021-10-27T12:54:06Z</dcterms:modified>
</cp:coreProperties>
</file>