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63" r:id="rId9"/>
    <p:sldId id="270" r:id="rId10"/>
    <p:sldId id="265" r:id="rId11"/>
    <p:sldId id="264" r:id="rId12"/>
    <p:sldId id="271" r:id="rId13"/>
    <p:sldId id="266" r:id="rId14"/>
    <p:sldId id="272" r:id="rId15"/>
    <p:sldId id="267" r:id="rId16"/>
    <p:sldId id="268" r:id="rId17"/>
    <p:sldId id="269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5"/>
    <p:restoredTop sz="95153"/>
  </p:normalViewPr>
  <p:slideViewPr>
    <p:cSldViewPr snapToGrid="0" snapToObjects="1">
      <p:cViewPr varScale="1">
        <p:scale>
          <a:sx n="87" d="100"/>
          <a:sy n="87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8EC7-487B-7040-89FE-7E4AC6D0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4640-F00A-C142-88FF-B762FFEA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08491-1014-7E4A-BF6F-F689F74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27/10/21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70718-8BCD-924D-A327-F4798C3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895F4-CED3-4140-8503-FB004A4C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5D88F-030C-9B44-93F1-0381C2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5E9BD-9FA2-D54D-A9DE-A9EC30EF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69D52-AB0A-BB49-8B2B-8381004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27/10/21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53E48-CF07-8041-B4E9-64BDC5D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CE30A-8C6C-5241-A2BF-34DF92D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BBBDD4-835E-664E-B2EC-CE8F9B0F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FEB332-ABDA-C345-9674-86AB02C6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A497-1743-8D4C-A017-EBB56FF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27/10/21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F1223-9211-D640-8D43-E2BC09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1AFFE-6854-B240-8023-34557B4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D47FD-E681-0D4F-A433-D973C0E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D06FC-7742-294B-AFF1-C101C8C4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1B-D78A-454F-821A-5820117E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27/10/21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D63A2-19CF-8A43-B9CF-071B77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D3883-8D5E-D44B-9F5E-2F21D3C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6A8A7-593D-4B4C-9037-8D9A17E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CA7E-4BBB-2A46-A4BA-CDCBD50B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CB561-41C5-5142-863C-8CBB158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27/10/21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8C0A2-4F4F-A64B-AB1D-D12F49B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FE3A4-52F9-5543-9640-19EC788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2AC4D-F451-1142-9AA1-BEBD7676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49FBB-191E-2743-AFE8-3106086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8F44CE-273A-054D-8643-96C287E6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C0CCC6-C425-0F4D-8A48-FE87CA1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27/10/21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1E349-B15E-BD48-BD50-F553452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C193-CDA2-0343-8463-A5890D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4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6B00-4685-8A4D-9A53-C451F552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E14DF-928E-ED48-AE51-8238CA19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2B32-1677-AA45-B0AC-EE0FF57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CD4F64-A560-484F-B55E-51A132CE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84AEE5-45E0-754C-8E59-2E60FA40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7AF2DB-B86F-BE46-9BE6-D60621D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27/10/21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80F67-5471-3A44-AFC0-9E59413B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1E201-F3BF-734D-AB34-F132651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60BAB-E4D9-2742-85DC-40DDEB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AFE57B-9225-6546-91AA-9BDEFA4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27/10/21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694D3-A484-7641-A05A-B5A55E0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A8277B-6357-2143-AD1B-344FB9A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8AD795-FE5A-7248-8BF7-DBB4365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27/10/21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22F9AE-5E70-7F4B-B5E5-0CFBB38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6CEB3-3FA9-7B48-A7A2-EBDA821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8F6A-2167-C949-AF2A-24F1B385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DA484-4E33-2A43-873E-64119937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620F32-E5FD-B24E-A05D-A2B07DD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515B-3784-5A4A-A723-5E34ADA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27/10/21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05069-4147-8547-8D86-AD49164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16B6C-8E4A-1E4D-A636-290F9D9D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13D7-5857-3E4F-B31E-4F40E6D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51E0DF-E031-1443-8001-74265C0A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847E3-E60D-1248-B555-780D4D9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A45C6-B310-5042-A46D-BC57C7C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27/10/21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12CAD-7C8C-9C4E-AB89-8595EA8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D26B71-F6FB-6F4E-902E-AE3BD084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E1B208-624A-1F47-9026-0581983C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481EC-598C-774C-8BF6-184E3FAA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69E25-ED66-D643-B88F-EF48E92E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579-3A4D-BB42-BD49-BB0F80A81A61}" type="datetimeFigureOut">
              <a:rPr lang="it-IT" smtClean="0"/>
              <a:t>27/10/21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ECDCC-1162-D846-B490-A1E054C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F83E-AC03-044A-9EB1-8041299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1.jpe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1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4C3B1A-ADBC-E647-98F3-20181847C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1428750" cy="1295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A0DAC0-04BA-B148-9D64-7022FA9B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9106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Corso di Laurea Magistrale INGEGNERIA ROBOTICA E DELL’AUTOMAZIONE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000" dirty="0"/>
              <a:t>Corso di Robotica</a:t>
            </a:r>
            <a:br>
              <a:rPr lang="it-IT" sz="2000" dirty="0"/>
            </a:br>
            <a:r>
              <a:rPr lang="it-IT" sz="2000" dirty="0"/>
              <a:t>Modulo di Controllo dei Robot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200" u="sng" dirty="0"/>
              <a:t>Tavole Applicative</a:t>
            </a:r>
            <a:br>
              <a:rPr lang="it-IT" dirty="0"/>
            </a:br>
            <a:r>
              <a:rPr lang="it-IT" sz="20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363DC-72BA-8B48-B82B-686A1AB625AD}"/>
              </a:ext>
            </a:extLst>
          </p:cNvPr>
          <p:cNvSpPr txBox="1"/>
          <p:nvPr/>
        </p:nvSpPr>
        <p:spPr>
          <a:xfrm>
            <a:off x="2127370" y="5390249"/>
            <a:ext cx="85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Docenti: 							Studente:</a:t>
            </a:r>
          </a:p>
          <a:p>
            <a:r>
              <a:rPr lang="it-IT" dirty="0"/>
              <a:t>Prof. Antonio BICCHI					Arianna GASPARRI </a:t>
            </a:r>
          </a:p>
          <a:p>
            <a:r>
              <a:rPr lang="it-IT" dirty="0"/>
              <a:t>Prof. Giorgio GRIOLI</a:t>
            </a:r>
          </a:p>
        </p:txBody>
      </p:sp>
    </p:spTree>
    <p:extLst>
      <p:ext uri="{BB962C8B-B14F-4D97-AF65-F5344CB8AC3E}">
        <p14:creationId xmlns:p14="http://schemas.microsoft.com/office/powerpoint/2010/main" val="9656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DB6C7E-A68A-6344-B0BC-CF646BD6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41714"/>
            <a:ext cx="5689600" cy="4267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70E994-B618-D842-B324-EEF64698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741714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C3BDAB99-7C55-E548-82F5-482F54CB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143A46B-9A4B-3B4A-92F8-F669C53B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DC50362-4952-3D41-97A5-FCA4B055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CD29E99-6F18-A44D-BA56-FA830E7E0F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7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F7D8DB2-3CFD-DF40-9069-26996537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8ED66DBA-1765-F84A-A3B3-811C7DC8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5210977-E70C-B642-B610-C9AC23A2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6B2329E3-C28C-384F-9BC5-340BEE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9F6753C-1272-0441-901C-E8F603EBB5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D323A43-8850-1242-8622-51DE2ED4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90" y="1833586"/>
            <a:ext cx="7973618" cy="6519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46B3FFD-0FFE-8244-B685-35A25EF94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9" y="3847774"/>
            <a:ext cx="3292929" cy="208328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8F962F-7E7E-3342-A4D4-B3DFD7D9F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578" y="3847774"/>
            <a:ext cx="3224127" cy="20832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68C495-7B4E-B140-81DC-66CC8A1740F5}"/>
              </a:ext>
            </a:extLst>
          </p:cNvPr>
          <p:cNvSpPr txBox="1"/>
          <p:nvPr/>
        </p:nvSpPr>
        <p:spPr>
          <a:xfrm>
            <a:off x="464456" y="284348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Non è stato necessario il </a:t>
            </a:r>
            <a:r>
              <a:rPr lang="it-IT" dirty="0" err="1"/>
              <a:t>tuning</a:t>
            </a:r>
            <a:r>
              <a:rPr lang="it-IT" dirty="0"/>
              <a:t> dei guadagni, poiché sufficienti delle matrici identità: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7B0028A1-BF42-1D40-A8DF-D57C7E6B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D85F9A65-2C4E-EB4F-8F79-D6EC3F04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248474E-7CA0-304D-91EB-D2557E85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66ADAF7-B3F1-5640-BAC8-9A57F638F2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8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54CE8FA-0446-B64F-8FC6-35D6EA0C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2461"/>
            <a:ext cx="12192000" cy="375576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C392C76-04EA-B74D-93E7-53223B26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475623"/>
            <a:ext cx="5689600" cy="426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8A45E0B-D139-DF46-8575-785298637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5623"/>
            <a:ext cx="5689600" cy="426720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63D9663B-71F0-B445-8B19-981E9062F22A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sp>
        <p:nvSpPr>
          <p:cNvPr id="9" name="Segnaposto data 3">
            <a:extLst>
              <a:ext uri="{FF2B5EF4-FFF2-40B4-BE49-F238E27FC236}">
                <a16:creationId xmlns:a16="http://schemas.microsoft.com/office/drawing/2014/main" id="{F6FF7FBC-F998-6141-8DC8-5EC81C3F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964090CD-B39A-A044-B089-BE2CCA73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218D4881-57AD-5B4A-B4E2-2BF41EDD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BF3D642-8EF7-7C41-B9AF-52550567E8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5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0,0,3,0,0,0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F5064286-C556-3F45-A2B5-1B789045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756229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9389CDEA-B0FD-A944-AD22-B36A4AEE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66C9879D-E1B4-1E4C-BFE3-CF2F9388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0D33E861-F727-474B-A00F-43E7B318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A6052B7-8E63-8C4E-9F38-8C6DED9D7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1058FC-0B93-E147-A0EA-71411EBA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8" y="5041737"/>
            <a:ext cx="1962353" cy="720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9E54C-4FB5-5E49-9D4A-B67F723D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81" y="5019198"/>
            <a:ext cx="1080000" cy="72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28AF90A-A29E-6445-9513-C1B6ABAF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32" y="5863822"/>
            <a:ext cx="3426207" cy="720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3446BB1-0E7F-814F-9D19-AD5F037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260" y="1475623"/>
            <a:ext cx="3868555" cy="11353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579160-C955-CD49-A648-49B431236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4815" y="5019198"/>
            <a:ext cx="1900800" cy="72000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0286C-9CC5-F34B-BC8A-94980E9B0DAD}"/>
              </a:ext>
            </a:extLst>
          </p:cNvPr>
          <p:cNvSpPr txBox="1"/>
          <p:nvPr/>
        </p:nvSpPr>
        <p:spPr>
          <a:xfrm>
            <a:off x="488022" y="261096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09A052-2DF1-F148-86A1-C354226A8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303" y="3279831"/>
            <a:ext cx="4376938" cy="17454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B034230-AB7E-6240-B1B2-7FF34F4A8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241" y="3248323"/>
            <a:ext cx="4127500" cy="17708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5D07929-5B03-EC4A-9028-514CBDCDC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792" y="4925537"/>
            <a:ext cx="1587811" cy="907321"/>
          </a:xfrm>
          <a:prstGeom prst="rect">
            <a:avLst/>
          </a:prstGeom>
        </p:spPr>
      </p:pic>
      <p:sp>
        <p:nvSpPr>
          <p:cNvPr id="13" name="Segnaposto data 3">
            <a:extLst>
              <a:ext uri="{FF2B5EF4-FFF2-40B4-BE49-F238E27FC236}">
                <a16:creationId xmlns:a16="http://schemas.microsoft.com/office/drawing/2014/main" id="{1288FA98-6F83-5446-A155-11A560C6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14" name="Segnaposto piè di pagina 4">
            <a:extLst>
              <a:ext uri="{FF2B5EF4-FFF2-40B4-BE49-F238E27FC236}">
                <a16:creationId xmlns:a16="http://schemas.microsoft.com/office/drawing/2014/main" id="{4B9E0F37-9F56-9346-84D5-B5288B48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4C841B63-D05E-5D4C-8EAE-231F63E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0D2B1AA-C966-3941-91DA-794B16FA9F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8C0263-E1FA-E94D-959F-8F0BE9F2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1490137"/>
            <a:ext cx="5689600" cy="4267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97A573-DD39-0D4C-9287-F7E80CAD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2" y="1475623"/>
            <a:ext cx="5689600" cy="42672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6359A70-006A-6B4F-BC05-F8F7B67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CD955663-191A-934F-97C2-20334E15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CAD91CA-12AC-7D4C-B369-4CB8FF07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E0FDBD-E860-0542-A2A8-DC2D51450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9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avessero uno scostamento di +0.5 kg rispetto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733" r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2F967B9-B55B-B24C-A951-31BFEE2D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E31BE159-E7C8-C24F-9CBB-A7F601D7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FB85E8B1-FEDB-9D4D-BEDC-B47C1654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39627B88-FC50-354B-82EE-0494B965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3B4ECF9-C7E1-9548-8C2B-0D320A0691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3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6D82E7F-6103-A546-BCE8-2F5085DF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5623"/>
            <a:ext cx="3683000" cy="40894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6E9E04-607C-DB49-8EC7-C6CC7AC882D2}"/>
              </a:ext>
            </a:extLst>
          </p:cNvPr>
          <p:cNvSpPr txBox="1"/>
          <p:nvPr/>
        </p:nvSpPr>
        <p:spPr>
          <a:xfrm>
            <a:off x="5410714" y="2227661"/>
            <a:ext cx="52572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modello di carro-ponte è rappresentato nella figura a fianco, assumendo che il carrello possa muoversi soltanto lungo la direzione del binario sul quale è posto, è ragionevole assumere che lo spostamento nella direzione perpendicolare al binario sia nullo e così anche l’angolo </a:t>
            </a:r>
            <a:r>
              <a:rPr lang="it-IT" dirty="0" err="1"/>
              <a:t>ɸ</a:t>
            </a:r>
            <a:r>
              <a:rPr lang="it-IT" dirty="0"/>
              <a:t>.</a:t>
            </a:r>
          </a:p>
          <a:p>
            <a:r>
              <a:rPr lang="it-IT" dirty="0"/>
              <a:t>Si assume che anche la forza sia diretta lungo la direzione del binario, riportando così il modello ad una sua semplificazione in 2D.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E482AEE9-99FE-5941-933D-546A9D87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64284B5-3467-AE48-80D4-203ED67B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19E6B972-3060-C34D-B468-73BD1699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031ED0-BD61-034F-8985-0C2000CE0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2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29" y="1475623"/>
            <a:ext cx="4191943" cy="26676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1F4C9D8-CB26-E74E-B18E-7614421A6E93}"/>
              </a:ext>
            </a:extLst>
          </p:cNvPr>
          <p:cNvSpPr txBox="1"/>
          <p:nvPr/>
        </p:nvSpPr>
        <p:spPr>
          <a:xfrm>
            <a:off x="1524000" y="4143223"/>
            <a:ext cx="553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Parametri del modello:	l = 0.2 m</a:t>
            </a:r>
          </a:p>
          <a:p>
            <a:r>
              <a:rPr lang="it-IT" sz="2000" dirty="0"/>
              <a:t>			g = 9.81 m/s</a:t>
            </a:r>
            <a:r>
              <a:rPr lang="it-IT" sz="2000" baseline="30000" dirty="0"/>
              <a:t>2</a:t>
            </a:r>
          </a:p>
          <a:p>
            <a:r>
              <a:rPr lang="it-IT" sz="2000" dirty="0"/>
              <a:t>			M = 0.548069759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1</a:t>
            </a:r>
            <a:r>
              <a:rPr lang="it-IT" sz="2000" dirty="0"/>
              <a:t> = 0.088338025 kg</a:t>
            </a:r>
          </a:p>
          <a:p>
            <a:r>
              <a:rPr lang="it-IT" sz="2000" dirty="0"/>
              <a:t>			m</a:t>
            </a:r>
            <a:r>
              <a:rPr lang="it-IT" sz="2000" baseline="-25000" dirty="0"/>
              <a:t>2</a:t>
            </a:r>
            <a:r>
              <a:rPr lang="it-IT" sz="2000" dirty="0"/>
              <a:t> = 0.022245336 kg</a:t>
            </a:r>
          </a:p>
          <a:p>
            <a:r>
              <a:rPr lang="it-IT" sz="2000" dirty="0"/>
              <a:t>			b</a:t>
            </a:r>
            <a:r>
              <a:rPr lang="it-IT" sz="2000" baseline="-25000" dirty="0"/>
              <a:t>1</a:t>
            </a:r>
            <a:r>
              <a:rPr lang="it-IT" sz="2000" dirty="0"/>
              <a:t> = 0.1	b</a:t>
            </a:r>
            <a:r>
              <a:rPr lang="it-IT" sz="2000" baseline="-25000" dirty="0"/>
              <a:t>2</a:t>
            </a:r>
            <a:r>
              <a:rPr lang="it-IT" sz="2000" dirty="0"/>
              <a:t> = 0.5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6978917" y="1475623"/>
            <a:ext cx="295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0486A9B-6256-E942-9507-095F0D924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972" y="1937288"/>
            <a:ext cx="5105400" cy="10858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4C3C8CA-AA19-7547-AFE9-5AAE043E0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59" y="3023138"/>
            <a:ext cx="2095500" cy="148590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AE9DE227-D43C-9C44-B244-06A48DA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C8041FC7-4B67-C24D-A0EB-D22E155B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8F0BA2E5-108C-2E43-8954-A62D7E19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C65000D-18E6-5B46-A632-C7057EBDD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A001C-EBEB-F240-889F-EA098B2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676"/>
          </a:xfrm>
        </p:spPr>
        <p:txBody>
          <a:bodyPr/>
          <a:lstStyle/>
          <a:p>
            <a:r>
              <a:rPr lang="it-IT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F43A1-DF0D-614E-A7BF-E989EC82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194"/>
            <a:ext cx="9905999" cy="4999837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Manipolatore di Stanford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PD con compensazione di Gravità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marL="0" indent="0">
              <a:buClr>
                <a:schemeClr val="tx2">
                  <a:lumMod val="20000"/>
                  <a:lumOff val="80000"/>
                </a:schemeClr>
              </a:buClr>
              <a:buNone/>
            </a:pPr>
            <a:endParaRPr lang="it-IT" dirty="0"/>
          </a:p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Controllabilità e Osservabilità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Feedback </a:t>
            </a:r>
            <a:r>
              <a:rPr lang="it-IT" dirty="0" err="1"/>
              <a:t>Linearization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BC4AE-661F-A845-B075-F9E71E0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A9A-C651-744E-8952-CA8989C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4FB0C-0C00-0F45-839E-EBE587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86DC6E7-73E5-B045-B761-B306134FAD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1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A partire dalle equazioni della slide precedente, con semplici calcoli si ottengono le equazioni della dinamica del modello, scritte in forma standard che seguono, con vettore di stato: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5D6311-1534-8A48-A8EE-1261BFF4A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400" y="2860618"/>
            <a:ext cx="1168400" cy="11811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539952D-DE65-B548-BF2B-F3A0D95C3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4041718"/>
            <a:ext cx="9467850" cy="226695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3531B279-D577-5248-90AF-F64E19A5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100EDC2C-9436-5043-BE62-64D2D4DC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6ED4B9F5-DFA8-DC4A-B941-8259C37F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4502927-51E7-A144-A796-FAD147598A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997202" y="1475623"/>
            <a:ext cx="6670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MODELLO DINAMICO:</a:t>
            </a:r>
          </a:p>
          <a:p>
            <a:r>
              <a:rPr lang="it-IT" sz="2000" dirty="0"/>
              <a:t>È quindi possibile individuare il vettore delle funzioni di stato, delle funzioni di ingresso e delle uscite e scrivere il sistema nella forma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EAAF86-3F48-8847-8D11-8CCFF5FC0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2807623"/>
            <a:ext cx="1651000" cy="660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9F8DC63-EB5D-374B-9F4A-A1EF5FF89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468023"/>
            <a:ext cx="6477000" cy="16033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63D091-8FD0-D943-8BE5-2D5DFF337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468023"/>
            <a:ext cx="3302000" cy="16192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530E6AB-1756-1D43-AEB4-01AD4ABF1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0" y="5087273"/>
            <a:ext cx="1778000" cy="88900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05C89D9B-6C9B-4E48-9D4F-6AFF98E9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B10A4DC1-2B85-F745-82E6-0410F049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64915A39-08C4-D34D-A369-F65F335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F70A25C-5291-AE45-918C-B893186340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9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271FC1-9853-8B46-B074-A5E6D5A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CONTROLLABILITA’</a:t>
                </a:r>
                <a:endParaRPr lang="it-IT" sz="2000" dirty="0"/>
              </a:p>
              <a:p>
                <a:r>
                  <a:rPr lang="it-IT" dirty="0"/>
                  <a:t>A partire dal </a:t>
                </a:r>
                <a:r>
                  <a:rPr lang="it-IT" i="1" dirty="0"/>
                  <a:t>Teorema di Chow</a:t>
                </a:r>
                <a:r>
                  <a:rPr lang="it-IT" dirty="0"/>
                  <a:t>, è stato verificato che il sistema fosse localmente accessibile, costruendo la </a:t>
                </a:r>
                <a:r>
                  <a:rPr lang="it-IT" i="1" dirty="0"/>
                  <a:t>distribuzione di accessibilità</a:t>
                </a:r>
                <a:r>
                  <a:rPr lang="it-IT" dirty="0"/>
                  <a:t> e verificando la condizione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∆</m:t>
                        </m:r>
                        <m:r>
                          <a:rPr lang="it-IT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dirty="0"/>
              </a:p>
              <a:p>
                <a:r>
                  <a:rPr lang="it-IT" dirty="0"/>
                  <a:t>nella quale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02" y="1475623"/>
                <a:ext cx="6670797" cy="2123658"/>
              </a:xfrm>
              <a:prstGeom prst="rect">
                <a:avLst/>
              </a:prstGeom>
              <a:blipFill>
                <a:blip r:embed="rId3"/>
                <a:stretch>
                  <a:fillRect l="-1331" t="-1786" b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/>
              <p:nvPr/>
            </p:nvSpPr>
            <p:spPr>
              <a:xfrm>
                <a:off x="223495" y="3599281"/>
                <a:ext cx="11745010" cy="2094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La matrice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=[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 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,[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]]]]]</m:t>
                    </m:r>
                  </m:oMath>
                </a14:m>
                <a:r>
                  <a:rPr lang="it-IT" i="1" dirty="0"/>
                  <a:t> </a:t>
                </a:r>
                <a:r>
                  <a:rPr lang="it-IT" dirty="0"/>
                  <a:t>ha rango 4 e quindi il sistema è localmente accessibile.</a:t>
                </a:r>
              </a:p>
              <a:p>
                <a:pPr algn="ctr"/>
                <a:endParaRPr lang="it-IT" dirty="0"/>
              </a:p>
              <a:p>
                <a:pPr algn="ctr"/>
                <a:r>
                  <a:rPr lang="it-IT" dirty="0"/>
                  <a:t>Il teorema di Chow è condizione necessaria e sufficiente per l’accessibilità, ma solo necessaria per la controllabilità, </a:t>
                </a:r>
              </a:p>
              <a:p>
                <a:pPr algn="ctr"/>
                <a:r>
                  <a:rPr lang="it-IT" dirty="0"/>
                  <a:t>perché il sistema sia anche controllabile è necessario verificare che sia soddisfatta a condizione: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it-IT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𝑠𝑝𝑎𝑛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it-IT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 algn="ctr"/>
                <a:r>
                  <a:rPr lang="it-IT" dirty="0"/>
                  <a:t>Questa condizione risulta verificata dal sistema in esame e pertanto è possibile concludere che sia anche </a:t>
                </a:r>
              </a:p>
              <a:p>
                <a:pPr algn="ctr"/>
                <a:r>
                  <a:rPr lang="it-IT" dirty="0"/>
                  <a:t>localmente controllabile.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278A8CE-5C45-E341-95D0-FC8B837E9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5" y="3599281"/>
                <a:ext cx="11745010" cy="2094356"/>
              </a:xfrm>
              <a:prstGeom prst="rect">
                <a:avLst/>
              </a:prstGeom>
              <a:blipFill>
                <a:blip r:embed="rId4"/>
                <a:stretch>
                  <a:fillRect t="-602" b="-36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egnaposto data 3">
            <a:extLst>
              <a:ext uri="{FF2B5EF4-FFF2-40B4-BE49-F238E27FC236}">
                <a16:creationId xmlns:a16="http://schemas.microsoft.com/office/drawing/2014/main" id="{219A264E-098F-4149-BE8F-EDA2A558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03F9EED6-163E-E04B-B109-81B39E06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B062610-E99D-C943-8B19-438C0ED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7339FC9-972B-244B-A659-BF7218C34C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1766548" y="2807623"/>
                <a:ext cx="8658903" cy="283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OSSERVABILITA’</a:t>
                </a:r>
                <a:endParaRPr lang="it-IT" sz="2000" dirty="0"/>
              </a:p>
              <a:p>
                <a:pPr algn="ctr"/>
                <a:r>
                  <a:rPr lang="it-IT" sz="2000" dirty="0"/>
                  <a:t>Per valutare l’osservabilità del sistema è stata costruita la </a:t>
                </a:r>
                <a:r>
                  <a:rPr lang="it-IT" sz="2000" dirty="0" err="1"/>
                  <a:t>co</a:t>
                </a:r>
                <a:r>
                  <a:rPr lang="it-IT" sz="2000" i="1" dirty="0" err="1"/>
                  <a:t>distribuzione</a:t>
                </a:r>
                <a:r>
                  <a:rPr lang="it-IT" sz="2000" i="1" dirty="0"/>
                  <a:t> di osservabilità</a:t>
                </a:r>
                <a:r>
                  <a:rPr lang="it-IT" sz="2000" dirty="0"/>
                  <a:t> e verificata la condizione</a:t>
                </a:r>
                <a:r>
                  <a:rPr lang="it-IT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𝑑𝑂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𝑠𝑝𝑎𝑛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𝑑𝐿𝑓h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𝑑𝐿𝑔h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𝑑𝐿𝑔𝐿𝑓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𝑑𝐿𝑓𝐿𝑔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000" dirty="0"/>
              </a:p>
              <a:p>
                <a:pPr algn="ctr"/>
                <a:r>
                  <a:rPr lang="it-IT" sz="2000" dirty="0"/>
                  <a:t>per cui il sistema risulta localmente osservabile.</a:t>
                </a:r>
              </a:p>
              <a:p>
                <a:pPr algn="ctr"/>
                <a:r>
                  <a:rPr lang="it-IT" sz="2000" dirty="0"/>
                  <a:t>Per la scelta effettuata delle funzioni di uscita il rango della matrice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𝑑𝑂</m:t>
                    </m:r>
                  </m:oMath>
                </a14:m>
                <a:r>
                  <a:rPr lang="it-IT" sz="2000" dirty="0"/>
                  <a:t> risulta essere pari a 4 , è quindi possibile concludere che il sistema sia localmente osservabile.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48" y="2807623"/>
                <a:ext cx="8658903" cy="2830518"/>
              </a:xfrm>
              <a:prstGeom prst="rect">
                <a:avLst/>
              </a:prstGeom>
              <a:blipFill>
                <a:blip r:embed="rId2"/>
                <a:stretch>
                  <a:fillRect l="-1025" t="-1786" b="-22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0832284-2AF9-D442-A2BC-3A4C6C54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C3B2BD7-91A2-CA4F-9DA6-4CE984B6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5568013C-6B52-9D43-B6C2-2654FF7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E9214F11-0DDC-E448-AFA0-4E2BD04563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6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/>
              <p:nvPr/>
            </p:nvSpPr>
            <p:spPr>
              <a:xfrm>
                <a:off x="3807173" y="1475623"/>
                <a:ext cx="8015859" cy="291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FEEDBACK LINEARIZATION</a:t>
                </a:r>
                <a:endParaRPr lang="it-IT" sz="2000" dirty="0"/>
              </a:p>
              <a:p>
                <a:pPr algn="ctr"/>
                <a:r>
                  <a:rPr lang="it-IT" sz="2000" dirty="0"/>
                  <a:t>Per la scelta fatta delle funzioni di uscita, il sistema ha grado relativo pari a 4, dimensione dello spazio di stato.</a:t>
                </a:r>
              </a:p>
              <a:p>
                <a:pPr algn="ctr"/>
                <a:r>
                  <a:rPr lang="it-IT" sz="2000" dirty="0"/>
                  <a:t>Inoltre il sistema verifica le condizioni:</a:t>
                </a:r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begChr m:val="["/>
                        <m:endChr m:val="]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d>
                              <m:d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it-IT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it-IT" sz="2000" b="0" i="1" baseline="-2500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t-IT" sz="2000" b="0" dirty="0"/>
              </a:p>
              <a:p>
                <a:pPr marL="457200" indent="-457200" algn="ctr">
                  <a:buAutoNum type="alphaLcParenBoth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𝑎𝑑𝑓𝑔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 …, </m:t>
                        </m:r>
                        <m:sSubSup>
                          <m:sSub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sup>
                        </m:sSub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𝑠𝑖𝑎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𝑖𝑛𝑣𝑜𝑙𝑢𝑡𝑖𝑣𝑜</m:t>
                    </m:r>
                  </m:oMath>
                </a14:m>
                <a:endParaRPr lang="it-IT" sz="2000" dirty="0"/>
              </a:p>
              <a:p>
                <a:pPr algn="ctr"/>
                <a:r>
                  <a:rPr lang="it-IT" sz="2000" dirty="0"/>
                  <a:t>per cui esistono un cambiamento di variabili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e le funzioni di retroazione statica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it-IT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e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it-IT" sz="2000" dirty="0"/>
                  <a:t> tali da linearizzare il sistema.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6F89E2B-2067-3C4F-A4E7-D7C1F99F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73" y="1475623"/>
                <a:ext cx="8015859" cy="2919582"/>
              </a:xfrm>
              <a:prstGeom prst="rect">
                <a:avLst/>
              </a:prstGeom>
              <a:blipFill>
                <a:blip r:embed="rId2"/>
                <a:stretch>
                  <a:fillRect l="-1268" t="-1299" r="-317" b="-21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264DEEC-A4F3-4B42-865F-34C843C86AC4}"/>
              </a:ext>
            </a:extLst>
          </p:cNvPr>
          <p:cNvSpPr txBox="1"/>
          <p:nvPr/>
        </p:nvSpPr>
        <p:spPr>
          <a:xfrm>
            <a:off x="1529298" y="4395205"/>
            <a:ext cx="9138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Si ottiene quindi una nuova espressione per il sistema in forma linearizzata: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C6A0E1B-C092-A948-8BDC-A80A86EA3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601" y="4910859"/>
            <a:ext cx="1422400" cy="1130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FBCAE45-0528-CF45-9332-70F418EC2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249" y="4864067"/>
            <a:ext cx="2514600" cy="11430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9B6F227-AD86-D04D-92DE-160C5367F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8349" y="5012459"/>
            <a:ext cx="1714500" cy="927100"/>
          </a:xfrm>
          <a:prstGeom prst="rect">
            <a:avLst/>
          </a:prstGeom>
        </p:spPr>
      </p:pic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EA0D57D5-9B88-AE46-9537-16989AFD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D896EB6-027F-2040-B941-F6E2A70D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4" name="Segnaposto numero diapositiva 5">
            <a:extLst>
              <a:ext uri="{FF2B5EF4-FFF2-40B4-BE49-F238E27FC236}">
                <a16:creationId xmlns:a16="http://schemas.microsoft.com/office/drawing/2014/main" id="{2BB93AAA-AE2C-A74F-B5B8-5BA05A82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D331639-9E5A-0D44-BA8D-D1A37BE798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99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807173" y="1475623"/>
            <a:ext cx="801585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FEEDBACK LINEARIZATION - CONTROLLER</a:t>
            </a:r>
            <a:endParaRPr lang="it-IT" sz="2000" dirty="0"/>
          </a:p>
          <a:p>
            <a:r>
              <a:rPr lang="it-IT" sz="2000" dirty="0"/>
              <a:t>Per il sistema linearizzato è stato progettato un controllore di tipo PD, imponendo come riferimento il vettore </a:t>
            </a:r>
            <a:r>
              <a:rPr lang="it-IT" sz="2000" dirty="0" err="1"/>
              <a:t>q</a:t>
            </a:r>
            <a:r>
              <a:rPr lang="it-IT" sz="2000" baseline="-25000" dirty="0" err="1"/>
              <a:t>ref</a:t>
            </a:r>
            <a:r>
              <a:rPr lang="it-IT" sz="2000" dirty="0"/>
              <a:t> = [0,0,3,0]</a:t>
            </a:r>
            <a:r>
              <a:rPr lang="it-IT" sz="2000" baseline="30000" dirty="0"/>
              <a:t>T</a:t>
            </a:r>
            <a:r>
              <a:rPr lang="it-IT" sz="2000" dirty="0"/>
              <a:t>, cioè richiedendo che all’istante finale il sistema abbia velocità lineare e angolare nulle e la posizione del carrello sia spostata di 3m a destra rispetto alla posizione iniziale, pur mantenendo l’angolo del carico nullo.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475623"/>
            <a:ext cx="2093143" cy="13320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1D20F1-F8A4-704A-AE94-00682FBA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476171"/>
            <a:ext cx="8229600" cy="3038475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35E100FE-194D-2B46-B256-44E938A6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A9841E37-1C5D-F642-8423-20D7BE91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4DDBC56-62C7-E94C-A46F-CF3766D3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667F2DC-B326-FA4F-BF1C-D5A87EFE2C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04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8EDF0BB-0558-644B-BB96-58C4BD179ABC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 err="1"/>
              <a:t>Granty</a:t>
            </a:r>
            <a:r>
              <a:rPr lang="it-IT" dirty="0"/>
              <a:t> </a:t>
            </a:r>
            <a:r>
              <a:rPr lang="it-IT" dirty="0" err="1"/>
              <a:t>crane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F89E2B-2067-3C4F-A4E7-D7C1F99F332E}"/>
              </a:ext>
            </a:extLst>
          </p:cNvPr>
          <p:cNvSpPr txBox="1"/>
          <p:nvPr/>
        </p:nvSpPr>
        <p:spPr>
          <a:xfrm>
            <a:off x="3807173" y="1475623"/>
            <a:ext cx="801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FEEDBACK LINEARIZATION - CONTROLLER</a:t>
            </a:r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6250F99-85E5-234E-8497-D8870779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809623"/>
            <a:ext cx="2093143" cy="1332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92D93CE7-720B-124D-A377-72D7E22E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89" y="2141623"/>
            <a:ext cx="5689600" cy="42672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B3415B36-ACEF-EF4E-B307-C04D8D3CF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789" y="2141623"/>
            <a:ext cx="5689600" cy="4267200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B3D6E58-06BF-1341-B405-6074E557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D5B28A30-8656-2745-A574-AC8117BE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6FA9C7D-77F5-8F44-99B9-244BA8DF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69BD7AD-13DF-B64A-AA40-5E86A61503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4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31A184-8341-3E4B-82B9-C9602D8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593"/>
            <a:ext cx="2093626" cy="3117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6" y="2143593"/>
            <a:ext cx="4146196" cy="31176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E5CDB-C8CD-8745-87AB-8AF9AA155D9B}"/>
              </a:ext>
            </a:extLst>
          </p:cNvPr>
          <p:cNvSpPr txBox="1"/>
          <p:nvPr/>
        </p:nvSpPr>
        <p:spPr>
          <a:xfrm>
            <a:off x="7763822" y="1475623"/>
            <a:ext cx="2904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Parametri del manipolatore:</a:t>
            </a:r>
          </a:p>
          <a:p>
            <a:endParaRPr lang="it-IT" sz="2400" dirty="0"/>
          </a:p>
          <a:p>
            <a:r>
              <a:rPr lang="it-IT" sz="2400" dirty="0"/>
              <a:t>m</a:t>
            </a:r>
            <a:r>
              <a:rPr lang="it-IT" sz="2400" baseline="-25000" dirty="0"/>
              <a:t>1</a:t>
            </a:r>
            <a:r>
              <a:rPr lang="it-IT" sz="2400" dirty="0"/>
              <a:t> = m</a:t>
            </a:r>
            <a:r>
              <a:rPr lang="it-IT" sz="2400" baseline="-25000" dirty="0"/>
              <a:t>3</a:t>
            </a:r>
            <a:r>
              <a:rPr lang="it-IT" sz="2400" dirty="0"/>
              <a:t> = 10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2</a:t>
            </a:r>
            <a:r>
              <a:rPr lang="it-IT" sz="2400" dirty="0"/>
              <a:t> = 5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4</a:t>
            </a:r>
            <a:r>
              <a:rPr lang="it-IT" sz="2400" dirty="0"/>
              <a:t> = m</a:t>
            </a:r>
            <a:r>
              <a:rPr lang="it-IT" sz="2400" baseline="-25000" dirty="0"/>
              <a:t>6</a:t>
            </a:r>
            <a:r>
              <a:rPr lang="it-IT" sz="2400" dirty="0"/>
              <a:t> = 2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5</a:t>
            </a:r>
            <a:r>
              <a:rPr lang="it-IT" sz="2400" dirty="0"/>
              <a:t> = 4 kg</a:t>
            </a:r>
          </a:p>
          <a:p>
            <a:endParaRPr lang="it-IT" sz="2400" dirty="0"/>
          </a:p>
          <a:p>
            <a:r>
              <a:rPr lang="it-IT" sz="2400" dirty="0"/>
              <a:t>d</a:t>
            </a:r>
            <a:r>
              <a:rPr lang="it-IT" sz="2400" baseline="-25000" dirty="0"/>
              <a:t>1</a:t>
            </a:r>
            <a:r>
              <a:rPr lang="it-IT" sz="2400" dirty="0"/>
              <a:t> = d</a:t>
            </a:r>
            <a:r>
              <a:rPr lang="it-IT" sz="2400" baseline="-25000" dirty="0"/>
              <a:t>2</a:t>
            </a:r>
            <a:r>
              <a:rPr lang="it-IT" sz="2400" dirty="0"/>
              <a:t> = d</a:t>
            </a:r>
            <a:r>
              <a:rPr lang="it-IT" sz="2400" baseline="-25000" dirty="0"/>
              <a:t>6</a:t>
            </a:r>
            <a:r>
              <a:rPr lang="it-IT" sz="2400" dirty="0"/>
              <a:t> = 1 m</a:t>
            </a:r>
          </a:p>
          <a:p>
            <a:r>
              <a:rPr lang="it-IT" sz="2400" dirty="0"/>
              <a:t>d</a:t>
            </a:r>
            <a:r>
              <a:rPr lang="it-IT" sz="2400" baseline="-25000" dirty="0"/>
              <a:t>3</a:t>
            </a:r>
            <a:r>
              <a:rPr lang="it-IT" sz="2400" dirty="0"/>
              <a:t> = d</a:t>
            </a:r>
            <a:r>
              <a:rPr lang="it-IT" sz="2400" baseline="-25000" dirty="0"/>
              <a:t>4</a:t>
            </a:r>
            <a:r>
              <a:rPr lang="it-IT" sz="2400" dirty="0"/>
              <a:t> = d</a:t>
            </a:r>
            <a:r>
              <a:rPr lang="it-IT" sz="2400" baseline="-25000" dirty="0"/>
              <a:t>5</a:t>
            </a:r>
            <a:r>
              <a:rPr lang="it-IT" sz="2400" dirty="0"/>
              <a:t> = 0 m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4B8E3AC9-0A90-6E41-BFFB-1991A59A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456B644D-8EC7-0E4C-9CD3-53F6522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06F5B4A-AEF0-EA45-B4E7-6A7716E1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E317C00-55E5-EE47-B1DA-1185583F28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608"/>
            <a:ext cx="4146196" cy="3117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38194-40F8-DA42-8EDB-8A3DB176114F}"/>
              </a:ext>
            </a:extLst>
          </p:cNvPr>
          <p:cNvSpPr txBox="1"/>
          <p:nvPr/>
        </p:nvSpPr>
        <p:spPr>
          <a:xfrm>
            <a:off x="5670196" y="5513271"/>
            <a:ext cx="394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Tabella dei parametri secondo convenzione D-H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1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2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6897" r="-201266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897" r="-1266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6897" r="-2012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106897" r="-12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6897" r="-2012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206897" r="-12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406897" r="-20126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406897" r="-1266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506897" r="-20126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506897" r="-1266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06897" r="-1266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EF97D-A2AF-DA42-BFE9-D7E752F25D36}"/>
              </a:ext>
            </a:extLst>
          </p:cNvPr>
          <p:cNvSpPr txBox="1"/>
          <p:nvPr/>
        </p:nvSpPr>
        <p:spPr>
          <a:xfrm>
            <a:off x="5670196" y="1475623"/>
            <a:ext cx="499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manipolatore di Stanford può essere scomposto in un manipolatore sferico, giunti 1, 2, 3, e un polso sferico, giunti 4, 5 e 6.</a:t>
            </a:r>
          </a:p>
          <a:p>
            <a:r>
              <a:rPr lang="it-IT" dirty="0"/>
              <a:t>Inoltre i giunti si considerano ideali, privi di elasticità.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7FA3F3EA-7F14-6840-89D3-5E2D2490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C7223079-51AF-904D-AE4F-28A380DE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EE4667CB-767F-C546-A716-BAF718BF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9467F14-0AD3-8245-8F95-2CD4091685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1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6164A13-FDFD-6E44-AE97-D9FCDE49AE0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FDC23C-25BD-3A44-9A76-23EE1578E4DC}"/>
              </a:ext>
            </a:extLst>
          </p:cNvPr>
          <p:cNvSpPr txBox="1"/>
          <p:nvPr/>
        </p:nvSpPr>
        <p:spPr>
          <a:xfrm>
            <a:off x="1071563" y="1475624"/>
            <a:ext cx="7739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CINEMATICA DIRETTA</a:t>
            </a:r>
          </a:p>
          <a:p>
            <a:r>
              <a:rPr lang="it-IT" dirty="0"/>
              <a:t>A partire dalla tabella di D-H è possibile associare a ciascun giunto una terna destrorsa di riferimento e  ricavare le matrici di trasformazione tra la terna i e la terna i+1.</a:t>
            </a:r>
          </a:p>
          <a:p>
            <a:r>
              <a:rPr lang="it-IT" dirty="0"/>
              <a:t>Componendo le trasformazioni in assi correnti a partire dalla terna base fino alla terna dell’end-</a:t>
            </a:r>
            <a:r>
              <a:rPr lang="it-IT" dirty="0" err="1"/>
              <a:t>effector</a:t>
            </a:r>
            <a:r>
              <a:rPr lang="it-IT" dirty="0"/>
              <a:t>, si ottiene una mappa della cinematica</a:t>
            </a:r>
          </a:p>
          <a:p>
            <a:r>
              <a:rPr lang="it-IT" dirty="0"/>
              <a:t>diretta che rappresenta la postura dell’organo terminale rispetto alla base.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04142-F7A5-1B4A-9B40-6A0157BA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0DE0442-2B8A-8A4B-B1D7-C8E63CDA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3" y="3506948"/>
            <a:ext cx="4512526" cy="30308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FFE1AB-6856-AF4E-9BAF-FDD9EB13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18" y="4412748"/>
            <a:ext cx="3657600" cy="1219200"/>
          </a:xfrm>
          <a:prstGeom prst="rect">
            <a:avLst/>
          </a:prstGeom>
        </p:spPr>
      </p:pic>
      <p:sp>
        <p:nvSpPr>
          <p:cNvPr id="8" name="Segnaposto data 3">
            <a:extLst>
              <a:ext uri="{FF2B5EF4-FFF2-40B4-BE49-F238E27FC236}">
                <a16:creationId xmlns:a16="http://schemas.microsoft.com/office/drawing/2014/main" id="{A686B70D-1A3D-2A4C-A0F9-A6A69FD7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A06E9C3F-6C77-D74B-A1EF-F4BE47E7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7636B61E-8FB2-8948-9E0B-70C7EFB2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24BD356-4160-F04B-8768-162A3C004C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/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DINAMICA DIRETTA:</a:t>
                </a:r>
              </a:p>
              <a:p>
                <a:r>
                  <a:rPr lang="it-IT" dirty="0"/>
                  <a:t>Il problema della dinamica diretta consiste nel determinare, per t &gt; t</a:t>
                </a:r>
                <a:r>
                  <a:rPr lang="it-IT" baseline="-25000" dirty="0"/>
                  <a:t>0</a:t>
                </a:r>
                <a:r>
                  <a:rPr lang="it-IT" dirty="0"/>
                  <a:t>, le accelerazioni dei giunti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(e quindi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risultanti dalle date coppie di giunti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una volta che le posizioni iniziali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le velocità iniziali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sono note (stato iniziale del sistema).</a:t>
                </a:r>
              </a:p>
              <a:p>
                <a:endParaRPr lang="it-IT" dirty="0"/>
              </a:p>
              <a:p>
                <a:r>
                  <a:rPr lang="it-IT" dirty="0"/>
                  <a:t>DINAMICA INVERSA:</a:t>
                </a:r>
              </a:p>
              <a:p>
                <a:r>
                  <a:rPr lang="it-IT" dirty="0"/>
                  <a:t>Il problema della dinamica inversa consiste nel determinare le coppie articolari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che sono necessarie per generare il movimento specificato dall'accelerazioni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velocità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posizioni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blipFill>
                <a:blip r:embed="rId2"/>
                <a:stretch>
                  <a:fillRect l="-708" t="-8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30" y="4414838"/>
            <a:ext cx="433142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8F6EE5D-77D9-F448-BC50-2E996C43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EF14EF10-BEB1-384D-A6AB-034F2952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187C42DF-AC11-0148-A869-BAECC1E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70A1B8C-F133-CF47-AD17-474AB28A01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E5FE309-A530-3D40-86DD-85AC4E47F9D2}"/>
              </a:ext>
            </a:extLst>
          </p:cNvPr>
          <p:cNvSpPr/>
          <p:nvPr/>
        </p:nvSpPr>
        <p:spPr>
          <a:xfrm>
            <a:off x="1141412" y="1276709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DI INERZIA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F9093D-3F34-0B4F-816C-5F63DAF0F18C}"/>
              </a:ext>
            </a:extLst>
          </p:cNvPr>
          <p:cNvSpPr/>
          <p:nvPr/>
        </p:nvSpPr>
        <p:spPr>
          <a:xfrm>
            <a:off x="1141412" y="3897964"/>
            <a:ext cx="66361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DELLE FORZE CENTRIFUGHE E DI CORIOLIS</a:t>
            </a:r>
          </a:p>
          <a:p>
            <a:r>
              <a:rPr lang="it-IT" dirty="0"/>
              <a:t>Calcolata mediante i simboli di </a:t>
            </a:r>
            <a:r>
              <a:rPr lang="it-IT" dirty="0" err="1"/>
              <a:t>Christoffel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9CAD0A-FF1D-6D49-9347-1EAE11C98ECB}"/>
              </a:ext>
            </a:extLst>
          </p:cNvPr>
          <p:cNvSpPr/>
          <p:nvPr/>
        </p:nvSpPr>
        <p:spPr>
          <a:xfrm>
            <a:off x="1141412" y="5041892"/>
            <a:ext cx="3577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GRAVITAZIONALE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1FF8A7-B5F5-0E47-B33D-B3C64C0495E6}"/>
              </a:ext>
            </a:extLst>
          </p:cNvPr>
          <p:cNvSpPr txBox="1"/>
          <p:nvPr/>
        </p:nvSpPr>
        <p:spPr>
          <a:xfrm>
            <a:off x="1141413" y="1738374"/>
            <a:ext cx="667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 = (m(1)*(JpG1')*JpG1 + (JgG1')*rG1*</a:t>
            </a:r>
            <a:r>
              <a:rPr lang="it-IT" dirty="0" err="1"/>
              <a:t>I_f</a:t>
            </a:r>
            <a:r>
              <a:rPr lang="it-IT" dirty="0"/>
              <a:t>(m(1),d(1))*(rG1')*JgG1+...</a:t>
            </a:r>
          </a:p>
          <a:p>
            <a:r>
              <a:rPr lang="it-IT" dirty="0"/>
              <a:t>        m(2)*(JpG2')*JpG2 + (JgG2')*rG2*</a:t>
            </a:r>
            <a:r>
              <a:rPr lang="it-IT" dirty="0" err="1"/>
              <a:t>I_f</a:t>
            </a:r>
            <a:r>
              <a:rPr lang="it-IT" dirty="0"/>
              <a:t>(m(2),d(2))*(rG2')*JgG2+...</a:t>
            </a:r>
          </a:p>
          <a:p>
            <a:r>
              <a:rPr lang="it-IT" dirty="0"/>
              <a:t>        m(3)*(JpG3')*JpG3 + (JgG3')*rG3*</a:t>
            </a:r>
            <a:r>
              <a:rPr lang="it-IT" dirty="0" err="1"/>
              <a:t>I_f</a:t>
            </a:r>
            <a:r>
              <a:rPr lang="it-IT" dirty="0"/>
              <a:t>(m(3),</a:t>
            </a:r>
            <a:r>
              <a:rPr lang="it-IT" dirty="0" err="1"/>
              <a:t>q</a:t>
            </a:r>
            <a:r>
              <a:rPr lang="it-IT" dirty="0"/>
              <a:t>(3))*(rG3')*JgG3+...</a:t>
            </a:r>
          </a:p>
          <a:p>
            <a:r>
              <a:rPr lang="it-IT" dirty="0"/>
              <a:t>        m(4)*(JpG4')*JpG4 + (JgG4')*rG4*</a:t>
            </a:r>
            <a:r>
              <a:rPr lang="it-IT" dirty="0" err="1"/>
              <a:t>I_f</a:t>
            </a:r>
            <a:r>
              <a:rPr lang="it-IT" dirty="0"/>
              <a:t>(m(4),d(4))*(rG4')*JgG4+...</a:t>
            </a:r>
          </a:p>
          <a:p>
            <a:r>
              <a:rPr lang="it-IT" dirty="0"/>
              <a:t>        m(5)*(JpG5')*JpG5 + (JgG5')*rG5*</a:t>
            </a:r>
            <a:r>
              <a:rPr lang="it-IT" dirty="0" err="1"/>
              <a:t>I_f</a:t>
            </a:r>
            <a:r>
              <a:rPr lang="it-IT" dirty="0"/>
              <a:t>(m(5),d(5))*(rG5')*JgG5+...</a:t>
            </a:r>
          </a:p>
          <a:p>
            <a:r>
              <a:rPr lang="it-IT" dirty="0"/>
              <a:t>        m(6)*(JpG6')*JpG6 + (JgG6')*rG6*</a:t>
            </a:r>
            <a:r>
              <a:rPr lang="it-IT" dirty="0" err="1"/>
              <a:t>I_f</a:t>
            </a:r>
            <a:r>
              <a:rPr lang="it-IT" dirty="0"/>
              <a:t>(m(6),d(6))*(rG6')*JgG6);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8CE846-ED14-5A40-8560-BF636CF8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88" y="3541615"/>
            <a:ext cx="1714500" cy="825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F06A4-E6BF-8E46-A95C-164376A4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55" y="4359629"/>
            <a:ext cx="3352800" cy="8255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E2AE1785-B718-D643-8D8E-2B6528DBC955}"/>
              </a:ext>
            </a:extLst>
          </p:cNvPr>
          <p:cNvSpPr/>
          <p:nvPr/>
        </p:nvSpPr>
        <p:spPr>
          <a:xfrm>
            <a:off x="1141412" y="5503557"/>
            <a:ext cx="77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 = -(m(1)*(JpG1')*g0 + m(2)*(JpG2')*g0 + m(3)*(JpG3')*g0 +... </a:t>
            </a:r>
          </a:p>
          <a:p>
            <a:r>
              <a:rPr lang="it-IT" dirty="0"/>
              <a:t>          m(4)*(JpG4')*g0 + m(5)*(JpG5')*g0 + m(6)*(JpG6')*g0);</a:t>
            </a:r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3E166D57-1629-0B40-8A51-1F1D525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0CDCD4B5-8D93-5549-8C75-6BF85D8A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3D8CB778-5B77-A843-A62B-74D4FE62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64F6139B-9AA2-4944-9E7D-EEB60ABEF8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F09C21E-1169-0547-91E7-C9F08CD8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  <p:sp>
        <p:nvSpPr>
          <p:cNvPr id="6" name="Segnaposto data 3">
            <a:extLst>
              <a:ext uri="{FF2B5EF4-FFF2-40B4-BE49-F238E27FC236}">
                <a16:creationId xmlns:a16="http://schemas.microsoft.com/office/drawing/2014/main" id="{395D4D99-6CC3-B948-BA90-D63751391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B1278691-0DCC-F94E-876D-F4F9488E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960D371-878D-3644-B57D-4B28C824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E8BF8B2-B066-144E-B720-811B674331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92C4A989-E900-0A41-8AF0-3A74BCA2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56" y="1824655"/>
            <a:ext cx="3998686" cy="7378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137EF3-94EA-944C-A396-7C1B85313B51}"/>
              </a:ext>
            </a:extLst>
          </p:cNvPr>
          <p:cNvSpPr txBox="1"/>
          <p:nvPr/>
        </p:nvSpPr>
        <p:spPr>
          <a:xfrm>
            <a:off x="493485" y="291154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AB5AAC-0077-CC4C-A775-118ADEB2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3906903"/>
            <a:ext cx="3797300" cy="1600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F26FDD7-EB3F-7E4D-952E-3DD61DA42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814" y="3913253"/>
            <a:ext cx="3175000" cy="1587500"/>
          </a:xfrm>
          <a:prstGeom prst="rect">
            <a:avLst/>
          </a:prstGeom>
        </p:spPr>
      </p:pic>
      <p:sp>
        <p:nvSpPr>
          <p:cNvPr id="8" name="Segnaposto data 3">
            <a:extLst>
              <a:ext uri="{FF2B5EF4-FFF2-40B4-BE49-F238E27FC236}">
                <a16:creationId xmlns:a16="http://schemas.microsoft.com/office/drawing/2014/main" id="{3E7C4031-113F-EC4F-AE0C-F6023746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EF59023-6175-3944-979D-CFE35E3A8267}" type="datetime1">
              <a:rPr lang="it-IT" smtClean="0"/>
              <a:t>27/10/21</a:t>
            </a:fld>
            <a:endParaRPr lang="en-US" dirty="0"/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7A03C511-D48B-EE45-9B4E-BF99CAC9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A9C1C722-7DE2-BA4B-A28E-07524601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9AD5853-91D4-B342-B8E7-425741D7C4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571500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8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23497</TotalTime>
  <Words>1891</Words>
  <Application>Microsoft Macintosh PowerPoint</Application>
  <PresentationFormat>Widescreen</PresentationFormat>
  <Paragraphs>254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Tema di Office</vt:lpstr>
      <vt:lpstr>Corso di Laurea Magistrale INGEGNERIA ROBOTICA E DELL’AUTOMAZIONE   Corso di Robotica Modulo di Controllo dei Robot   Tavole Applicative  </vt:lpstr>
      <vt:lpstr>Indice:</vt:lpstr>
      <vt:lpstr>Manipolatore di Stanford</vt:lpstr>
      <vt:lpstr>Manipolatore di Stanford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Granty crane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INGEGNERIA ROBOTICA E DELL’AUTOMAZIONE   Corso di Robotica Modulo di Controllo dei Robot   Tavole Applicative  </dc:title>
  <dc:creator>Utente di Microsoft Office</dc:creator>
  <cp:lastModifiedBy>Utente di Microsoft Office</cp:lastModifiedBy>
  <cp:revision>94</cp:revision>
  <dcterms:created xsi:type="dcterms:W3CDTF">2021-04-18T12:10:00Z</dcterms:created>
  <dcterms:modified xsi:type="dcterms:W3CDTF">2021-10-27T17:22:37Z</dcterms:modified>
</cp:coreProperties>
</file>