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6" r:id="rId4"/>
    <p:sldId id="260" r:id="rId5"/>
    <p:sldId id="259" r:id="rId6"/>
    <p:sldId id="261" r:id="rId7"/>
    <p:sldId id="262" r:id="rId8"/>
    <p:sldId id="290" r:id="rId9"/>
    <p:sldId id="263" r:id="rId10"/>
    <p:sldId id="285" r:id="rId11"/>
    <p:sldId id="286" r:id="rId12"/>
    <p:sldId id="287" r:id="rId13"/>
    <p:sldId id="288" r:id="rId14"/>
    <p:sldId id="289" r:id="rId15"/>
    <p:sldId id="291" r:id="rId16"/>
    <p:sldId id="265" r:id="rId17"/>
    <p:sldId id="266" r:id="rId18"/>
    <p:sldId id="267" r:id="rId19"/>
    <p:sldId id="268" r:id="rId20"/>
    <p:sldId id="269" r:id="rId21"/>
    <p:sldId id="292" r:id="rId22"/>
    <p:sldId id="282" r:id="rId23"/>
    <p:sldId id="283" r:id="rId24"/>
    <p:sldId id="273" r:id="rId25"/>
    <p:sldId id="275" r:id="rId26"/>
    <p:sldId id="276" r:id="rId27"/>
    <p:sldId id="277" r:id="rId28"/>
    <p:sldId id="293" r:id="rId29"/>
    <p:sldId id="278" r:id="rId30"/>
    <p:sldId id="279" r:id="rId31"/>
    <p:sldId id="280" r:id="rId32"/>
    <p:sldId id="281" r:id="rId33"/>
    <p:sldId id="294" r:id="rId34"/>
    <p:sldId id="295" r:id="rId35"/>
    <p:sldId id="296" r:id="rId36"/>
    <p:sldId id="298" r:id="rId37"/>
    <p:sldId id="299" r:id="rId38"/>
    <p:sldId id="301" r:id="rId39"/>
    <p:sldId id="302" r:id="rId4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Stile medio 4 - Color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22"/>
    <p:restoredTop sz="95153"/>
  </p:normalViewPr>
  <p:slideViewPr>
    <p:cSldViewPr snapToGrid="0" snapToObjects="1">
      <p:cViewPr>
        <p:scale>
          <a:sx n="120" d="100"/>
          <a:sy n="120" d="100"/>
        </p:scale>
        <p:origin x="464" y="6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E88EC7-487B-7040-89FE-7E4AC6D0B5C1}"/>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06024640-F00A-C142-88FF-B762FFEA69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DC208491-1014-7E4A-BF6F-F689F74EDCEC}"/>
              </a:ext>
            </a:extLst>
          </p:cNvPr>
          <p:cNvSpPr>
            <a:spLocks noGrp="1"/>
          </p:cNvSpPr>
          <p:nvPr>
            <p:ph type="dt" sz="half" idx="10"/>
          </p:nvPr>
        </p:nvSpPr>
        <p:spPr/>
        <p:txBody>
          <a:bodyPr/>
          <a:lstStyle/>
          <a:p>
            <a:fld id="{27153579-3A4D-BB42-BD49-BB0F80A81A61}" type="datetimeFigureOut">
              <a:rPr lang="it-IT" smtClean="0"/>
              <a:t>08/01/22</a:t>
            </a:fld>
            <a:endParaRPr lang="it-IT"/>
          </a:p>
        </p:txBody>
      </p:sp>
      <p:sp>
        <p:nvSpPr>
          <p:cNvPr id="5" name="Segnaposto piè di pagina 4">
            <a:extLst>
              <a:ext uri="{FF2B5EF4-FFF2-40B4-BE49-F238E27FC236}">
                <a16:creationId xmlns:a16="http://schemas.microsoft.com/office/drawing/2014/main" id="{70470718-8BCD-924D-A327-F4798C371F3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01895F4-CED3-4140-8503-FB004A4C3729}"/>
              </a:ext>
            </a:extLst>
          </p:cNvPr>
          <p:cNvSpPr>
            <a:spLocks noGrp="1"/>
          </p:cNvSpPr>
          <p:nvPr>
            <p:ph type="sldNum" sz="quarter" idx="12"/>
          </p:nvPr>
        </p:nvSpPr>
        <p:spPr/>
        <p:txBody>
          <a:bodyPr/>
          <a:lstStyle/>
          <a:p>
            <a:fld id="{108F237E-BFF9-F249-B354-EDC434EFB0B8}" type="slidenum">
              <a:rPr lang="it-IT" smtClean="0"/>
              <a:t>‹N›</a:t>
            </a:fld>
            <a:endParaRPr lang="it-IT"/>
          </a:p>
        </p:txBody>
      </p:sp>
    </p:spTree>
    <p:extLst>
      <p:ext uri="{BB962C8B-B14F-4D97-AF65-F5344CB8AC3E}">
        <p14:creationId xmlns:p14="http://schemas.microsoft.com/office/powerpoint/2010/main" val="3051216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05D88F-030C-9B44-93F1-0381C2301DA4}"/>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0A5E9BD-9FA2-D54D-A9DE-A9EC30EF94E1}"/>
              </a:ext>
            </a:extLst>
          </p:cNvPr>
          <p:cNvSpPr>
            <a:spLocks noGrp="1"/>
          </p:cNvSpPr>
          <p:nvPr>
            <p:ph type="body" orient="vert" idx="1"/>
          </p:nvPr>
        </p:nvSpPr>
        <p:spPr/>
        <p:txBody>
          <a:bodyPr vert="eaVert"/>
          <a:lstStyle/>
          <a:p>
            <a:r>
              <a:rPr lang="it-IT"/>
              <a:t>Modifica gli stili del testo dello schema
Secondo livello
Terzo livello
Quarto livello
Quinto livello</a:t>
            </a:r>
          </a:p>
        </p:txBody>
      </p:sp>
      <p:sp>
        <p:nvSpPr>
          <p:cNvPr id="4" name="Segnaposto data 3">
            <a:extLst>
              <a:ext uri="{FF2B5EF4-FFF2-40B4-BE49-F238E27FC236}">
                <a16:creationId xmlns:a16="http://schemas.microsoft.com/office/drawing/2014/main" id="{3C269D52-AB0A-BB49-8B2B-83810045B614}"/>
              </a:ext>
            </a:extLst>
          </p:cNvPr>
          <p:cNvSpPr>
            <a:spLocks noGrp="1"/>
          </p:cNvSpPr>
          <p:nvPr>
            <p:ph type="dt" sz="half" idx="10"/>
          </p:nvPr>
        </p:nvSpPr>
        <p:spPr/>
        <p:txBody>
          <a:bodyPr/>
          <a:lstStyle/>
          <a:p>
            <a:fld id="{27153579-3A4D-BB42-BD49-BB0F80A81A61}" type="datetimeFigureOut">
              <a:rPr lang="it-IT" smtClean="0"/>
              <a:t>08/01/22</a:t>
            </a:fld>
            <a:endParaRPr lang="it-IT"/>
          </a:p>
        </p:txBody>
      </p:sp>
      <p:sp>
        <p:nvSpPr>
          <p:cNvPr id="5" name="Segnaposto piè di pagina 4">
            <a:extLst>
              <a:ext uri="{FF2B5EF4-FFF2-40B4-BE49-F238E27FC236}">
                <a16:creationId xmlns:a16="http://schemas.microsoft.com/office/drawing/2014/main" id="{42153E48-CF07-8041-B4E9-64BDC5DB6CB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42CE30A-8C6C-5241-A2BF-34DF92D57B1B}"/>
              </a:ext>
            </a:extLst>
          </p:cNvPr>
          <p:cNvSpPr>
            <a:spLocks noGrp="1"/>
          </p:cNvSpPr>
          <p:nvPr>
            <p:ph type="sldNum" sz="quarter" idx="12"/>
          </p:nvPr>
        </p:nvSpPr>
        <p:spPr/>
        <p:txBody>
          <a:bodyPr/>
          <a:lstStyle/>
          <a:p>
            <a:fld id="{108F237E-BFF9-F249-B354-EDC434EFB0B8}" type="slidenum">
              <a:rPr lang="it-IT" smtClean="0"/>
              <a:t>‹N›</a:t>
            </a:fld>
            <a:endParaRPr lang="it-IT"/>
          </a:p>
        </p:txBody>
      </p:sp>
    </p:spTree>
    <p:extLst>
      <p:ext uri="{BB962C8B-B14F-4D97-AF65-F5344CB8AC3E}">
        <p14:creationId xmlns:p14="http://schemas.microsoft.com/office/powerpoint/2010/main" val="600512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9ABBBDD4-835E-664E-B2EC-CE8F9B0F8BCD}"/>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57FEB332-ABDA-C345-9674-86AB02C6E4AB}"/>
              </a:ext>
            </a:extLst>
          </p:cNvPr>
          <p:cNvSpPr>
            <a:spLocks noGrp="1"/>
          </p:cNvSpPr>
          <p:nvPr>
            <p:ph type="body" orient="vert" idx="1"/>
          </p:nvPr>
        </p:nvSpPr>
        <p:spPr>
          <a:xfrm>
            <a:off x="838200" y="365125"/>
            <a:ext cx="7734300" cy="5811838"/>
          </a:xfrm>
        </p:spPr>
        <p:txBody>
          <a:bodyPr vert="eaVert"/>
          <a:lstStyle/>
          <a:p>
            <a:r>
              <a:rPr lang="it-IT"/>
              <a:t>Modifica gli stili del testo dello schema
Secondo livello
Terzo livello
Quarto livello
Quinto livello</a:t>
            </a:r>
          </a:p>
        </p:txBody>
      </p:sp>
      <p:sp>
        <p:nvSpPr>
          <p:cNvPr id="4" name="Segnaposto data 3">
            <a:extLst>
              <a:ext uri="{FF2B5EF4-FFF2-40B4-BE49-F238E27FC236}">
                <a16:creationId xmlns:a16="http://schemas.microsoft.com/office/drawing/2014/main" id="{63E0A497-1743-8D4C-A017-EBB56FFEAF82}"/>
              </a:ext>
            </a:extLst>
          </p:cNvPr>
          <p:cNvSpPr>
            <a:spLocks noGrp="1"/>
          </p:cNvSpPr>
          <p:nvPr>
            <p:ph type="dt" sz="half" idx="10"/>
          </p:nvPr>
        </p:nvSpPr>
        <p:spPr/>
        <p:txBody>
          <a:bodyPr/>
          <a:lstStyle/>
          <a:p>
            <a:fld id="{27153579-3A4D-BB42-BD49-BB0F80A81A61}" type="datetimeFigureOut">
              <a:rPr lang="it-IT" smtClean="0"/>
              <a:t>08/01/22</a:t>
            </a:fld>
            <a:endParaRPr lang="it-IT"/>
          </a:p>
        </p:txBody>
      </p:sp>
      <p:sp>
        <p:nvSpPr>
          <p:cNvPr id="5" name="Segnaposto piè di pagina 4">
            <a:extLst>
              <a:ext uri="{FF2B5EF4-FFF2-40B4-BE49-F238E27FC236}">
                <a16:creationId xmlns:a16="http://schemas.microsoft.com/office/drawing/2014/main" id="{7DEF1223-9211-D640-8D43-E2BC0989B38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141AFFE-6854-B240-8023-34557B42290A}"/>
              </a:ext>
            </a:extLst>
          </p:cNvPr>
          <p:cNvSpPr>
            <a:spLocks noGrp="1"/>
          </p:cNvSpPr>
          <p:nvPr>
            <p:ph type="sldNum" sz="quarter" idx="12"/>
          </p:nvPr>
        </p:nvSpPr>
        <p:spPr/>
        <p:txBody>
          <a:bodyPr/>
          <a:lstStyle/>
          <a:p>
            <a:fld id="{108F237E-BFF9-F249-B354-EDC434EFB0B8}" type="slidenum">
              <a:rPr lang="it-IT" smtClean="0"/>
              <a:t>‹N›</a:t>
            </a:fld>
            <a:endParaRPr lang="it-IT"/>
          </a:p>
        </p:txBody>
      </p:sp>
    </p:spTree>
    <p:extLst>
      <p:ext uri="{BB962C8B-B14F-4D97-AF65-F5344CB8AC3E}">
        <p14:creationId xmlns:p14="http://schemas.microsoft.com/office/powerpoint/2010/main" val="1461451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7D47FD-E681-0D4F-A433-D973C0EA080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D4D06FC-7742-294B-AFF1-C101C8C4A2E8}"/>
              </a:ext>
            </a:extLst>
          </p:cNvPr>
          <p:cNvSpPr>
            <a:spLocks noGrp="1"/>
          </p:cNvSpPr>
          <p:nvPr>
            <p:ph idx="1"/>
          </p:nvPr>
        </p:nvSpPr>
        <p:spPr/>
        <p:txBody>
          <a:bodyPr/>
          <a:lstStyle/>
          <a:p>
            <a:r>
              <a:rPr lang="it-IT"/>
              <a:t>Modifica gli stili del testo dello schema
Secondo livello
Terzo livello
Quarto livello
Quinto livello</a:t>
            </a:r>
          </a:p>
        </p:txBody>
      </p:sp>
      <p:sp>
        <p:nvSpPr>
          <p:cNvPr id="4" name="Segnaposto data 3">
            <a:extLst>
              <a:ext uri="{FF2B5EF4-FFF2-40B4-BE49-F238E27FC236}">
                <a16:creationId xmlns:a16="http://schemas.microsoft.com/office/drawing/2014/main" id="{45CCD51B-D78A-454F-821A-5820117EB257}"/>
              </a:ext>
            </a:extLst>
          </p:cNvPr>
          <p:cNvSpPr>
            <a:spLocks noGrp="1"/>
          </p:cNvSpPr>
          <p:nvPr>
            <p:ph type="dt" sz="half" idx="10"/>
          </p:nvPr>
        </p:nvSpPr>
        <p:spPr/>
        <p:txBody>
          <a:bodyPr/>
          <a:lstStyle/>
          <a:p>
            <a:fld id="{27153579-3A4D-BB42-BD49-BB0F80A81A61}" type="datetimeFigureOut">
              <a:rPr lang="it-IT" smtClean="0"/>
              <a:t>08/01/22</a:t>
            </a:fld>
            <a:endParaRPr lang="it-IT"/>
          </a:p>
        </p:txBody>
      </p:sp>
      <p:sp>
        <p:nvSpPr>
          <p:cNvPr id="5" name="Segnaposto piè di pagina 4">
            <a:extLst>
              <a:ext uri="{FF2B5EF4-FFF2-40B4-BE49-F238E27FC236}">
                <a16:creationId xmlns:a16="http://schemas.microsoft.com/office/drawing/2014/main" id="{401D63A2-19CF-8A43-B9CF-071B772C4C8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C0D3883-8D5E-D44B-9F5E-2F21D3C78B87}"/>
              </a:ext>
            </a:extLst>
          </p:cNvPr>
          <p:cNvSpPr>
            <a:spLocks noGrp="1"/>
          </p:cNvSpPr>
          <p:nvPr>
            <p:ph type="sldNum" sz="quarter" idx="12"/>
          </p:nvPr>
        </p:nvSpPr>
        <p:spPr/>
        <p:txBody>
          <a:bodyPr/>
          <a:lstStyle/>
          <a:p>
            <a:fld id="{108F237E-BFF9-F249-B354-EDC434EFB0B8}" type="slidenum">
              <a:rPr lang="it-IT" smtClean="0"/>
              <a:t>‹N›</a:t>
            </a:fld>
            <a:endParaRPr lang="it-IT"/>
          </a:p>
        </p:txBody>
      </p:sp>
    </p:spTree>
    <p:extLst>
      <p:ext uri="{BB962C8B-B14F-4D97-AF65-F5344CB8AC3E}">
        <p14:creationId xmlns:p14="http://schemas.microsoft.com/office/powerpoint/2010/main" val="1610460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C6A8A7-593D-4B4C-9037-8D9A17E48A6D}"/>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7382CA7E-4BBB-2A46-A4BA-CDCBD50BA9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it-IT"/>
              <a:t>Modifica gli stili del testo dello schema
Secondo livello
Terzo livello
Quarto livello
Quinto livello</a:t>
            </a:r>
          </a:p>
        </p:txBody>
      </p:sp>
      <p:sp>
        <p:nvSpPr>
          <p:cNvPr id="4" name="Segnaposto data 3">
            <a:extLst>
              <a:ext uri="{FF2B5EF4-FFF2-40B4-BE49-F238E27FC236}">
                <a16:creationId xmlns:a16="http://schemas.microsoft.com/office/drawing/2014/main" id="{1B9CB561-41C5-5142-863C-8CBB1587E0F3}"/>
              </a:ext>
            </a:extLst>
          </p:cNvPr>
          <p:cNvSpPr>
            <a:spLocks noGrp="1"/>
          </p:cNvSpPr>
          <p:nvPr>
            <p:ph type="dt" sz="half" idx="10"/>
          </p:nvPr>
        </p:nvSpPr>
        <p:spPr/>
        <p:txBody>
          <a:bodyPr/>
          <a:lstStyle/>
          <a:p>
            <a:fld id="{27153579-3A4D-BB42-BD49-BB0F80A81A61}" type="datetimeFigureOut">
              <a:rPr lang="it-IT" smtClean="0"/>
              <a:t>08/01/22</a:t>
            </a:fld>
            <a:endParaRPr lang="it-IT"/>
          </a:p>
        </p:txBody>
      </p:sp>
      <p:sp>
        <p:nvSpPr>
          <p:cNvPr id="5" name="Segnaposto piè di pagina 4">
            <a:extLst>
              <a:ext uri="{FF2B5EF4-FFF2-40B4-BE49-F238E27FC236}">
                <a16:creationId xmlns:a16="http://schemas.microsoft.com/office/drawing/2014/main" id="{8808C0A2-4F4F-A64B-AB1D-D12F49B6605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0BFE3A4-52F9-5543-9640-19EC78874027}"/>
              </a:ext>
            </a:extLst>
          </p:cNvPr>
          <p:cNvSpPr>
            <a:spLocks noGrp="1"/>
          </p:cNvSpPr>
          <p:nvPr>
            <p:ph type="sldNum" sz="quarter" idx="12"/>
          </p:nvPr>
        </p:nvSpPr>
        <p:spPr/>
        <p:txBody>
          <a:bodyPr/>
          <a:lstStyle/>
          <a:p>
            <a:fld id="{108F237E-BFF9-F249-B354-EDC434EFB0B8}" type="slidenum">
              <a:rPr lang="it-IT" smtClean="0"/>
              <a:t>‹N›</a:t>
            </a:fld>
            <a:endParaRPr lang="it-IT"/>
          </a:p>
        </p:txBody>
      </p:sp>
    </p:spTree>
    <p:extLst>
      <p:ext uri="{BB962C8B-B14F-4D97-AF65-F5344CB8AC3E}">
        <p14:creationId xmlns:p14="http://schemas.microsoft.com/office/powerpoint/2010/main" val="1530254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F2AC4D-F451-1142-9AA1-BEBD7676225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8149FBB-191E-2743-AFE8-3106086F91F5}"/>
              </a:ext>
            </a:extLst>
          </p:cNvPr>
          <p:cNvSpPr>
            <a:spLocks noGrp="1"/>
          </p:cNvSpPr>
          <p:nvPr>
            <p:ph sz="half" idx="1"/>
          </p:nvPr>
        </p:nvSpPr>
        <p:spPr>
          <a:xfrm>
            <a:off x="838200" y="1825625"/>
            <a:ext cx="5181600" cy="4351338"/>
          </a:xfrm>
        </p:spPr>
        <p:txBody>
          <a:bodyPr/>
          <a:lstStyle/>
          <a:p>
            <a:r>
              <a:rPr lang="it-IT"/>
              <a:t>Modifica gli stili del testo dello schema
Secondo livello
Terzo livello
Quarto livello
Quinto livello</a:t>
            </a:r>
          </a:p>
        </p:txBody>
      </p:sp>
      <p:sp>
        <p:nvSpPr>
          <p:cNvPr id="4" name="Segnaposto contenuto 3">
            <a:extLst>
              <a:ext uri="{FF2B5EF4-FFF2-40B4-BE49-F238E27FC236}">
                <a16:creationId xmlns:a16="http://schemas.microsoft.com/office/drawing/2014/main" id="{948F44CE-273A-054D-8643-96C287E6353C}"/>
              </a:ext>
            </a:extLst>
          </p:cNvPr>
          <p:cNvSpPr>
            <a:spLocks noGrp="1"/>
          </p:cNvSpPr>
          <p:nvPr>
            <p:ph sz="half" idx="2"/>
          </p:nvPr>
        </p:nvSpPr>
        <p:spPr>
          <a:xfrm>
            <a:off x="6172200" y="1825625"/>
            <a:ext cx="5181600" cy="4351338"/>
          </a:xfrm>
        </p:spPr>
        <p:txBody>
          <a:bodyPr/>
          <a:lstStyle/>
          <a:p>
            <a:r>
              <a:rPr lang="it-IT"/>
              <a:t>Modifica gli stili del testo dello schema
Secondo livello
Terzo livello
Quarto livello
Quinto livello</a:t>
            </a:r>
          </a:p>
        </p:txBody>
      </p:sp>
      <p:sp>
        <p:nvSpPr>
          <p:cNvPr id="5" name="Segnaposto data 4">
            <a:extLst>
              <a:ext uri="{FF2B5EF4-FFF2-40B4-BE49-F238E27FC236}">
                <a16:creationId xmlns:a16="http://schemas.microsoft.com/office/drawing/2014/main" id="{DBC0CCC6-C425-0F4D-8A48-FE87CA12C4BC}"/>
              </a:ext>
            </a:extLst>
          </p:cNvPr>
          <p:cNvSpPr>
            <a:spLocks noGrp="1"/>
          </p:cNvSpPr>
          <p:nvPr>
            <p:ph type="dt" sz="half" idx="10"/>
          </p:nvPr>
        </p:nvSpPr>
        <p:spPr/>
        <p:txBody>
          <a:bodyPr/>
          <a:lstStyle/>
          <a:p>
            <a:fld id="{27153579-3A4D-BB42-BD49-BB0F80A81A61}" type="datetimeFigureOut">
              <a:rPr lang="it-IT" smtClean="0"/>
              <a:t>08/01/22</a:t>
            </a:fld>
            <a:endParaRPr lang="it-IT"/>
          </a:p>
        </p:txBody>
      </p:sp>
      <p:sp>
        <p:nvSpPr>
          <p:cNvPr id="6" name="Segnaposto piè di pagina 5">
            <a:extLst>
              <a:ext uri="{FF2B5EF4-FFF2-40B4-BE49-F238E27FC236}">
                <a16:creationId xmlns:a16="http://schemas.microsoft.com/office/drawing/2014/main" id="{3801E349-B15E-BD48-BD50-F553452AF54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2198C193-CDA2-0343-8463-A5890D3B751E}"/>
              </a:ext>
            </a:extLst>
          </p:cNvPr>
          <p:cNvSpPr>
            <a:spLocks noGrp="1"/>
          </p:cNvSpPr>
          <p:nvPr>
            <p:ph type="sldNum" sz="quarter" idx="12"/>
          </p:nvPr>
        </p:nvSpPr>
        <p:spPr/>
        <p:txBody>
          <a:bodyPr/>
          <a:lstStyle/>
          <a:p>
            <a:fld id="{108F237E-BFF9-F249-B354-EDC434EFB0B8}" type="slidenum">
              <a:rPr lang="it-IT" smtClean="0"/>
              <a:t>‹N›</a:t>
            </a:fld>
            <a:endParaRPr lang="it-IT"/>
          </a:p>
        </p:txBody>
      </p:sp>
    </p:spTree>
    <p:extLst>
      <p:ext uri="{BB962C8B-B14F-4D97-AF65-F5344CB8AC3E}">
        <p14:creationId xmlns:p14="http://schemas.microsoft.com/office/powerpoint/2010/main" val="4029410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216B00-4685-8A4D-9A53-C451F5528972}"/>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BA5E14DF-928E-ED48-AE51-8238CA19C9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it-IT"/>
              <a:t>Modifica gli stili del testo dello schema
Secondo livello
Terzo livello
Quarto livello
Quinto livello</a:t>
            </a:r>
          </a:p>
        </p:txBody>
      </p:sp>
      <p:sp>
        <p:nvSpPr>
          <p:cNvPr id="4" name="Segnaposto contenuto 3">
            <a:extLst>
              <a:ext uri="{FF2B5EF4-FFF2-40B4-BE49-F238E27FC236}">
                <a16:creationId xmlns:a16="http://schemas.microsoft.com/office/drawing/2014/main" id="{685A2B32-1677-AA45-B0AC-EE0FF57F9F77}"/>
              </a:ext>
            </a:extLst>
          </p:cNvPr>
          <p:cNvSpPr>
            <a:spLocks noGrp="1"/>
          </p:cNvSpPr>
          <p:nvPr>
            <p:ph sz="half" idx="2"/>
          </p:nvPr>
        </p:nvSpPr>
        <p:spPr>
          <a:xfrm>
            <a:off x="839788" y="2505075"/>
            <a:ext cx="5157787" cy="3684588"/>
          </a:xfrm>
        </p:spPr>
        <p:txBody>
          <a:bodyPr/>
          <a:lstStyle/>
          <a:p>
            <a:r>
              <a:rPr lang="it-IT"/>
              <a:t>Modifica gli stili del testo dello schema
Secondo livello
Terzo livello
Quarto livello
Quinto livello</a:t>
            </a:r>
          </a:p>
        </p:txBody>
      </p:sp>
      <p:sp>
        <p:nvSpPr>
          <p:cNvPr id="5" name="Segnaposto testo 4">
            <a:extLst>
              <a:ext uri="{FF2B5EF4-FFF2-40B4-BE49-F238E27FC236}">
                <a16:creationId xmlns:a16="http://schemas.microsoft.com/office/drawing/2014/main" id="{1ECD4F64-A560-484F-B55E-51A132CE55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it-IT"/>
              <a:t>Modifica gli stili del testo dello schema
Secondo livello
Terzo livello
Quarto livello
Quinto livello</a:t>
            </a:r>
          </a:p>
        </p:txBody>
      </p:sp>
      <p:sp>
        <p:nvSpPr>
          <p:cNvPr id="6" name="Segnaposto contenuto 5">
            <a:extLst>
              <a:ext uri="{FF2B5EF4-FFF2-40B4-BE49-F238E27FC236}">
                <a16:creationId xmlns:a16="http://schemas.microsoft.com/office/drawing/2014/main" id="{4384AEE5-45E0-754C-8E59-2E60FA40F828}"/>
              </a:ext>
            </a:extLst>
          </p:cNvPr>
          <p:cNvSpPr>
            <a:spLocks noGrp="1"/>
          </p:cNvSpPr>
          <p:nvPr>
            <p:ph sz="quarter" idx="4"/>
          </p:nvPr>
        </p:nvSpPr>
        <p:spPr>
          <a:xfrm>
            <a:off x="6172200" y="2505075"/>
            <a:ext cx="5183188" cy="3684588"/>
          </a:xfrm>
        </p:spPr>
        <p:txBody>
          <a:bodyPr/>
          <a:lstStyle/>
          <a:p>
            <a:r>
              <a:rPr lang="it-IT"/>
              <a:t>Modifica gli stili del testo dello schema
Secondo livello
Terzo livello
Quarto livello
Quinto livello</a:t>
            </a:r>
          </a:p>
        </p:txBody>
      </p:sp>
      <p:sp>
        <p:nvSpPr>
          <p:cNvPr id="7" name="Segnaposto data 6">
            <a:extLst>
              <a:ext uri="{FF2B5EF4-FFF2-40B4-BE49-F238E27FC236}">
                <a16:creationId xmlns:a16="http://schemas.microsoft.com/office/drawing/2014/main" id="{1A7AF2DB-B86F-BE46-9BE6-D60621D16BDC}"/>
              </a:ext>
            </a:extLst>
          </p:cNvPr>
          <p:cNvSpPr>
            <a:spLocks noGrp="1"/>
          </p:cNvSpPr>
          <p:nvPr>
            <p:ph type="dt" sz="half" idx="10"/>
          </p:nvPr>
        </p:nvSpPr>
        <p:spPr/>
        <p:txBody>
          <a:bodyPr/>
          <a:lstStyle/>
          <a:p>
            <a:fld id="{27153579-3A4D-BB42-BD49-BB0F80A81A61}" type="datetimeFigureOut">
              <a:rPr lang="it-IT" smtClean="0"/>
              <a:t>08/01/22</a:t>
            </a:fld>
            <a:endParaRPr lang="it-IT"/>
          </a:p>
        </p:txBody>
      </p:sp>
      <p:sp>
        <p:nvSpPr>
          <p:cNvPr id="8" name="Segnaposto piè di pagina 7">
            <a:extLst>
              <a:ext uri="{FF2B5EF4-FFF2-40B4-BE49-F238E27FC236}">
                <a16:creationId xmlns:a16="http://schemas.microsoft.com/office/drawing/2014/main" id="{97880F67-5471-3A44-AFC0-9E59413BDDE7}"/>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D3E1E201-F3BF-734D-AB34-F13265189E8E}"/>
              </a:ext>
            </a:extLst>
          </p:cNvPr>
          <p:cNvSpPr>
            <a:spLocks noGrp="1"/>
          </p:cNvSpPr>
          <p:nvPr>
            <p:ph type="sldNum" sz="quarter" idx="12"/>
          </p:nvPr>
        </p:nvSpPr>
        <p:spPr/>
        <p:txBody>
          <a:bodyPr/>
          <a:lstStyle/>
          <a:p>
            <a:fld id="{108F237E-BFF9-F249-B354-EDC434EFB0B8}" type="slidenum">
              <a:rPr lang="it-IT" smtClean="0"/>
              <a:t>‹N›</a:t>
            </a:fld>
            <a:endParaRPr lang="it-IT"/>
          </a:p>
        </p:txBody>
      </p:sp>
    </p:spTree>
    <p:extLst>
      <p:ext uri="{BB962C8B-B14F-4D97-AF65-F5344CB8AC3E}">
        <p14:creationId xmlns:p14="http://schemas.microsoft.com/office/powerpoint/2010/main" val="997368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F60BAB-E4D9-2742-85DC-40DDEB3DE50E}"/>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02AFE57B-9225-6546-91AA-9BDEFA429700}"/>
              </a:ext>
            </a:extLst>
          </p:cNvPr>
          <p:cNvSpPr>
            <a:spLocks noGrp="1"/>
          </p:cNvSpPr>
          <p:nvPr>
            <p:ph type="dt" sz="half" idx="10"/>
          </p:nvPr>
        </p:nvSpPr>
        <p:spPr/>
        <p:txBody>
          <a:bodyPr/>
          <a:lstStyle/>
          <a:p>
            <a:fld id="{27153579-3A4D-BB42-BD49-BB0F80A81A61}" type="datetimeFigureOut">
              <a:rPr lang="it-IT" smtClean="0"/>
              <a:t>08/01/22</a:t>
            </a:fld>
            <a:endParaRPr lang="it-IT"/>
          </a:p>
        </p:txBody>
      </p:sp>
      <p:sp>
        <p:nvSpPr>
          <p:cNvPr id="4" name="Segnaposto piè di pagina 3">
            <a:extLst>
              <a:ext uri="{FF2B5EF4-FFF2-40B4-BE49-F238E27FC236}">
                <a16:creationId xmlns:a16="http://schemas.microsoft.com/office/drawing/2014/main" id="{885694D3-A484-7641-A05A-B5A55E082B12}"/>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3FA8277B-6357-2143-AD1B-344FB9A4E810}"/>
              </a:ext>
            </a:extLst>
          </p:cNvPr>
          <p:cNvSpPr>
            <a:spLocks noGrp="1"/>
          </p:cNvSpPr>
          <p:nvPr>
            <p:ph type="sldNum" sz="quarter" idx="12"/>
          </p:nvPr>
        </p:nvSpPr>
        <p:spPr/>
        <p:txBody>
          <a:bodyPr/>
          <a:lstStyle/>
          <a:p>
            <a:fld id="{108F237E-BFF9-F249-B354-EDC434EFB0B8}" type="slidenum">
              <a:rPr lang="it-IT" smtClean="0"/>
              <a:t>‹N›</a:t>
            </a:fld>
            <a:endParaRPr lang="it-IT"/>
          </a:p>
        </p:txBody>
      </p:sp>
    </p:spTree>
    <p:extLst>
      <p:ext uri="{BB962C8B-B14F-4D97-AF65-F5344CB8AC3E}">
        <p14:creationId xmlns:p14="http://schemas.microsoft.com/office/powerpoint/2010/main" val="126267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E8AD795-FE5A-7248-8BF7-DBB4365BD46B}"/>
              </a:ext>
            </a:extLst>
          </p:cNvPr>
          <p:cNvSpPr>
            <a:spLocks noGrp="1"/>
          </p:cNvSpPr>
          <p:nvPr>
            <p:ph type="dt" sz="half" idx="10"/>
          </p:nvPr>
        </p:nvSpPr>
        <p:spPr/>
        <p:txBody>
          <a:bodyPr/>
          <a:lstStyle/>
          <a:p>
            <a:fld id="{27153579-3A4D-BB42-BD49-BB0F80A81A61}" type="datetimeFigureOut">
              <a:rPr lang="it-IT" smtClean="0"/>
              <a:t>08/01/22</a:t>
            </a:fld>
            <a:endParaRPr lang="it-IT"/>
          </a:p>
        </p:txBody>
      </p:sp>
      <p:sp>
        <p:nvSpPr>
          <p:cNvPr id="3" name="Segnaposto piè di pagina 2">
            <a:extLst>
              <a:ext uri="{FF2B5EF4-FFF2-40B4-BE49-F238E27FC236}">
                <a16:creationId xmlns:a16="http://schemas.microsoft.com/office/drawing/2014/main" id="{D122F9AE-5E70-7F4B-B5E5-0CFBB3866474}"/>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7156CEB3-3FA9-7B48-A7A2-EBDA821EF3FC}"/>
              </a:ext>
            </a:extLst>
          </p:cNvPr>
          <p:cNvSpPr>
            <a:spLocks noGrp="1"/>
          </p:cNvSpPr>
          <p:nvPr>
            <p:ph type="sldNum" sz="quarter" idx="12"/>
          </p:nvPr>
        </p:nvSpPr>
        <p:spPr/>
        <p:txBody>
          <a:bodyPr/>
          <a:lstStyle/>
          <a:p>
            <a:fld id="{108F237E-BFF9-F249-B354-EDC434EFB0B8}" type="slidenum">
              <a:rPr lang="it-IT" smtClean="0"/>
              <a:t>‹N›</a:t>
            </a:fld>
            <a:endParaRPr lang="it-IT"/>
          </a:p>
        </p:txBody>
      </p:sp>
    </p:spTree>
    <p:extLst>
      <p:ext uri="{BB962C8B-B14F-4D97-AF65-F5344CB8AC3E}">
        <p14:creationId xmlns:p14="http://schemas.microsoft.com/office/powerpoint/2010/main" val="1173291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BB8F6A-2167-C949-AF2A-24F1B385F5A9}"/>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21DA484-4E33-2A43-873E-6411993738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it-IT"/>
              <a:t>Modifica gli stili del testo dello schema
Secondo livello
Terzo livello
Quarto livello
Quinto livello</a:t>
            </a:r>
          </a:p>
        </p:txBody>
      </p:sp>
      <p:sp>
        <p:nvSpPr>
          <p:cNvPr id="4" name="Segnaposto testo 3">
            <a:extLst>
              <a:ext uri="{FF2B5EF4-FFF2-40B4-BE49-F238E27FC236}">
                <a16:creationId xmlns:a16="http://schemas.microsoft.com/office/drawing/2014/main" id="{19620F32-E5FD-B24E-A05D-A2B07DD915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it-IT"/>
              <a:t>Modifica gli stili del testo dello schema
Secondo livello
Terzo livello
Quarto livello
Quinto livello</a:t>
            </a:r>
          </a:p>
        </p:txBody>
      </p:sp>
      <p:sp>
        <p:nvSpPr>
          <p:cNvPr id="5" name="Segnaposto data 4">
            <a:extLst>
              <a:ext uri="{FF2B5EF4-FFF2-40B4-BE49-F238E27FC236}">
                <a16:creationId xmlns:a16="http://schemas.microsoft.com/office/drawing/2014/main" id="{F7CB515B-3784-5A4A-A723-5E34ADA02F31}"/>
              </a:ext>
            </a:extLst>
          </p:cNvPr>
          <p:cNvSpPr>
            <a:spLocks noGrp="1"/>
          </p:cNvSpPr>
          <p:nvPr>
            <p:ph type="dt" sz="half" idx="10"/>
          </p:nvPr>
        </p:nvSpPr>
        <p:spPr/>
        <p:txBody>
          <a:bodyPr/>
          <a:lstStyle/>
          <a:p>
            <a:fld id="{27153579-3A4D-BB42-BD49-BB0F80A81A61}" type="datetimeFigureOut">
              <a:rPr lang="it-IT" smtClean="0"/>
              <a:t>08/01/22</a:t>
            </a:fld>
            <a:endParaRPr lang="it-IT"/>
          </a:p>
        </p:txBody>
      </p:sp>
      <p:sp>
        <p:nvSpPr>
          <p:cNvPr id="6" name="Segnaposto piè di pagina 5">
            <a:extLst>
              <a:ext uri="{FF2B5EF4-FFF2-40B4-BE49-F238E27FC236}">
                <a16:creationId xmlns:a16="http://schemas.microsoft.com/office/drawing/2014/main" id="{20E05069-4147-8547-8D86-AD491645469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6D16B6C-8E4A-1E4D-A636-290F9D9DC983}"/>
              </a:ext>
            </a:extLst>
          </p:cNvPr>
          <p:cNvSpPr>
            <a:spLocks noGrp="1"/>
          </p:cNvSpPr>
          <p:nvPr>
            <p:ph type="sldNum" sz="quarter" idx="12"/>
          </p:nvPr>
        </p:nvSpPr>
        <p:spPr/>
        <p:txBody>
          <a:bodyPr/>
          <a:lstStyle/>
          <a:p>
            <a:fld id="{108F237E-BFF9-F249-B354-EDC434EFB0B8}" type="slidenum">
              <a:rPr lang="it-IT" smtClean="0"/>
              <a:t>‹N›</a:t>
            </a:fld>
            <a:endParaRPr lang="it-IT"/>
          </a:p>
        </p:txBody>
      </p:sp>
    </p:spTree>
    <p:extLst>
      <p:ext uri="{BB962C8B-B14F-4D97-AF65-F5344CB8AC3E}">
        <p14:creationId xmlns:p14="http://schemas.microsoft.com/office/powerpoint/2010/main" val="687780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BF13D7-5857-3E4F-B31E-4F40E6D22B77}"/>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1751E0DF-E031-1443-8001-74265C0AFC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8F8847E3-E60D-1248-B555-780D4D9B5B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it-IT"/>
              <a:t>Modifica gli stili del testo dello schema
Secondo livello
Terzo livello
Quarto livello
Quinto livello</a:t>
            </a:r>
          </a:p>
        </p:txBody>
      </p:sp>
      <p:sp>
        <p:nvSpPr>
          <p:cNvPr id="5" name="Segnaposto data 4">
            <a:extLst>
              <a:ext uri="{FF2B5EF4-FFF2-40B4-BE49-F238E27FC236}">
                <a16:creationId xmlns:a16="http://schemas.microsoft.com/office/drawing/2014/main" id="{7AFA45C6-B310-5042-A46D-BC57C7CBB709}"/>
              </a:ext>
            </a:extLst>
          </p:cNvPr>
          <p:cNvSpPr>
            <a:spLocks noGrp="1"/>
          </p:cNvSpPr>
          <p:nvPr>
            <p:ph type="dt" sz="half" idx="10"/>
          </p:nvPr>
        </p:nvSpPr>
        <p:spPr/>
        <p:txBody>
          <a:bodyPr/>
          <a:lstStyle/>
          <a:p>
            <a:fld id="{27153579-3A4D-BB42-BD49-BB0F80A81A61}" type="datetimeFigureOut">
              <a:rPr lang="it-IT" smtClean="0"/>
              <a:t>08/01/22</a:t>
            </a:fld>
            <a:endParaRPr lang="it-IT"/>
          </a:p>
        </p:txBody>
      </p:sp>
      <p:sp>
        <p:nvSpPr>
          <p:cNvPr id="6" name="Segnaposto piè di pagina 5">
            <a:extLst>
              <a:ext uri="{FF2B5EF4-FFF2-40B4-BE49-F238E27FC236}">
                <a16:creationId xmlns:a16="http://schemas.microsoft.com/office/drawing/2014/main" id="{8B112CAD-7C8C-9C4E-AB89-8595EA87D8F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3D26B71-F6FB-6F4E-902E-AE3BD08436DB}"/>
              </a:ext>
            </a:extLst>
          </p:cNvPr>
          <p:cNvSpPr>
            <a:spLocks noGrp="1"/>
          </p:cNvSpPr>
          <p:nvPr>
            <p:ph type="sldNum" sz="quarter" idx="12"/>
          </p:nvPr>
        </p:nvSpPr>
        <p:spPr/>
        <p:txBody>
          <a:bodyPr/>
          <a:lstStyle/>
          <a:p>
            <a:fld id="{108F237E-BFF9-F249-B354-EDC434EFB0B8}" type="slidenum">
              <a:rPr lang="it-IT" smtClean="0"/>
              <a:t>‹N›</a:t>
            </a:fld>
            <a:endParaRPr lang="it-IT"/>
          </a:p>
        </p:txBody>
      </p:sp>
    </p:spTree>
    <p:extLst>
      <p:ext uri="{BB962C8B-B14F-4D97-AF65-F5344CB8AC3E}">
        <p14:creationId xmlns:p14="http://schemas.microsoft.com/office/powerpoint/2010/main" val="2809538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7CE1B208-624A-1F47-9026-0581983C46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69481EC-598C-774C-8BF6-184E3FAA60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it-IT"/>
              <a:t>Modifica gli stili del testo dello schema
Secondo livello
Terzo livello
Quarto livello
Quinto livello</a:t>
            </a:r>
          </a:p>
        </p:txBody>
      </p:sp>
      <p:sp>
        <p:nvSpPr>
          <p:cNvPr id="4" name="Segnaposto data 3">
            <a:extLst>
              <a:ext uri="{FF2B5EF4-FFF2-40B4-BE49-F238E27FC236}">
                <a16:creationId xmlns:a16="http://schemas.microsoft.com/office/drawing/2014/main" id="{D3369E25-ED66-D643-B88F-EF48E92E26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153579-3A4D-BB42-BD49-BB0F80A81A61}" type="datetimeFigureOut">
              <a:rPr lang="it-IT" smtClean="0"/>
              <a:t>08/01/22</a:t>
            </a:fld>
            <a:endParaRPr lang="it-IT"/>
          </a:p>
        </p:txBody>
      </p:sp>
      <p:sp>
        <p:nvSpPr>
          <p:cNvPr id="5" name="Segnaposto piè di pagina 4">
            <a:extLst>
              <a:ext uri="{FF2B5EF4-FFF2-40B4-BE49-F238E27FC236}">
                <a16:creationId xmlns:a16="http://schemas.microsoft.com/office/drawing/2014/main" id="{A97ECDCC-1162-D846-B490-A1E054C4A9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9F65F83E-AC03-044A-9EB1-8041299022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8F237E-BFF9-F249-B354-EDC434EFB0B8}" type="slidenum">
              <a:rPr lang="it-IT" smtClean="0"/>
              <a:t>‹N›</a:t>
            </a:fld>
            <a:endParaRPr lang="it-IT"/>
          </a:p>
        </p:txBody>
      </p:sp>
    </p:spTree>
    <p:extLst>
      <p:ext uri="{BB962C8B-B14F-4D97-AF65-F5344CB8AC3E}">
        <p14:creationId xmlns:p14="http://schemas.microsoft.com/office/powerpoint/2010/main" val="3892307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8.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1.jpeg"/></Relationships>
</file>

<file path=ppt/slides/_rels/slide18.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39.png"/><Relationship Id="rId4" Type="http://schemas.openxmlformats.org/officeDocument/2006/relationships/image" Target="../media/image34.png"/><Relationship Id="rId9"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2.png"/><Relationship Id="rId1" Type="http://schemas.openxmlformats.org/officeDocument/2006/relationships/slideLayout" Target="../slideLayouts/slideLayout4.xml"/><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4.png"/><Relationship Id="rId1" Type="http://schemas.openxmlformats.org/officeDocument/2006/relationships/slideLayout" Target="../slideLayouts/slideLayout4.xml"/><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4.xml"/><Relationship Id="rId5" Type="http://schemas.openxmlformats.org/officeDocument/2006/relationships/image" Target="../media/image1.jpeg"/><Relationship Id="rId4" Type="http://schemas.openxmlformats.org/officeDocument/2006/relationships/image" Target="../media/image50.png"/></Relationships>
</file>

<file path=ppt/slides/_rels/slide2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8.png"/><Relationship Id="rId1" Type="http://schemas.openxmlformats.org/officeDocument/2006/relationships/slideLayout" Target="../slideLayouts/slideLayout4.xml"/><Relationship Id="rId5" Type="http://schemas.openxmlformats.org/officeDocument/2006/relationships/image" Target="../media/image1.jpeg"/><Relationship Id="rId4" Type="http://schemas.openxmlformats.org/officeDocument/2006/relationships/image" Target="../media/image52.png"/></Relationships>
</file>

<file path=ppt/slides/_rels/slide26.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6.png"/><Relationship Id="rId2" Type="http://schemas.openxmlformats.org/officeDocument/2006/relationships/image" Target="../media/image48.png"/><Relationship Id="rId1" Type="http://schemas.openxmlformats.org/officeDocument/2006/relationships/slideLayout" Target="../slideLayouts/slideLayout4.xml"/><Relationship Id="rId6" Type="http://schemas.openxmlformats.org/officeDocument/2006/relationships/image" Target="../media/image1.jpeg"/><Relationship Id="rId5" Type="http://schemas.openxmlformats.org/officeDocument/2006/relationships/image" Target="../media/image55.png"/><Relationship Id="rId4" Type="http://schemas.openxmlformats.org/officeDocument/2006/relationships/image" Target="../media/image54.png"/></Relationships>
</file>

<file path=ppt/slides/_rels/slide2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48.png"/><Relationship Id="rId1" Type="http://schemas.openxmlformats.org/officeDocument/2006/relationships/slideLayout" Target="../slideLayouts/slideLayout4.xml"/><Relationship Id="rId6" Type="http://schemas.openxmlformats.org/officeDocument/2006/relationships/image" Target="../media/image59.png"/><Relationship Id="rId5" Type="http://schemas.openxmlformats.org/officeDocument/2006/relationships/image" Target="../media/image1.jpeg"/><Relationship Id="rId4" Type="http://schemas.openxmlformats.org/officeDocument/2006/relationships/image" Target="../media/image58.png"/></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8.png"/><Relationship Id="rId1" Type="http://schemas.openxmlformats.org/officeDocument/2006/relationships/slideLayout" Target="../slideLayouts/slideLayout4.xml"/><Relationship Id="rId4" Type="http://schemas.openxmlformats.org/officeDocument/2006/relationships/image" Target="../media/image60.png"/></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61.png"/><Relationship Id="rId1" Type="http://schemas.openxmlformats.org/officeDocument/2006/relationships/slideLayout" Target="../slideLayouts/slideLayout4.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30.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48.png"/><Relationship Id="rId7" Type="http://schemas.openxmlformats.org/officeDocument/2006/relationships/image" Target="../media/image67.png"/><Relationship Id="rId2" Type="http://schemas.openxmlformats.org/officeDocument/2006/relationships/image" Target="../media/image64.png"/><Relationship Id="rId1" Type="http://schemas.openxmlformats.org/officeDocument/2006/relationships/slideLayout" Target="../slideLayouts/slideLayout4.xml"/><Relationship Id="rId6" Type="http://schemas.openxmlformats.org/officeDocument/2006/relationships/image" Target="../media/image66.png"/><Relationship Id="rId5" Type="http://schemas.openxmlformats.org/officeDocument/2006/relationships/image" Target="../media/image1.jpeg"/><Relationship Id="rId4" Type="http://schemas.openxmlformats.org/officeDocument/2006/relationships/image" Target="../media/image65.png"/></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69.png"/><Relationship Id="rId1" Type="http://schemas.openxmlformats.org/officeDocument/2006/relationships/slideLayout" Target="../slideLayouts/slideLayout4.xml"/><Relationship Id="rId5" Type="http://schemas.openxmlformats.org/officeDocument/2006/relationships/image" Target="../media/image70.png"/><Relationship Id="rId4" Type="http://schemas.openxmlformats.org/officeDocument/2006/relationships/image" Target="../media/image1.jpeg"/></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71.png"/><Relationship Id="rId1" Type="http://schemas.openxmlformats.org/officeDocument/2006/relationships/slideLayout" Target="../slideLayouts/slideLayout4.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1.jpeg"/></Relationships>
</file>

<file path=ppt/slides/_rels/slide3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4.xml"/><Relationship Id="rId5" Type="http://schemas.openxmlformats.org/officeDocument/2006/relationships/image" Target="../media/image1.jpeg"/><Relationship Id="rId4" Type="http://schemas.openxmlformats.org/officeDocument/2006/relationships/image" Target="../media/image48.png"/></Relationships>
</file>

<file path=ppt/slides/_rels/slide34.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76.png"/><Relationship Id="rId2" Type="http://schemas.openxmlformats.org/officeDocument/2006/relationships/image" Target="../media/image48.png"/><Relationship Id="rId1" Type="http://schemas.openxmlformats.org/officeDocument/2006/relationships/slideLayout" Target="../slideLayouts/slideLayout4.xml"/><Relationship Id="rId6" Type="http://schemas.openxmlformats.org/officeDocument/2006/relationships/image" Target="../media/image1.jpeg"/><Relationship Id="rId5" Type="http://schemas.openxmlformats.org/officeDocument/2006/relationships/image" Target="../media/image55.png"/><Relationship Id="rId4" Type="http://schemas.openxmlformats.org/officeDocument/2006/relationships/image" Target="../media/image54.png"/></Relationships>
</file>

<file path=ppt/slides/_rels/slide3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48.png"/><Relationship Id="rId1" Type="http://schemas.openxmlformats.org/officeDocument/2006/relationships/slideLayout" Target="../slideLayouts/slideLayout4.xml"/><Relationship Id="rId5" Type="http://schemas.openxmlformats.org/officeDocument/2006/relationships/image" Target="../media/image78.png"/><Relationship Id="rId4" Type="http://schemas.openxmlformats.org/officeDocument/2006/relationships/image" Target="../media/image1.jpeg"/></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8.png"/><Relationship Id="rId1" Type="http://schemas.openxmlformats.org/officeDocument/2006/relationships/slideLayout" Target="../slideLayouts/slideLayout4.xml"/><Relationship Id="rId5" Type="http://schemas.openxmlformats.org/officeDocument/2006/relationships/image" Target="../media/image80.png"/><Relationship Id="rId4" Type="http://schemas.openxmlformats.org/officeDocument/2006/relationships/image" Target="../media/image79.png"/></Relationships>
</file>

<file path=ppt/slides/_rels/slide37.xml.rels><?xml version="1.0" encoding="UTF-8" standalone="yes"?>
<Relationships xmlns="http://schemas.openxmlformats.org/package/2006/relationships"><Relationship Id="rId3" Type="http://schemas.openxmlformats.org/officeDocument/2006/relationships/image" Target="../media/image81.png"/><Relationship Id="rId7" Type="http://schemas.openxmlformats.org/officeDocument/2006/relationships/image" Target="../media/image84.png"/><Relationship Id="rId2" Type="http://schemas.openxmlformats.org/officeDocument/2006/relationships/image" Target="../media/image48.png"/><Relationship Id="rId1" Type="http://schemas.openxmlformats.org/officeDocument/2006/relationships/slideLayout" Target="../slideLayouts/slideLayout4.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1.jpeg"/></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8.png"/><Relationship Id="rId1" Type="http://schemas.openxmlformats.org/officeDocument/2006/relationships/slideLayout" Target="../slideLayouts/slideLayout4.xml"/><Relationship Id="rId5" Type="http://schemas.openxmlformats.org/officeDocument/2006/relationships/image" Target="../media/image80.png"/><Relationship Id="rId4" Type="http://schemas.openxmlformats.org/officeDocument/2006/relationships/image" Target="../media/image85.png"/></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374C3B1A-ADBC-E647-98F3-20181847C2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420" y="265431"/>
            <a:ext cx="1428750" cy="1295400"/>
          </a:xfrm>
          <a:prstGeom prst="rect">
            <a:avLst/>
          </a:prstGeom>
        </p:spPr>
      </p:pic>
      <p:sp>
        <p:nvSpPr>
          <p:cNvPr id="2" name="Titolo 1">
            <a:extLst>
              <a:ext uri="{FF2B5EF4-FFF2-40B4-BE49-F238E27FC236}">
                <a16:creationId xmlns:a16="http://schemas.microsoft.com/office/drawing/2014/main" id="{8EA0DAC0-04BA-B148-9D64-7022FA9BA064}"/>
              </a:ext>
            </a:extLst>
          </p:cNvPr>
          <p:cNvSpPr>
            <a:spLocks noGrp="1"/>
          </p:cNvSpPr>
          <p:nvPr>
            <p:ph type="ctrTitle"/>
          </p:nvPr>
        </p:nvSpPr>
        <p:spPr>
          <a:xfrm>
            <a:off x="1876422" y="1910692"/>
            <a:ext cx="8791575" cy="2387600"/>
          </a:xfrm>
        </p:spPr>
        <p:txBody>
          <a:bodyPr>
            <a:normAutofit/>
          </a:bodyPr>
          <a:lstStyle/>
          <a:p>
            <a:pPr algn="ctr"/>
            <a:r>
              <a:rPr lang="it-IT" sz="2000" dirty="0"/>
              <a:t>Corso di Laurea Magistrale INGEGNERIA ROBOTICA E DELL’AUTOMAZIONE</a:t>
            </a:r>
            <a:br>
              <a:rPr lang="it-IT" sz="2000" dirty="0"/>
            </a:br>
            <a:r>
              <a:rPr lang="it-IT" sz="2000" dirty="0"/>
              <a:t> </a:t>
            </a:r>
            <a:br>
              <a:rPr lang="it-IT" sz="2000" dirty="0"/>
            </a:br>
            <a:r>
              <a:rPr lang="it-IT" sz="2000" dirty="0"/>
              <a:t>Corso di Robotica</a:t>
            </a:r>
            <a:br>
              <a:rPr lang="it-IT" sz="2000" dirty="0"/>
            </a:br>
            <a:r>
              <a:rPr lang="it-IT" sz="2000" dirty="0"/>
              <a:t>Modulo di Controllo dei Robot</a:t>
            </a:r>
            <a:br>
              <a:rPr lang="it-IT" sz="2000" dirty="0"/>
            </a:br>
            <a:r>
              <a:rPr lang="it-IT" sz="2000" dirty="0"/>
              <a:t> </a:t>
            </a:r>
            <a:br>
              <a:rPr lang="it-IT" sz="2000" dirty="0"/>
            </a:br>
            <a:r>
              <a:rPr lang="it-IT" sz="2200" u="sng" dirty="0"/>
              <a:t>Tavole Applicative</a:t>
            </a:r>
            <a:br>
              <a:rPr lang="it-IT" dirty="0"/>
            </a:br>
            <a:r>
              <a:rPr lang="it-IT" sz="2000" dirty="0"/>
              <a:t> </a:t>
            </a:r>
          </a:p>
        </p:txBody>
      </p:sp>
      <p:sp>
        <p:nvSpPr>
          <p:cNvPr id="6" name="CasellaDiTesto 5">
            <a:extLst>
              <a:ext uri="{FF2B5EF4-FFF2-40B4-BE49-F238E27FC236}">
                <a16:creationId xmlns:a16="http://schemas.microsoft.com/office/drawing/2014/main" id="{1BB363DC-72BA-8B48-B82B-686A1AB625AD}"/>
              </a:ext>
            </a:extLst>
          </p:cNvPr>
          <p:cNvSpPr txBox="1"/>
          <p:nvPr/>
        </p:nvSpPr>
        <p:spPr>
          <a:xfrm>
            <a:off x="2127370" y="5390249"/>
            <a:ext cx="8540627" cy="923330"/>
          </a:xfrm>
          <a:prstGeom prst="rect">
            <a:avLst/>
          </a:prstGeom>
          <a:noFill/>
        </p:spPr>
        <p:txBody>
          <a:bodyPr wrap="square" rtlCol="0">
            <a:spAutoFit/>
          </a:bodyPr>
          <a:lstStyle/>
          <a:p>
            <a:r>
              <a:rPr lang="it-IT" dirty="0"/>
              <a:t>Docenti: 							Studente:</a:t>
            </a:r>
          </a:p>
          <a:p>
            <a:r>
              <a:rPr lang="it-IT" dirty="0"/>
              <a:t>Prof. Antonio BICCHI					Arianna GASPARRI </a:t>
            </a:r>
          </a:p>
          <a:p>
            <a:r>
              <a:rPr lang="it-IT" dirty="0"/>
              <a:t>Prof. Giorgio GRIOLI</a:t>
            </a:r>
          </a:p>
        </p:txBody>
      </p:sp>
    </p:spTree>
    <p:extLst>
      <p:ext uri="{BB962C8B-B14F-4D97-AF65-F5344CB8AC3E}">
        <p14:creationId xmlns:p14="http://schemas.microsoft.com/office/powerpoint/2010/main" val="965648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719936BE-0F9D-C74E-9E55-A7F2CE751F93}"/>
              </a:ext>
            </a:extLst>
          </p:cNvPr>
          <p:cNvSpPr txBox="1">
            <a:spLocks/>
          </p:cNvSpPr>
          <p:nvPr/>
        </p:nvSpPr>
        <p:spPr>
          <a:xfrm>
            <a:off x="1524000" y="454393"/>
            <a:ext cx="9144000" cy="1021230"/>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200" dirty="0"/>
              <a:t>Manipolatore di Stanford</a:t>
            </a:r>
          </a:p>
          <a:p>
            <a:pPr algn="ctr"/>
            <a:r>
              <a:rPr lang="it-IT" sz="5200" dirty="0"/>
              <a:t>Reiezione di un disturbo sullo stato iniziale q</a:t>
            </a:r>
            <a:r>
              <a:rPr lang="it-IT" sz="5200" baseline="-25000" dirty="0"/>
              <a:t>0</a:t>
            </a:r>
          </a:p>
          <a:p>
            <a:pPr algn="ctr"/>
            <a:r>
              <a:rPr lang="it-IT" sz="3800" dirty="0"/>
              <a:t>Controllore PD con compensazione di Gravità</a:t>
            </a:r>
          </a:p>
        </p:txBody>
      </p:sp>
      <p:sp>
        <p:nvSpPr>
          <p:cNvPr id="2" name="CasellaDiTesto 1">
            <a:extLst>
              <a:ext uri="{FF2B5EF4-FFF2-40B4-BE49-F238E27FC236}">
                <a16:creationId xmlns:a16="http://schemas.microsoft.com/office/drawing/2014/main" id="{E561A598-E0CC-3344-9B96-3FFE152FB07B}"/>
              </a:ext>
            </a:extLst>
          </p:cNvPr>
          <p:cNvSpPr txBox="1"/>
          <p:nvPr/>
        </p:nvSpPr>
        <p:spPr>
          <a:xfrm>
            <a:off x="1524000" y="2171761"/>
            <a:ext cx="4140200" cy="1477328"/>
          </a:xfrm>
          <a:prstGeom prst="rect">
            <a:avLst/>
          </a:prstGeom>
          <a:noFill/>
        </p:spPr>
        <p:txBody>
          <a:bodyPr wrap="square" rtlCol="0">
            <a:spAutoFit/>
          </a:bodyPr>
          <a:lstStyle/>
          <a:p>
            <a:r>
              <a:rPr lang="it-IT" dirty="0"/>
              <a:t>Di seguito è riportato l’andamento della coppia in ingresso ai giunti ottenuta per il controllo PD+G sulla dinamica libera del manipolatore descritto nelle slide precedenti. </a:t>
            </a:r>
          </a:p>
        </p:txBody>
      </p:sp>
      <p:sp>
        <p:nvSpPr>
          <p:cNvPr id="6" name="Segnaposto data 3">
            <a:extLst>
              <a:ext uri="{FF2B5EF4-FFF2-40B4-BE49-F238E27FC236}">
                <a16:creationId xmlns:a16="http://schemas.microsoft.com/office/drawing/2014/main" id="{395D4D99-6CC3-B948-BA90-D637513919B0}"/>
              </a:ext>
            </a:extLst>
          </p:cNvPr>
          <p:cNvSpPr>
            <a:spLocks noGrp="1"/>
          </p:cNvSpPr>
          <p:nvPr>
            <p:ph type="dt" sz="half" idx="10"/>
          </p:nvPr>
        </p:nvSpPr>
        <p:spPr>
          <a:xfrm>
            <a:off x="838200" y="6356350"/>
            <a:ext cx="2743200" cy="365125"/>
          </a:xfrm>
        </p:spPr>
        <p:txBody>
          <a:bodyPr/>
          <a:lstStyle/>
          <a:p>
            <a:fld id="{4EF59023-6175-3944-979D-CFE35E3A8267}" type="datetime1">
              <a:rPr lang="it-IT" smtClean="0"/>
              <a:t>10/01/22</a:t>
            </a:fld>
            <a:endParaRPr lang="en-US" dirty="0"/>
          </a:p>
        </p:txBody>
      </p:sp>
      <p:sp>
        <p:nvSpPr>
          <p:cNvPr id="7" name="Segnaposto piè di pagina 4">
            <a:extLst>
              <a:ext uri="{FF2B5EF4-FFF2-40B4-BE49-F238E27FC236}">
                <a16:creationId xmlns:a16="http://schemas.microsoft.com/office/drawing/2014/main" id="{B1278691-0DCC-F94E-876D-F4F9488EAA19}"/>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8" name="Segnaposto numero diapositiva 5">
            <a:extLst>
              <a:ext uri="{FF2B5EF4-FFF2-40B4-BE49-F238E27FC236}">
                <a16:creationId xmlns:a16="http://schemas.microsoft.com/office/drawing/2014/main" id="{B960D371-878D-3644-B57D-4B28C824C92F}"/>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10</a:t>
            </a:fld>
            <a:endParaRPr lang="en-US" dirty="0"/>
          </a:p>
        </p:txBody>
      </p:sp>
      <p:pic>
        <p:nvPicPr>
          <p:cNvPr id="9" name="Immagine 8">
            <a:extLst>
              <a:ext uri="{FF2B5EF4-FFF2-40B4-BE49-F238E27FC236}">
                <a16:creationId xmlns:a16="http://schemas.microsoft.com/office/drawing/2014/main" id="{1E8BF8B2-B066-144E-B720-811B674331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4" name="Immagine 3">
            <a:extLst>
              <a:ext uri="{FF2B5EF4-FFF2-40B4-BE49-F238E27FC236}">
                <a16:creationId xmlns:a16="http://schemas.microsoft.com/office/drawing/2014/main" id="{AA7E35EF-BBA3-4949-BA73-8EDCBA4555BA}"/>
              </a:ext>
            </a:extLst>
          </p:cNvPr>
          <p:cNvPicPr>
            <a:picLocks noChangeAspect="1"/>
          </p:cNvPicPr>
          <p:nvPr/>
        </p:nvPicPr>
        <p:blipFill>
          <a:blip r:embed="rId3"/>
          <a:stretch>
            <a:fillRect/>
          </a:stretch>
        </p:blipFill>
        <p:spPr>
          <a:xfrm>
            <a:off x="5664200" y="1469322"/>
            <a:ext cx="5689600" cy="4267200"/>
          </a:xfrm>
          <a:prstGeom prst="rect">
            <a:avLst/>
          </a:prstGeom>
        </p:spPr>
      </p:pic>
    </p:spTree>
    <p:extLst>
      <p:ext uri="{BB962C8B-B14F-4D97-AF65-F5344CB8AC3E}">
        <p14:creationId xmlns:p14="http://schemas.microsoft.com/office/powerpoint/2010/main" val="2233138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719936BE-0F9D-C74E-9E55-A7F2CE751F93}"/>
              </a:ext>
            </a:extLst>
          </p:cNvPr>
          <p:cNvSpPr txBox="1">
            <a:spLocks/>
          </p:cNvSpPr>
          <p:nvPr/>
        </p:nvSpPr>
        <p:spPr>
          <a:xfrm>
            <a:off x="1524000" y="454393"/>
            <a:ext cx="9144000" cy="1021230"/>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200" dirty="0"/>
              <a:t>Manipolatore di Stanford</a:t>
            </a:r>
          </a:p>
          <a:p>
            <a:pPr algn="ctr"/>
            <a:r>
              <a:rPr lang="it-IT" sz="5200" dirty="0"/>
              <a:t>Reiezione di un disturbo sullo stato iniziale q</a:t>
            </a:r>
            <a:r>
              <a:rPr lang="it-IT" sz="5200" baseline="-25000" dirty="0"/>
              <a:t>0</a:t>
            </a:r>
          </a:p>
          <a:p>
            <a:pPr algn="ctr"/>
            <a:r>
              <a:rPr lang="it-IT" sz="3800" dirty="0"/>
              <a:t>Controllore </a:t>
            </a:r>
            <a:r>
              <a:rPr lang="it-IT" sz="3800" dirty="0" err="1"/>
              <a:t>Computed</a:t>
            </a:r>
            <a:r>
              <a:rPr lang="it-IT" sz="3800" dirty="0"/>
              <a:t> Torque</a:t>
            </a:r>
          </a:p>
        </p:txBody>
      </p:sp>
      <p:sp>
        <p:nvSpPr>
          <p:cNvPr id="2" name="CasellaDiTesto 1">
            <a:extLst>
              <a:ext uri="{FF2B5EF4-FFF2-40B4-BE49-F238E27FC236}">
                <a16:creationId xmlns:a16="http://schemas.microsoft.com/office/drawing/2014/main" id="{E561A598-E0CC-3344-9B96-3FFE152FB07B}"/>
              </a:ext>
            </a:extLst>
          </p:cNvPr>
          <p:cNvSpPr txBox="1"/>
          <p:nvPr/>
        </p:nvSpPr>
        <p:spPr>
          <a:xfrm>
            <a:off x="1524000" y="1469322"/>
            <a:ext cx="9144000" cy="923330"/>
          </a:xfrm>
          <a:prstGeom prst="rect">
            <a:avLst/>
          </a:prstGeom>
          <a:noFill/>
        </p:spPr>
        <p:txBody>
          <a:bodyPr wrap="square" rtlCol="0">
            <a:spAutoFit/>
          </a:bodyPr>
          <a:lstStyle/>
          <a:p>
            <a:r>
              <a:rPr lang="it-IT" dirty="0"/>
              <a:t>Di seguito è riportato l’andamento dell’errore nello spazio dei giunti e nello spazio operativo ottenuto per il controllo a coppia calcolata sulla dinamica libera del manipolatore descritto nelle slide precedenti. </a:t>
            </a:r>
          </a:p>
        </p:txBody>
      </p:sp>
      <p:sp>
        <p:nvSpPr>
          <p:cNvPr id="6" name="Segnaposto data 3">
            <a:extLst>
              <a:ext uri="{FF2B5EF4-FFF2-40B4-BE49-F238E27FC236}">
                <a16:creationId xmlns:a16="http://schemas.microsoft.com/office/drawing/2014/main" id="{395D4D99-6CC3-B948-BA90-D637513919B0}"/>
              </a:ext>
            </a:extLst>
          </p:cNvPr>
          <p:cNvSpPr>
            <a:spLocks noGrp="1"/>
          </p:cNvSpPr>
          <p:nvPr>
            <p:ph type="dt" sz="half" idx="10"/>
          </p:nvPr>
        </p:nvSpPr>
        <p:spPr>
          <a:xfrm>
            <a:off x="838200" y="6356350"/>
            <a:ext cx="2743200" cy="365125"/>
          </a:xfrm>
        </p:spPr>
        <p:txBody>
          <a:bodyPr/>
          <a:lstStyle/>
          <a:p>
            <a:fld id="{4EF59023-6175-3944-979D-CFE35E3A8267}" type="datetime1">
              <a:rPr lang="it-IT" smtClean="0"/>
              <a:t>10/01/22</a:t>
            </a:fld>
            <a:endParaRPr lang="en-US" dirty="0"/>
          </a:p>
        </p:txBody>
      </p:sp>
      <p:sp>
        <p:nvSpPr>
          <p:cNvPr id="7" name="Segnaposto piè di pagina 4">
            <a:extLst>
              <a:ext uri="{FF2B5EF4-FFF2-40B4-BE49-F238E27FC236}">
                <a16:creationId xmlns:a16="http://schemas.microsoft.com/office/drawing/2014/main" id="{B1278691-0DCC-F94E-876D-F4F9488EAA19}"/>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8" name="Segnaposto numero diapositiva 5">
            <a:extLst>
              <a:ext uri="{FF2B5EF4-FFF2-40B4-BE49-F238E27FC236}">
                <a16:creationId xmlns:a16="http://schemas.microsoft.com/office/drawing/2014/main" id="{B960D371-878D-3644-B57D-4B28C824C92F}"/>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11</a:t>
            </a:fld>
            <a:endParaRPr lang="en-US" dirty="0"/>
          </a:p>
        </p:txBody>
      </p:sp>
      <p:pic>
        <p:nvPicPr>
          <p:cNvPr id="9" name="Immagine 8">
            <a:extLst>
              <a:ext uri="{FF2B5EF4-FFF2-40B4-BE49-F238E27FC236}">
                <a16:creationId xmlns:a16="http://schemas.microsoft.com/office/drawing/2014/main" id="{1E8BF8B2-B066-144E-B720-811B674331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4" name="Immagine 3">
            <a:extLst>
              <a:ext uri="{FF2B5EF4-FFF2-40B4-BE49-F238E27FC236}">
                <a16:creationId xmlns:a16="http://schemas.microsoft.com/office/drawing/2014/main" id="{DC95505D-85B4-EF4D-B827-E2829286CC5D}"/>
              </a:ext>
            </a:extLst>
          </p:cNvPr>
          <p:cNvPicPr>
            <a:picLocks noChangeAspect="1"/>
          </p:cNvPicPr>
          <p:nvPr/>
        </p:nvPicPr>
        <p:blipFill>
          <a:blip r:embed="rId3"/>
          <a:stretch>
            <a:fillRect/>
          </a:stretch>
        </p:blipFill>
        <p:spPr>
          <a:xfrm>
            <a:off x="1524000" y="2946650"/>
            <a:ext cx="4267200" cy="3200400"/>
          </a:xfrm>
          <a:prstGeom prst="rect">
            <a:avLst/>
          </a:prstGeom>
        </p:spPr>
      </p:pic>
      <p:pic>
        <p:nvPicPr>
          <p:cNvPr id="13" name="Immagine 12">
            <a:extLst>
              <a:ext uri="{FF2B5EF4-FFF2-40B4-BE49-F238E27FC236}">
                <a16:creationId xmlns:a16="http://schemas.microsoft.com/office/drawing/2014/main" id="{D149160A-A638-F44D-82E9-41DC56621886}"/>
              </a:ext>
            </a:extLst>
          </p:cNvPr>
          <p:cNvPicPr>
            <a:picLocks noChangeAspect="1"/>
          </p:cNvPicPr>
          <p:nvPr/>
        </p:nvPicPr>
        <p:blipFill>
          <a:blip r:embed="rId4"/>
          <a:stretch>
            <a:fillRect/>
          </a:stretch>
        </p:blipFill>
        <p:spPr>
          <a:xfrm>
            <a:off x="6400800" y="2956558"/>
            <a:ext cx="4267200" cy="3200400"/>
          </a:xfrm>
          <a:prstGeom prst="rect">
            <a:avLst/>
          </a:prstGeom>
        </p:spPr>
      </p:pic>
    </p:spTree>
    <p:extLst>
      <p:ext uri="{BB962C8B-B14F-4D97-AF65-F5344CB8AC3E}">
        <p14:creationId xmlns:p14="http://schemas.microsoft.com/office/powerpoint/2010/main" val="2246696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719936BE-0F9D-C74E-9E55-A7F2CE751F93}"/>
              </a:ext>
            </a:extLst>
          </p:cNvPr>
          <p:cNvSpPr txBox="1">
            <a:spLocks/>
          </p:cNvSpPr>
          <p:nvPr/>
        </p:nvSpPr>
        <p:spPr>
          <a:xfrm>
            <a:off x="1524000" y="454393"/>
            <a:ext cx="9144000" cy="1021230"/>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200" dirty="0"/>
              <a:t>Manipolatore di Stanford</a:t>
            </a:r>
          </a:p>
          <a:p>
            <a:pPr algn="ctr"/>
            <a:r>
              <a:rPr lang="it-IT" sz="5200" dirty="0"/>
              <a:t>Reiezione di un disturbo sullo stato iniziale q</a:t>
            </a:r>
            <a:r>
              <a:rPr lang="it-IT" sz="5200" baseline="-25000" dirty="0"/>
              <a:t>0</a:t>
            </a:r>
          </a:p>
          <a:p>
            <a:pPr algn="ctr"/>
            <a:r>
              <a:rPr lang="it-IT" sz="3800" dirty="0"/>
              <a:t>Controllore </a:t>
            </a:r>
            <a:r>
              <a:rPr lang="it-IT" sz="3800" dirty="0" err="1"/>
              <a:t>Computed</a:t>
            </a:r>
            <a:r>
              <a:rPr lang="it-IT" sz="3800" dirty="0"/>
              <a:t> Torque</a:t>
            </a:r>
          </a:p>
        </p:txBody>
      </p:sp>
      <p:sp>
        <p:nvSpPr>
          <p:cNvPr id="2" name="CasellaDiTesto 1">
            <a:extLst>
              <a:ext uri="{FF2B5EF4-FFF2-40B4-BE49-F238E27FC236}">
                <a16:creationId xmlns:a16="http://schemas.microsoft.com/office/drawing/2014/main" id="{E561A598-E0CC-3344-9B96-3FFE152FB07B}"/>
              </a:ext>
            </a:extLst>
          </p:cNvPr>
          <p:cNvSpPr txBox="1"/>
          <p:nvPr/>
        </p:nvSpPr>
        <p:spPr>
          <a:xfrm>
            <a:off x="1524000" y="2171761"/>
            <a:ext cx="4140200" cy="1477328"/>
          </a:xfrm>
          <a:prstGeom prst="rect">
            <a:avLst/>
          </a:prstGeom>
          <a:noFill/>
        </p:spPr>
        <p:txBody>
          <a:bodyPr wrap="square" rtlCol="0">
            <a:spAutoFit/>
          </a:bodyPr>
          <a:lstStyle/>
          <a:p>
            <a:r>
              <a:rPr lang="it-IT" dirty="0"/>
              <a:t>Di seguito è riportato l’andamento della coppia in ingresso ai giunti ottenuta per il controllo a coppia calcolata sulla dinamica libera del manipolatore descritto nelle slide precedenti. </a:t>
            </a:r>
          </a:p>
        </p:txBody>
      </p:sp>
      <p:sp>
        <p:nvSpPr>
          <p:cNvPr id="6" name="Segnaposto data 3">
            <a:extLst>
              <a:ext uri="{FF2B5EF4-FFF2-40B4-BE49-F238E27FC236}">
                <a16:creationId xmlns:a16="http://schemas.microsoft.com/office/drawing/2014/main" id="{395D4D99-6CC3-B948-BA90-D637513919B0}"/>
              </a:ext>
            </a:extLst>
          </p:cNvPr>
          <p:cNvSpPr>
            <a:spLocks noGrp="1"/>
          </p:cNvSpPr>
          <p:nvPr>
            <p:ph type="dt" sz="half" idx="10"/>
          </p:nvPr>
        </p:nvSpPr>
        <p:spPr>
          <a:xfrm>
            <a:off x="838200" y="6356350"/>
            <a:ext cx="2743200" cy="365125"/>
          </a:xfrm>
        </p:spPr>
        <p:txBody>
          <a:bodyPr/>
          <a:lstStyle/>
          <a:p>
            <a:fld id="{4EF59023-6175-3944-979D-CFE35E3A8267}" type="datetime1">
              <a:rPr lang="it-IT" smtClean="0"/>
              <a:t>10/01/22</a:t>
            </a:fld>
            <a:endParaRPr lang="en-US" dirty="0"/>
          </a:p>
        </p:txBody>
      </p:sp>
      <p:sp>
        <p:nvSpPr>
          <p:cNvPr id="7" name="Segnaposto piè di pagina 4">
            <a:extLst>
              <a:ext uri="{FF2B5EF4-FFF2-40B4-BE49-F238E27FC236}">
                <a16:creationId xmlns:a16="http://schemas.microsoft.com/office/drawing/2014/main" id="{B1278691-0DCC-F94E-876D-F4F9488EAA19}"/>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8" name="Segnaposto numero diapositiva 5">
            <a:extLst>
              <a:ext uri="{FF2B5EF4-FFF2-40B4-BE49-F238E27FC236}">
                <a16:creationId xmlns:a16="http://schemas.microsoft.com/office/drawing/2014/main" id="{B960D371-878D-3644-B57D-4B28C824C92F}"/>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12</a:t>
            </a:fld>
            <a:endParaRPr lang="en-US" dirty="0"/>
          </a:p>
        </p:txBody>
      </p:sp>
      <p:pic>
        <p:nvPicPr>
          <p:cNvPr id="9" name="Immagine 8">
            <a:extLst>
              <a:ext uri="{FF2B5EF4-FFF2-40B4-BE49-F238E27FC236}">
                <a16:creationId xmlns:a16="http://schemas.microsoft.com/office/drawing/2014/main" id="{1E8BF8B2-B066-144E-B720-811B674331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10" name="Immagine 9">
            <a:extLst>
              <a:ext uri="{FF2B5EF4-FFF2-40B4-BE49-F238E27FC236}">
                <a16:creationId xmlns:a16="http://schemas.microsoft.com/office/drawing/2014/main" id="{52CE4E40-2A2F-CC43-93FC-F81DD1C1B53F}"/>
              </a:ext>
            </a:extLst>
          </p:cNvPr>
          <p:cNvPicPr>
            <a:picLocks noChangeAspect="1"/>
          </p:cNvPicPr>
          <p:nvPr/>
        </p:nvPicPr>
        <p:blipFill>
          <a:blip r:embed="rId3"/>
          <a:stretch>
            <a:fillRect/>
          </a:stretch>
        </p:blipFill>
        <p:spPr>
          <a:xfrm>
            <a:off x="5664200" y="1607821"/>
            <a:ext cx="5689600" cy="4267200"/>
          </a:xfrm>
          <a:prstGeom prst="rect">
            <a:avLst/>
          </a:prstGeom>
        </p:spPr>
      </p:pic>
    </p:spTree>
    <p:extLst>
      <p:ext uri="{BB962C8B-B14F-4D97-AF65-F5344CB8AC3E}">
        <p14:creationId xmlns:p14="http://schemas.microsoft.com/office/powerpoint/2010/main" val="1873866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719936BE-0F9D-C74E-9E55-A7F2CE751F93}"/>
              </a:ext>
            </a:extLst>
          </p:cNvPr>
          <p:cNvSpPr txBox="1">
            <a:spLocks/>
          </p:cNvSpPr>
          <p:nvPr/>
        </p:nvSpPr>
        <p:spPr>
          <a:xfrm>
            <a:off x="1524000" y="454393"/>
            <a:ext cx="9144000" cy="1021230"/>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200" dirty="0"/>
              <a:t>Manipolatore di Stanford</a:t>
            </a:r>
          </a:p>
          <a:p>
            <a:pPr algn="ctr"/>
            <a:r>
              <a:rPr lang="it-IT" sz="5200" dirty="0"/>
              <a:t>Reiezione di un disturbo sullo stato iniziale q</a:t>
            </a:r>
            <a:r>
              <a:rPr lang="it-IT" sz="5200" baseline="-25000" dirty="0"/>
              <a:t>0</a:t>
            </a:r>
          </a:p>
          <a:p>
            <a:pPr algn="ctr"/>
            <a:r>
              <a:rPr lang="it-IT" sz="3800" dirty="0"/>
              <a:t>Controllore </a:t>
            </a:r>
            <a:r>
              <a:rPr lang="it-IT" sz="3800" dirty="0" err="1"/>
              <a:t>Adaptive</a:t>
            </a:r>
            <a:r>
              <a:rPr lang="it-IT" sz="3800" dirty="0"/>
              <a:t> </a:t>
            </a:r>
            <a:r>
              <a:rPr lang="it-IT" sz="3800" dirty="0" err="1"/>
              <a:t>Computed</a:t>
            </a:r>
            <a:r>
              <a:rPr lang="it-IT" sz="3800" dirty="0"/>
              <a:t> Torque</a:t>
            </a:r>
          </a:p>
        </p:txBody>
      </p:sp>
      <p:sp>
        <p:nvSpPr>
          <p:cNvPr id="2" name="CasellaDiTesto 1">
            <a:extLst>
              <a:ext uri="{FF2B5EF4-FFF2-40B4-BE49-F238E27FC236}">
                <a16:creationId xmlns:a16="http://schemas.microsoft.com/office/drawing/2014/main" id="{E561A598-E0CC-3344-9B96-3FFE152FB07B}"/>
              </a:ext>
            </a:extLst>
          </p:cNvPr>
          <p:cNvSpPr txBox="1"/>
          <p:nvPr/>
        </p:nvSpPr>
        <p:spPr>
          <a:xfrm>
            <a:off x="1524000" y="1469322"/>
            <a:ext cx="9144000" cy="923330"/>
          </a:xfrm>
          <a:prstGeom prst="rect">
            <a:avLst/>
          </a:prstGeom>
          <a:noFill/>
        </p:spPr>
        <p:txBody>
          <a:bodyPr wrap="square" rtlCol="0">
            <a:spAutoFit/>
          </a:bodyPr>
          <a:lstStyle/>
          <a:p>
            <a:r>
              <a:rPr lang="it-IT" dirty="0"/>
              <a:t>Di seguito è riportato l’andamento dell’errore nello spazio dei giunti e nello spazio operativo ottenuto per il controllo a coppia calcolata adattivo sulla dinamica libera del manipolatore descritto nelle slide precedenti.</a:t>
            </a:r>
          </a:p>
        </p:txBody>
      </p:sp>
      <p:sp>
        <p:nvSpPr>
          <p:cNvPr id="6" name="Segnaposto data 3">
            <a:extLst>
              <a:ext uri="{FF2B5EF4-FFF2-40B4-BE49-F238E27FC236}">
                <a16:creationId xmlns:a16="http://schemas.microsoft.com/office/drawing/2014/main" id="{395D4D99-6CC3-B948-BA90-D637513919B0}"/>
              </a:ext>
            </a:extLst>
          </p:cNvPr>
          <p:cNvSpPr>
            <a:spLocks noGrp="1"/>
          </p:cNvSpPr>
          <p:nvPr>
            <p:ph type="dt" sz="half" idx="10"/>
          </p:nvPr>
        </p:nvSpPr>
        <p:spPr>
          <a:xfrm>
            <a:off x="838200" y="6356350"/>
            <a:ext cx="2743200" cy="365125"/>
          </a:xfrm>
        </p:spPr>
        <p:txBody>
          <a:bodyPr/>
          <a:lstStyle/>
          <a:p>
            <a:fld id="{4EF59023-6175-3944-979D-CFE35E3A8267}" type="datetime1">
              <a:rPr lang="it-IT" smtClean="0"/>
              <a:t>10/01/22</a:t>
            </a:fld>
            <a:endParaRPr lang="en-US" dirty="0"/>
          </a:p>
        </p:txBody>
      </p:sp>
      <p:sp>
        <p:nvSpPr>
          <p:cNvPr id="7" name="Segnaposto piè di pagina 4">
            <a:extLst>
              <a:ext uri="{FF2B5EF4-FFF2-40B4-BE49-F238E27FC236}">
                <a16:creationId xmlns:a16="http://schemas.microsoft.com/office/drawing/2014/main" id="{B1278691-0DCC-F94E-876D-F4F9488EAA19}"/>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8" name="Segnaposto numero diapositiva 5">
            <a:extLst>
              <a:ext uri="{FF2B5EF4-FFF2-40B4-BE49-F238E27FC236}">
                <a16:creationId xmlns:a16="http://schemas.microsoft.com/office/drawing/2014/main" id="{B960D371-878D-3644-B57D-4B28C824C92F}"/>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13</a:t>
            </a:fld>
            <a:endParaRPr lang="en-US" dirty="0"/>
          </a:p>
        </p:txBody>
      </p:sp>
      <p:pic>
        <p:nvPicPr>
          <p:cNvPr id="9" name="Immagine 8">
            <a:extLst>
              <a:ext uri="{FF2B5EF4-FFF2-40B4-BE49-F238E27FC236}">
                <a16:creationId xmlns:a16="http://schemas.microsoft.com/office/drawing/2014/main" id="{1E8BF8B2-B066-144E-B720-811B674331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4" name="Immagine 3">
            <a:extLst>
              <a:ext uri="{FF2B5EF4-FFF2-40B4-BE49-F238E27FC236}">
                <a16:creationId xmlns:a16="http://schemas.microsoft.com/office/drawing/2014/main" id="{3F0D4F95-7D43-2943-98BD-857782F5333B}"/>
              </a:ext>
            </a:extLst>
          </p:cNvPr>
          <p:cNvPicPr>
            <a:picLocks noChangeAspect="1"/>
          </p:cNvPicPr>
          <p:nvPr/>
        </p:nvPicPr>
        <p:blipFill>
          <a:blip r:embed="rId3"/>
          <a:stretch>
            <a:fillRect/>
          </a:stretch>
        </p:blipFill>
        <p:spPr>
          <a:xfrm>
            <a:off x="6400800" y="2946650"/>
            <a:ext cx="4267200" cy="3200400"/>
          </a:xfrm>
          <a:prstGeom prst="rect">
            <a:avLst/>
          </a:prstGeom>
        </p:spPr>
      </p:pic>
      <p:pic>
        <p:nvPicPr>
          <p:cNvPr id="13" name="Immagine 12">
            <a:extLst>
              <a:ext uri="{FF2B5EF4-FFF2-40B4-BE49-F238E27FC236}">
                <a16:creationId xmlns:a16="http://schemas.microsoft.com/office/drawing/2014/main" id="{A924E4E4-D068-A740-9583-0980D49FBB12}"/>
              </a:ext>
            </a:extLst>
          </p:cNvPr>
          <p:cNvPicPr>
            <a:picLocks noChangeAspect="1"/>
          </p:cNvPicPr>
          <p:nvPr/>
        </p:nvPicPr>
        <p:blipFill>
          <a:blip r:embed="rId4"/>
          <a:stretch>
            <a:fillRect/>
          </a:stretch>
        </p:blipFill>
        <p:spPr>
          <a:xfrm>
            <a:off x="1524000" y="2946650"/>
            <a:ext cx="4267200" cy="3200400"/>
          </a:xfrm>
          <a:prstGeom prst="rect">
            <a:avLst/>
          </a:prstGeom>
        </p:spPr>
      </p:pic>
    </p:spTree>
    <p:extLst>
      <p:ext uri="{BB962C8B-B14F-4D97-AF65-F5344CB8AC3E}">
        <p14:creationId xmlns:p14="http://schemas.microsoft.com/office/powerpoint/2010/main" val="1768160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719936BE-0F9D-C74E-9E55-A7F2CE751F93}"/>
              </a:ext>
            </a:extLst>
          </p:cNvPr>
          <p:cNvSpPr txBox="1">
            <a:spLocks/>
          </p:cNvSpPr>
          <p:nvPr/>
        </p:nvSpPr>
        <p:spPr>
          <a:xfrm>
            <a:off x="1524000" y="454393"/>
            <a:ext cx="9144000" cy="1021230"/>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200" dirty="0"/>
              <a:t>Manipolatore di Stanford</a:t>
            </a:r>
          </a:p>
          <a:p>
            <a:pPr algn="ctr"/>
            <a:r>
              <a:rPr lang="it-IT" sz="5200" dirty="0"/>
              <a:t>Reiezione di un disturbo sullo stato iniziale q</a:t>
            </a:r>
            <a:r>
              <a:rPr lang="it-IT" sz="5200" baseline="-25000" dirty="0"/>
              <a:t>0</a:t>
            </a:r>
          </a:p>
          <a:p>
            <a:pPr algn="ctr"/>
            <a:r>
              <a:rPr lang="it-IT" sz="3800" dirty="0"/>
              <a:t>Controllore </a:t>
            </a:r>
            <a:r>
              <a:rPr lang="it-IT" sz="3800" dirty="0" err="1"/>
              <a:t>Adaptive</a:t>
            </a:r>
            <a:r>
              <a:rPr lang="it-IT" sz="3800" dirty="0"/>
              <a:t> </a:t>
            </a:r>
            <a:r>
              <a:rPr lang="it-IT" sz="3800" dirty="0" err="1"/>
              <a:t>Computed</a:t>
            </a:r>
            <a:r>
              <a:rPr lang="it-IT" sz="3800" dirty="0"/>
              <a:t> Torque</a:t>
            </a:r>
          </a:p>
        </p:txBody>
      </p:sp>
      <p:sp>
        <p:nvSpPr>
          <p:cNvPr id="2" name="CasellaDiTesto 1">
            <a:extLst>
              <a:ext uri="{FF2B5EF4-FFF2-40B4-BE49-F238E27FC236}">
                <a16:creationId xmlns:a16="http://schemas.microsoft.com/office/drawing/2014/main" id="{E561A598-E0CC-3344-9B96-3FFE152FB07B}"/>
              </a:ext>
            </a:extLst>
          </p:cNvPr>
          <p:cNvSpPr txBox="1"/>
          <p:nvPr/>
        </p:nvSpPr>
        <p:spPr>
          <a:xfrm>
            <a:off x="1524000" y="1587808"/>
            <a:ext cx="9144000" cy="1477328"/>
          </a:xfrm>
          <a:prstGeom prst="rect">
            <a:avLst/>
          </a:prstGeom>
          <a:noFill/>
        </p:spPr>
        <p:txBody>
          <a:bodyPr wrap="square" rtlCol="0">
            <a:spAutoFit/>
          </a:bodyPr>
          <a:lstStyle/>
          <a:p>
            <a:r>
              <a:rPr lang="it-IT" dirty="0"/>
              <a:t>Di seguito è riportato, nell’immagine di sinistra, l’andamento della coppia in ingresso ai giunti ottenuto per il controllo a coppia calcolata adattivo sulla dinamica libera del manipolatore descritto nelle slide precedenti. </a:t>
            </a:r>
          </a:p>
          <a:p>
            <a:r>
              <a:rPr lang="it-IT" dirty="0"/>
              <a:t>Nell’immagine di destra è riportato l’errore di adattamento dei parametri in presenza di un errore iniziale di 0.5 kg su ciascuna massa dei link.</a:t>
            </a:r>
          </a:p>
        </p:txBody>
      </p:sp>
      <p:sp>
        <p:nvSpPr>
          <p:cNvPr id="6" name="Segnaposto data 3">
            <a:extLst>
              <a:ext uri="{FF2B5EF4-FFF2-40B4-BE49-F238E27FC236}">
                <a16:creationId xmlns:a16="http://schemas.microsoft.com/office/drawing/2014/main" id="{395D4D99-6CC3-B948-BA90-D637513919B0}"/>
              </a:ext>
            </a:extLst>
          </p:cNvPr>
          <p:cNvSpPr>
            <a:spLocks noGrp="1"/>
          </p:cNvSpPr>
          <p:nvPr>
            <p:ph type="dt" sz="half" idx="10"/>
          </p:nvPr>
        </p:nvSpPr>
        <p:spPr>
          <a:xfrm>
            <a:off x="838200" y="6356350"/>
            <a:ext cx="2743200" cy="365125"/>
          </a:xfrm>
        </p:spPr>
        <p:txBody>
          <a:bodyPr/>
          <a:lstStyle/>
          <a:p>
            <a:fld id="{4EF59023-6175-3944-979D-CFE35E3A8267}" type="datetime1">
              <a:rPr lang="it-IT" smtClean="0"/>
              <a:t>11/01/22</a:t>
            </a:fld>
            <a:endParaRPr lang="en-US" dirty="0"/>
          </a:p>
        </p:txBody>
      </p:sp>
      <p:sp>
        <p:nvSpPr>
          <p:cNvPr id="7" name="Segnaposto piè di pagina 4">
            <a:extLst>
              <a:ext uri="{FF2B5EF4-FFF2-40B4-BE49-F238E27FC236}">
                <a16:creationId xmlns:a16="http://schemas.microsoft.com/office/drawing/2014/main" id="{B1278691-0DCC-F94E-876D-F4F9488EAA19}"/>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8" name="Segnaposto numero diapositiva 5">
            <a:extLst>
              <a:ext uri="{FF2B5EF4-FFF2-40B4-BE49-F238E27FC236}">
                <a16:creationId xmlns:a16="http://schemas.microsoft.com/office/drawing/2014/main" id="{B960D371-878D-3644-B57D-4B28C824C92F}"/>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14</a:t>
            </a:fld>
            <a:endParaRPr lang="en-US" dirty="0"/>
          </a:p>
        </p:txBody>
      </p:sp>
      <p:pic>
        <p:nvPicPr>
          <p:cNvPr id="9" name="Immagine 8">
            <a:extLst>
              <a:ext uri="{FF2B5EF4-FFF2-40B4-BE49-F238E27FC236}">
                <a16:creationId xmlns:a16="http://schemas.microsoft.com/office/drawing/2014/main" id="{1E8BF8B2-B066-144E-B720-811B674331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11" name="Immagine 10">
            <a:extLst>
              <a:ext uri="{FF2B5EF4-FFF2-40B4-BE49-F238E27FC236}">
                <a16:creationId xmlns:a16="http://schemas.microsoft.com/office/drawing/2014/main" id="{AECE8D31-074A-9747-A110-4AC948A92B1D}"/>
              </a:ext>
            </a:extLst>
          </p:cNvPr>
          <p:cNvPicPr>
            <a:picLocks noChangeAspect="1"/>
          </p:cNvPicPr>
          <p:nvPr/>
        </p:nvPicPr>
        <p:blipFill>
          <a:blip r:embed="rId3"/>
          <a:stretch>
            <a:fillRect/>
          </a:stretch>
        </p:blipFill>
        <p:spPr>
          <a:xfrm>
            <a:off x="1524000" y="3177322"/>
            <a:ext cx="4267200" cy="3200400"/>
          </a:xfrm>
          <a:prstGeom prst="rect">
            <a:avLst/>
          </a:prstGeom>
        </p:spPr>
      </p:pic>
      <p:pic>
        <p:nvPicPr>
          <p:cNvPr id="16" name="Immagine 15">
            <a:extLst>
              <a:ext uri="{FF2B5EF4-FFF2-40B4-BE49-F238E27FC236}">
                <a16:creationId xmlns:a16="http://schemas.microsoft.com/office/drawing/2014/main" id="{20B5C15F-449B-3049-B8DE-609F4719A592}"/>
              </a:ext>
            </a:extLst>
          </p:cNvPr>
          <p:cNvPicPr>
            <a:picLocks noChangeAspect="1"/>
          </p:cNvPicPr>
          <p:nvPr/>
        </p:nvPicPr>
        <p:blipFill>
          <a:blip r:embed="rId4"/>
          <a:stretch>
            <a:fillRect/>
          </a:stretch>
        </p:blipFill>
        <p:spPr>
          <a:xfrm>
            <a:off x="6400800" y="3177322"/>
            <a:ext cx="4267200" cy="3200400"/>
          </a:xfrm>
          <a:prstGeom prst="rect">
            <a:avLst/>
          </a:prstGeom>
        </p:spPr>
      </p:pic>
    </p:spTree>
    <p:extLst>
      <p:ext uri="{BB962C8B-B14F-4D97-AF65-F5344CB8AC3E}">
        <p14:creationId xmlns:p14="http://schemas.microsoft.com/office/powerpoint/2010/main" val="2152262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1">
            <a:extLst>
              <a:ext uri="{FF2B5EF4-FFF2-40B4-BE49-F238E27FC236}">
                <a16:creationId xmlns:a16="http://schemas.microsoft.com/office/drawing/2014/main" id="{6476C459-1E30-1F4E-AFA3-A08917979116}"/>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Manipolatore di Stanford</a:t>
            </a:r>
          </a:p>
        </p:txBody>
      </p:sp>
      <p:pic>
        <p:nvPicPr>
          <p:cNvPr id="9" name="Immagine 8">
            <a:extLst>
              <a:ext uri="{FF2B5EF4-FFF2-40B4-BE49-F238E27FC236}">
                <a16:creationId xmlns:a16="http://schemas.microsoft.com/office/drawing/2014/main" id="{7682711D-9CD1-D74D-829C-D2C6952283C5}"/>
              </a:ext>
            </a:extLst>
          </p:cNvPr>
          <p:cNvPicPr>
            <a:picLocks noChangeAspect="1"/>
          </p:cNvPicPr>
          <p:nvPr/>
        </p:nvPicPr>
        <p:blipFill>
          <a:blip r:embed="rId2"/>
          <a:stretch>
            <a:fillRect/>
          </a:stretch>
        </p:blipFill>
        <p:spPr>
          <a:xfrm>
            <a:off x="9141037" y="454393"/>
            <a:ext cx="1857163" cy="1396471"/>
          </a:xfrm>
          <a:prstGeom prst="rect">
            <a:avLst/>
          </a:prstGeom>
        </p:spPr>
      </p:pic>
      <p:sp>
        <p:nvSpPr>
          <p:cNvPr id="14" name="Segnaposto data 3">
            <a:extLst>
              <a:ext uri="{FF2B5EF4-FFF2-40B4-BE49-F238E27FC236}">
                <a16:creationId xmlns:a16="http://schemas.microsoft.com/office/drawing/2014/main" id="{3E166D57-1629-0B40-8A51-1F1D5258E3CA}"/>
              </a:ext>
            </a:extLst>
          </p:cNvPr>
          <p:cNvSpPr>
            <a:spLocks noGrp="1"/>
          </p:cNvSpPr>
          <p:nvPr>
            <p:ph type="dt" sz="half" idx="10"/>
          </p:nvPr>
        </p:nvSpPr>
        <p:spPr>
          <a:xfrm>
            <a:off x="838200" y="6356350"/>
            <a:ext cx="2743200" cy="365125"/>
          </a:xfrm>
        </p:spPr>
        <p:txBody>
          <a:bodyPr/>
          <a:lstStyle/>
          <a:p>
            <a:fld id="{4EF59023-6175-3944-979D-CFE35E3A8267}" type="datetime1">
              <a:rPr lang="it-IT" smtClean="0"/>
              <a:t>11/01/22</a:t>
            </a:fld>
            <a:endParaRPr lang="en-US" dirty="0"/>
          </a:p>
        </p:txBody>
      </p:sp>
      <p:sp>
        <p:nvSpPr>
          <p:cNvPr id="15" name="Segnaposto piè di pagina 4">
            <a:extLst>
              <a:ext uri="{FF2B5EF4-FFF2-40B4-BE49-F238E27FC236}">
                <a16:creationId xmlns:a16="http://schemas.microsoft.com/office/drawing/2014/main" id="{0CDCD4B5-8D93-5549-8C75-6BF85D8AEF0F}"/>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6" name="Segnaposto numero diapositiva 5">
            <a:extLst>
              <a:ext uri="{FF2B5EF4-FFF2-40B4-BE49-F238E27FC236}">
                <a16:creationId xmlns:a16="http://schemas.microsoft.com/office/drawing/2014/main" id="{3D8CB778-5B77-A843-A62B-74D4FE62DD72}"/>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15</a:t>
            </a:fld>
            <a:endParaRPr lang="en-US" dirty="0"/>
          </a:p>
        </p:txBody>
      </p:sp>
      <p:pic>
        <p:nvPicPr>
          <p:cNvPr id="17" name="Immagine 16">
            <a:extLst>
              <a:ext uri="{FF2B5EF4-FFF2-40B4-BE49-F238E27FC236}">
                <a16:creationId xmlns:a16="http://schemas.microsoft.com/office/drawing/2014/main" id="{64F6139B-9AA2-4944-9E7D-EEB60ABEF8B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mc:AlternateContent xmlns:mc="http://schemas.openxmlformats.org/markup-compatibility/2006">
        <mc:Choice xmlns:a14="http://schemas.microsoft.com/office/drawing/2010/main" Requires="a14">
          <p:sp>
            <p:nvSpPr>
              <p:cNvPr id="3" name="CasellaDiTesto 2">
                <a:extLst>
                  <a:ext uri="{FF2B5EF4-FFF2-40B4-BE49-F238E27FC236}">
                    <a16:creationId xmlns:a16="http://schemas.microsoft.com/office/drawing/2014/main" id="{AA3EEA25-C9FE-0F47-B210-7BE744A90BBF}"/>
                  </a:ext>
                </a:extLst>
              </p:cNvPr>
              <p:cNvSpPr txBox="1"/>
              <p:nvPr/>
            </p:nvSpPr>
            <p:spPr>
              <a:xfrm>
                <a:off x="1524001" y="1475623"/>
                <a:ext cx="4062884" cy="4936801"/>
              </a:xfrm>
              <a:prstGeom prst="rect">
                <a:avLst/>
              </a:prstGeom>
              <a:noFill/>
            </p:spPr>
            <p:txBody>
              <a:bodyPr wrap="square" rtlCol="0">
                <a:spAutoFit/>
              </a:bodyPr>
              <a:lstStyle/>
              <a:p>
                <a:r>
                  <a:rPr lang="it-IT" dirty="0"/>
                  <a:t>Nelle slide successive è mostrato il comportamento del sistema nel caso di </a:t>
                </a:r>
                <a:r>
                  <a:rPr lang="it-IT" u="sng" dirty="0"/>
                  <a:t>inseguimento di traiettoria</a:t>
                </a:r>
                <a:r>
                  <a:rPr lang="it-IT" dirty="0"/>
                  <a:t>, utilizzando ancora una volta i controllori visti nelle slide precedenti.</a:t>
                </a:r>
              </a:p>
              <a:p>
                <a:r>
                  <a:rPr lang="it-IT" dirty="0"/>
                  <a:t>A partire dalla posizione iniziale </a:t>
                </a:r>
                <a14:m>
                  <m:oMath xmlns:m="http://schemas.openxmlformats.org/officeDocument/2006/math">
                    <m:r>
                      <a:rPr lang="it-IT" i="1">
                        <a:latin typeface="Cambria Math" panose="02040503050406030204" pitchFamily="18" charset="0"/>
                      </a:rPr>
                      <m:t>𝑞</m:t>
                    </m:r>
                    <m:r>
                      <a:rPr lang="it-IT" i="1" baseline="-25000">
                        <a:latin typeface="Cambria Math" panose="02040503050406030204" pitchFamily="18" charset="0"/>
                      </a:rPr>
                      <m:t>0</m:t>
                    </m:r>
                    <m:r>
                      <a:rPr lang="it-IT" i="1">
                        <a:latin typeface="Cambria Math" panose="02040503050406030204" pitchFamily="18" charset="0"/>
                      </a:rPr>
                      <m:t>=</m:t>
                    </m:r>
                    <m:d>
                      <m:dPr>
                        <m:begChr m:val="["/>
                        <m:endChr m:val="]"/>
                        <m:ctrlPr>
                          <a:rPr lang="it-IT" i="1">
                            <a:latin typeface="Cambria Math" panose="02040503050406030204" pitchFamily="18" charset="0"/>
                          </a:rPr>
                        </m:ctrlPr>
                      </m:dPr>
                      <m:e>
                        <m:r>
                          <a:rPr lang="it-IT" i="1">
                            <a:latin typeface="Cambria Math" panose="02040503050406030204" pitchFamily="18" charset="0"/>
                          </a:rPr>
                          <m:t>0,0,0,0,0,0</m:t>
                        </m:r>
                      </m:e>
                    </m:d>
                    <m:r>
                      <a:rPr lang="it-IT" i="1" baseline="30000">
                        <a:latin typeface="Cambria Math" panose="02040503050406030204" pitchFamily="18" charset="0"/>
                      </a:rPr>
                      <m:t>𝑇</m:t>
                    </m:r>
                  </m:oMath>
                </a14:m>
                <a:r>
                  <a:rPr lang="it-IT" dirty="0"/>
                  <a:t> con velocità iniziale nulla, si desidera raggiungere la posizione finale </a:t>
                </a:r>
                <a14:m>
                  <m:oMath xmlns:m="http://schemas.openxmlformats.org/officeDocument/2006/math">
                    <m:r>
                      <a:rPr lang="it-IT" i="1">
                        <a:latin typeface="Cambria Math" panose="02040503050406030204" pitchFamily="18" charset="0"/>
                      </a:rPr>
                      <m:t>𝑞</m:t>
                    </m:r>
                    <m:r>
                      <a:rPr lang="it-IT" i="1" baseline="-25000">
                        <a:latin typeface="Cambria Math" panose="02040503050406030204" pitchFamily="18" charset="0"/>
                      </a:rPr>
                      <m:t>𝑑</m:t>
                    </m:r>
                    <m:r>
                      <a:rPr lang="it-IT" i="1">
                        <a:latin typeface="Cambria Math" panose="02040503050406030204" pitchFamily="18" charset="0"/>
                      </a:rPr>
                      <m:t>=</m:t>
                    </m:r>
                    <m:d>
                      <m:dPr>
                        <m:begChr m:val="["/>
                        <m:endChr m:val="]"/>
                        <m:ctrlPr>
                          <a:rPr lang="it-IT" i="1">
                            <a:latin typeface="Cambria Math" panose="02040503050406030204" pitchFamily="18" charset="0"/>
                          </a:rPr>
                        </m:ctrlPr>
                      </m:dPr>
                      <m:e>
                        <m:r>
                          <a:rPr lang="it-IT" i="1">
                            <a:latin typeface="Cambria Math" panose="02040503050406030204" pitchFamily="18" charset="0"/>
                          </a:rPr>
                          <m:t>−</m:t>
                        </m:r>
                        <m:f>
                          <m:fPr>
                            <m:ctrlPr>
                              <a:rPr lang="it-IT" i="1">
                                <a:latin typeface="Cambria Math" panose="02040503050406030204" pitchFamily="18" charset="0"/>
                              </a:rPr>
                            </m:ctrlPr>
                          </m:fPr>
                          <m:num>
                            <m:r>
                              <a:rPr lang="it-IT" i="1">
                                <a:latin typeface="Cambria Math" panose="02040503050406030204" pitchFamily="18" charset="0"/>
                                <a:ea typeface="Cambria Math" panose="02040503050406030204" pitchFamily="18" charset="0"/>
                              </a:rPr>
                              <m:t>𝜋</m:t>
                            </m:r>
                          </m:num>
                          <m:den>
                            <m:r>
                              <a:rPr lang="it-IT" i="1">
                                <a:latin typeface="Cambria Math" panose="02040503050406030204" pitchFamily="18" charset="0"/>
                              </a:rPr>
                              <m:t>3</m:t>
                            </m:r>
                          </m:den>
                        </m:f>
                        <m:r>
                          <a:rPr lang="it-IT" i="1">
                            <a:latin typeface="Cambria Math" panose="02040503050406030204" pitchFamily="18" charset="0"/>
                          </a:rPr>
                          <m:t>,</m:t>
                        </m:r>
                        <m:f>
                          <m:fPr>
                            <m:ctrlPr>
                              <a:rPr lang="it-IT" i="1">
                                <a:latin typeface="Cambria Math" panose="02040503050406030204" pitchFamily="18" charset="0"/>
                              </a:rPr>
                            </m:ctrlPr>
                          </m:fPr>
                          <m:num>
                            <m:r>
                              <a:rPr lang="it-IT" i="1">
                                <a:latin typeface="Cambria Math" panose="02040503050406030204" pitchFamily="18" charset="0"/>
                                <a:ea typeface="Cambria Math" panose="02040503050406030204" pitchFamily="18" charset="0"/>
                              </a:rPr>
                              <m:t>𝜋</m:t>
                            </m:r>
                          </m:num>
                          <m:den>
                            <m:r>
                              <a:rPr lang="it-IT" i="1">
                                <a:latin typeface="Cambria Math" panose="02040503050406030204" pitchFamily="18" charset="0"/>
                              </a:rPr>
                              <m:t>3</m:t>
                            </m:r>
                          </m:den>
                        </m:f>
                        <m:r>
                          <a:rPr lang="it-IT" i="1">
                            <a:latin typeface="Cambria Math" panose="02040503050406030204" pitchFamily="18" charset="0"/>
                          </a:rPr>
                          <m:t>,3,−</m:t>
                        </m:r>
                        <m:f>
                          <m:fPr>
                            <m:ctrlPr>
                              <a:rPr lang="it-IT" i="1">
                                <a:latin typeface="Cambria Math" panose="02040503050406030204" pitchFamily="18" charset="0"/>
                              </a:rPr>
                            </m:ctrlPr>
                          </m:fPr>
                          <m:num>
                            <m:r>
                              <a:rPr lang="it-IT" i="1">
                                <a:latin typeface="Cambria Math" panose="02040503050406030204" pitchFamily="18" charset="0"/>
                                <a:ea typeface="Cambria Math" panose="02040503050406030204" pitchFamily="18" charset="0"/>
                              </a:rPr>
                              <m:t>𝜋</m:t>
                            </m:r>
                          </m:num>
                          <m:den>
                            <m:r>
                              <a:rPr lang="it-IT" i="1">
                                <a:latin typeface="Cambria Math" panose="02040503050406030204" pitchFamily="18" charset="0"/>
                              </a:rPr>
                              <m:t>3</m:t>
                            </m:r>
                          </m:den>
                        </m:f>
                        <m:r>
                          <a:rPr lang="it-IT" i="1">
                            <a:latin typeface="Cambria Math" panose="02040503050406030204" pitchFamily="18" charset="0"/>
                          </a:rPr>
                          <m:t>,</m:t>
                        </m:r>
                        <m:f>
                          <m:fPr>
                            <m:ctrlPr>
                              <a:rPr lang="it-IT" i="1">
                                <a:latin typeface="Cambria Math" panose="02040503050406030204" pitchFamily="18" charset="0"/>
                              </a:rPr>
                            </m:ctrlPr>
                          </m:fPr>
                          <m:num>
                            <m:r>
                              <a:rPr lang="it-IT" i="1">
                                <a:latin typeface="Cambria Math" panose="02040503050406030204" pitchFamily="18" charset="0"/>
                                <a:ea typeface="Cambria Math" panose="02040503050406030204" pitchFamily="18" charset="0"/>
                              </a:rPr>
                              <m:t>𝜋</m:t>
                            </m:r>
                          </m:num>
                          <m:den>
                            <m:r>
                              <a:rPr lang="it-IT" i="1">
                                <a:latin typeface="Cambria Math" panose="02040503050406030204" pitchFamily="18" charset="0"/>
                              </a:rPr>
                              <m:t>3</m:t>
                            </m:r>
                          </m:den>
                        </m:f>
                        <m:r>
                          <a:rPr lang="it-IT" i="1">
                            <a:latin typeface="Cambria Math" panose="02040503050406030204" pitchFamily="18" charset="0"/>
                          </a:rPr>
                          <m:t>,</m:t>
                        </m:r>
                        <m:f>
                          <m:fPr>
                            <m:ctrlPr>
                              <a:rPr lang="it-IT" i="1">
                                <a:latin typeface="Cambria Math" panose="02040503050406030204" pitchFamily="18" charset="0"/>
                              </a:rPr>
                            </m:ctrlPr>
                          </m:fPr>
                          <m:num>
                            <m:r>
                              <a:rPr lang="it-IT" i="1">
                                <a:latin typeface="Cambria Math" panose="02040503050406030204" pitchFamily="18" charset="0"/>
                                <a:ea typeface="Cambria Math" panose="02040503050406030204" pitchFamily="18" charset="0"/>
                              </a:rPr>
                              <m:t>𝜋</m:t>
                            </m:r>
                          </m:num>
                          <m:den>
                            <m:r>
                              <a:rPr lang="it-IT" i="1">
                                <a:latin typeface="Cambria Math" panose="02040503050406030204" pitchFamily="18" charset="0"/>
                              </a:rPr>
                              <m:t>3</m:t>
                            </m:r>
                          </m:den>
                        </m:f>
                      </m:e>
                    </m:d>
                    <m:r>
                      <a:rPr lang="it-IT" i="1" baseline="30000">
                        <a:latin typeface="Cambria Math" panose="02040503050406030204" pitchFamily="18" charset="0"/>
                      </a:rPr>
                      <m:t>𝑇</m:t>
                    </m:r>
                  </m:oMath>
                </a14:m>
                <a:r>
                  <a:rPr lang="it-IT" dirty="0"/>
                  <a:t> sempre con velocità nulla.</a:t>
                </a:r>
                <a:endParaRPr lang="it-IT" baseline="30000" dirty="0"/>
              </a:p>
              <a:p>
                <a:r>
                  <a:rPr lang="it-IT" dirty="0"/>
                  <a:t>Le traiettorie desiderate sono state ottenute interpolando dalla posizione iniziale alla posizione finale desiderata con un polinomio del terzo ordine del tipo </a:t>
                </a:r>
                <a14:m>
                  <m:oMath xmlns:m="http://schemas.openxmlformats.org/officeDocument/2006/math">
                    <m:r>
                      <a:rPr lang="it-IT" i="1">
                        <a:latin typeface="Cambria Math" panose="02040503050406030204" pitchFamily="18" charset="0"/>
                      </a:rPr>
                      <m:t>𝑞</m:t>
                    </m:r>
                    <m:d>
                      <m:dPr>
                        <m:ctrlPr>
                          <a:rPr lang="it-IT" i="1">
                            <a:latin typeface="Cambria Math" panose="02040503050406030204" pitchFamily="18" charset="0"/>
                          </a:rPr>
                        </m:ctrlPr>
                      </m:dPr>
                      <m:e>
                        <m:r>
                          <a:rPr lang="it-IT" i="1">
                            <a:latin typeface="Cambria Math" panose="02040503050406030204" pitchFamily="18" charset="0"/>
                          </a:rPr>
                          <m:t>𝑡</m:t>
                        </m:r>
                      </m:e>
                    </m:d>
                    <m:r>
                      <a:rPr lang="it-IT" i="1">
                        <a:latin typeface="Cambria Math" panose="02040503050406030204" pitchFamily="18" charset="0"/>
                      </a:rPr>
                      <m:t>=</m:t>
                    </m:r>
                    <m:r>
                      <a:rPr lang="it-IT" i="1">
                        <a:latin typeface="Cambria Math" panose="02040503050406030204" pitchFamily="18" charset="0"/>
                      </a:rPr>
                      <m:t>𝑎</m:t>
                    </m:r>
                    <m:r>
                      <a:rPr lang="it-IT" i="1" baseline="-25000">
                        <a:latin typeface="Cambria Math" panose="02040503050406030204" pitchFamily="18" charset="0"/>
                      </a:rPr>
                      <m:t>3</m:t>
                    </m:r>
                    <m:r>
                      <a:rPr lang="it-IT" i="1">
                        <a:latin typeface="Cambria Math" panose="02040503050406030204" pitchFamily="18" charset="0"/>
                      </a:rPr>
                      <m:t> </m:t>
                    </m:r>
                    <m:r>
                      <a:rPr lang="it-IT" i="1">
                        <a:latin typeface="Cambria Math" panose="02040503050406030204" pitchFamily="18" charset="0"/>
                      </a:rPr>
                      <m:t>𝑡</m:t>
                    </m:r>
                    <m:r>
                      <a:rPr lang="it-IT" i="1" baseline="30000">
                        <a:latin typeface="Cambria Math" panose="02040503050406030204" pitchFamily="18" charset="0"/>
                      </a:rPr>
                      <m:t>3</m:t>
                    </m:r>
                    <m:r>
                      <a:rPr lang="it-IT" i="1">
                        <a:latin typeface="Cambria Math" panose="02040503050406030204" pitchFamily="18" charset="0"/>
                      </a:rPr>
                      <m:t>+</m:t>
                    </m:r>
                    <m:r>
                      <a:rPr lang="it-IT" i="1">
                        <a:latin typeface="Cambria Math" panose="02040503050406030204" pitchFamily="18" charset="0"/>
                      </a:rPr>
                      <m:t>𝑎</m:t>
                    </m:r>
                    <m:r>
                      <a:rPr lang="it-IT" i="1" baseline="-25000">
                        <a:latin typeface="Cambria Math" panose="02040503050406030204" pitchFamily="18" charset="0"/>
                      </a:rPr>
                      <m:t>2</m:t>
                    </m:r>
                    <m:r>
                      <a:rPr lang="it-IT" i="1">
                        <a:latin typeface="Cambria Math" panose="02040503050406030204" pitchFamily="18" charset="0"/>
                      </a:rPr>
                      <m:t> </m:t>
                    </m:r>
                    <m:r>
                      <a:rPr lang="it-IT" i="1">
                        <a:latin typeface="Cambria Math" panose="02040503050406030204" pitchFamily="18" charset="0"/>
                      </a:rPr>
                      <m:t>𝑡</m:t>
                    </m:r>
                    <m:r>
                      <a:rPr lang="it-IT" i="1" baseline="30000">
                        <a:latin typeface="Cambria Math" panose="02040503050406030204" pitchFamily="18" charset="0"/>
                      </a:rPr>
                      <m:t>2</m:t>
                    </m:r>
                    <m:r>
                      <a:rPr lang="it-IT" i="1">
                        <a:latin typeface="Cambria Math" panose="02040503050406030204" pitchFamily="18" charset="0"/>
                      </a:rPr>
                      <m:t>+</m:t>
                    </m:r>
                    <m:r>
                      <a:rPr lang="it-IT" i="1">
                        <a:latin typeface="Cambria Math" panose="02040503050406030204" pitchFamily="18" charset="0"/>
                      </a:rPr>
                      <m:t>𝑎</m:t>
                    </m:r>
                    <m:r>
                      <a:rPr lang="it-IT" i="1" baseline="-25000">
                        <a:latin typeface="Cambria Math" panose="02040503050406030204" pitchFamily="18" charset="0"/>
                      </a:rPr>
                      <m:t>1</m:t>
                    </m:r>
                    <m:r>
                      <a:rPr lang="it-IT" i="1">
                        <a:latin typeface="Cambria Math" panose="02040503050406030204" pitchFamily="18" charset="0"/>
                      </a:rPr>
                      <m:t> </m:t>
                    </m:r>
                    <m:r>
                      <a:rPr lang="it-IT" i="1">
                        <a:latin typeface="Cambria Math" panose="02040503050406030204" pitchFamily="18" charset="0"/>
                      </a:rPr>
                      <m:t>𝑡</m:t>
                    </m:r>
                    <m:r>
                      <a:rPr lang="it-IT" i="1">
                        <a:latin typeface="Cambria Math" panose="02040503050406030204" pitchFamily="18" charset="0"/>
                      </a:rPr>
                      <m:t>+</m:t>
                    </m:r>
                    <m:r>
                      <a:rPr lang="it-IT" i="1">
                        <a:latin typeface="Cambria Math" panose="02040503050406030204" pitchFamily="18" charset="0"/>
                      </a:rPr>
                      <m:t>𝑎</m:t>
                    </m:r>
                    <m:r>
                      <a:rPr lang="it-IT" i="1" baseline="-25000">
                        <a:latin typeface="Cambria Math" panose="02040503050406030204" pitchFamily="18" charset="0"/>
                      </a:rPr>
                      <m:t>0</m:t>
                    </m:r>
                  </m:oMath>
                </a14:m>
                <a:r>
                  <a:rPr lang="it-IT" dirty="0"/>
                  <a:t>, ottenendo il risultato dell’immagine riportata a lato.</a:t>
                </a:r>
              </a:p>
            </p:txBody>
          </p:sp>
        </mc:Choice>
        <mc:Fallback>
          <p:sp>
            <p:nvSpPr>
              <p:cNvPr id="3" name="CasellaDiTesto 2">
                <a:extLst>
                  <a:ext uri="{FF2B5EF4-FFF2-40B4-BE49-F238E27FC236}">
                    <a16:creationId xmlns:a16="http://schemas.microsoft.com/office/drawing/2014/main" id="{AA3EEA25-C9FE-0F47-B210-7BE744A90BBF}"/>
                  </a:ext>
                </a:extLst>
              </p:cNvPr>
              <p:cNvSpPr txBox="1">
                <a:spLocks noRot="1" noChangeAspect="1" noMove="1" noResize="1" noEditPoints="1" noAdjustHandles="1" noChangeArrowheads="1" noChangeShapeType="1" noTextEdit="1"/>
              </p:cNvSpPr>
              <p:nvPr/>
            </p:nvSpPr>
            <p:spPr>
              <a:xfrm>
                <a:off x="1524001" y="1475623"/>
                <a:ext cx="4062884" cy="4936801"/>
              </a:xfrm>
              <a:prstGeom prst="rect">
                <a:avLst/>
              </a:prstGeom>
              <a:blipFill>
                <a:blip r:embed="rId4"/>
                <a:stretch>
                  <a:fillRect l="-1250" t="-256" r="-2188" b="-769"/>
                </a:stretch>
              </a:blipFill>
            </p:spPr>
            <p:txBody>
              <a:bodyPr/>
              <a:lstStyle/>
              <a:p>
                <a:r>
                  <a:rPr lang="it-IT">
                    <a:noFill/>
                  </a:rPr>
                  <a:t> </a:t>
                </a:r>
              </a:p>
            </p:txBody>
          </p:sp>
        </mc:Fallback>
      </mc:AlternateContent>
      <p:pic>
        <p:nvPicPr>
          <p:cNvPr id="10" name="Immagine 9">
            <a:extLst>
              <a:ext uri="{FF2B5EF4-FFF2-40B4-BE49-F238E27FC236}">
                <a16:creationId xmlns:a16="http://schemas.microsoft.com/office/drawing/2014/main" id="{72511B5E-E7E9-ED41-B938-3D29CFDF81A5}"/>
              </a:ext>
            </a:extLst>
          </p:cNvPr>
          <p:cNvPicPr>
            <a:picLocks noChangeAspect="1"/>
          </p:cNvPicPr>
          <p:nvPr/>
        </p:nvPicPr>
        <p:blipFill>
          <a:blip r:embed="rId5"/>
          <a:stretch>
            <a:fillRect/>
          </a:stretch>
        </p:blipFill>
        <p:spPr>
          <a:xfrm>
            <a:off x="5308600" y="2089150"/>
            <a:ext cx="5689600" cy="4267200"/>
          </a:xfrm>
          <a:prstGeom prst="rect">
            <a:avLst/>
          </a:prstGeom>
        </p:spPr>
      </p:pic>
    </p:spTree>
    <p:extLst>
      <p:ext uri="{BB962C8B-B14F-4D97-AF65-F5344CB8AC3E}">
        <p14:creationId xmlns:p14="http://schemas.microsoft.com/office/powerpoint/2010/main" val="3396860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719936BE-0F9D-C74E-9E55-A7F2CE751F93}"/>
              </a:ext>
            </a:extLst>
          </p:cNvPr>
          <p:cNvSpPr txBox="1">
            <a:spLocks/>
          </p:cNvSpPr>
          <p:nvPr/>
        </p:nvSpPr>
        <p:spPr>
          <a:xfrm>
            <a:off x="1524000" y="454393"/>
            <a:ext cx="9144000" cy="1021230"/>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200" dirty="0"/>
              <a:t>Manipolatore di Stanford</a:t>
            </a:r>
          </a:p>
          <a:p>
            <a:pPr algn="ctr"/>
            <a:r>
              <a:rPr lang="it-IT" sz="3800" dirty="0"/>
              <a:t>Controllore PD con compensazione di Gravità</a:t>
            </a:r>
          </a:p>
        </p:txBody>
      </p:sp>
      <p:pic>
        <p:nvPicPr>
          <p:cNvPr id="3" name="Immagine 2">
            <a:extLst>
              <a:ext uri="{FF2B5EF4-FFF2-40B4-BE49-F238E27FC236}">
                <a16:creationId xmlns:a16="http://schemas.microsoft.com/office/drawing/2014/main" id="{70DB6C7E-A68A-6344-B0BC-CF646BD69349}"/>
              </a:ext>
            </a:extLst>
          </p:cNvPr>
          <p:cNvPicPr>
            <a:picLocks noChangeAspect="1"/>
          </p:cNvPicPr>
          <p:nvPr/>
        </p:nvPicPr>
        <p:blipFill>
          <a:blip r:embed="rId2"/>
          <a:stretch>
            <a:fillRect/>
          </a:stretch>
        </p:blipFill>
        <p:spPr>
          <a:xfrm>
            <a:off x="2819400" y="2889859"/>
            <a:ext cx="4267200" cy="3200400"/>
          </a:xfrm>
          <a:prstGeom prst="rect">
            <a:avLst/>
          </a:prstGeom>
        </p:spPr>
      </p:pic>
      <p:pic>
        <p:nvPicPr>
          <p:cNvPr id="7" name="Immagine 6">
            <a:extLst>
              <a:ext uri="{FF2B5EF4-FFF2-40B4-BE49-F238E27FC236}">
                <a16:creationId xmlns:a16="http://schemas.microsoft.com/office/drawing/2014/main" id="{C370E994-B618-D842-B324-EEF646982D19}"/>
              </a:ext>
            </a:extLst>
          </p:cNvPr>
          <p:cNvPicPr>
            <a:picLocks noChangeAspect="1"/>
          </p:cNvPicPr>
          <p:nvPr/>
        </p:nvPicPr>
        <p:blipFill>
          <a:blip r:embed="rId3"/>
          <a:stretch>
            <a:fillRect/>
          </a:stretch>
        </p:blipFill>
        <p:spPr>
          <a:xfrm>
            <a:off x="7086600" y="2889859"/>
            <a:ext cx="4267200" cy="3200400"/>
          </a:xfrm>
          <a:prstGeom prst="rect">
            <a:avLst/>
          </a:prstGeom>
        </p:spPr>
      </p:pic>
      <p:sp>
        <p:nvSpPr>
          <p:cNvPr id="6" name="Segnaposto data 3">
            <a:extLst>
              <a:ext uri="{FF2B5EF4-FFF2-40B4-BE49-F238E27FC236}">
                <a16:creationId xmlns:a16="http://schemas.microsoft.com/office/drawing/2014/main" id="{C3BDAB99-7C55-E548-82F5-482F54CB8900}"/>
              </a:ext>
            </a:extLst>
          </p:cNvPr>
          <p:cNvSpPr>
            <a:spLocks noGrp="1"/>
          </p:cNvSpPr>
          <p:nvPr>
            <p:ph type="dt" sz="half" idx="10"/>
          </p:nvPr>
        </p:nvSpPr>
        <p:spPr>
          <a:xfrm>
            <a:off x="838200" y="6356350"/>
            <a:ext cx="2743200" cy="365125"/>
          </a:xfrm>
        </p:spPr>
        <p:txBody>
          <a:bodyPr/>
          <a:lstStyle/>
          <a:p>
            <a:fld id="{4EF59023-6175-3944-979D-CFE35E3A8267}" type="datetime1">
              <a:rPr lang="it-IT" smtClean="0"/>
              <a:t>11/01/22</a:t>
            </a:fld>
            <a:endParaRPr lang="en-US" dirty="0"/>
          </a:p>
        </p:txBody>
      </p:sp>
      <p:sp>
        <p:nvSpPr>
          <p:cNvPr id="8" name="Segnaposto piè di pagina 4">
            <a:extLst>
              <a:ext uri="{FF2B5EF4-FFF2-40B4-BE49-F238E27FC236}">
                <a16:creationId xmlns:a16="http://schemas.microsoft.com/office/drawing/2014/main" id="{4143A46B-9A4B-3B4A-92F8-F669C53BF16B}"/>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9" name="Segnaposto numero diapositiva 5">
            <a:extLst>
              <a:ext uri="{FF2B5EF4-FFF2-40B4-BE49-F238E27FC236}">
                <a16:creationId xmlns:a16="http://schemas.microsoft.com/office/drawing/2014/main" id="{8DC50362-4952-3D41-97A5-FCA4B0555286}"/>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16</a:t>
            </a:fld>
            <a:endParaRPr lang="en-US" dirty="0"/>
          </a:p>
        </p:txBody>
      </p:sp>
      <p:pic>
        <p:nvPicPr>
          <p:cNvPr id="10" name="Immagine 9">
            <a:extLst>
              <a:ext uri="{FF2B5EF4-FFF2-40B4-BE49-F238E27FC236}">
                <a16:creationId xmlns:a16="http://schemas.microsoft.com/office/drawing/2014/main" id="{7CD29E99-6F18-A44D-BA56-FA830E7E0F9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11" name="Immagine 10">
            <a:extLst>
              <a:ext uri="{FF2B5EF4-FFF2-40B4-BE49-F238E27FC236}">
                <a16:creationId xmlns:a16="http://schemas.microsoft.com/office/drawing/2014/main" id="{B586E066-BCEA-FA4C-9971-779028E6810B}"/>
              </a:ext>
            </a:extLst>
          </p:cNvPr>
          <p:cNvPicPr>
            <a:picLocks noChangeAspect="1"/>
          </p:cNvPicPr>
          <p:nvPr/>
        </p:nvPicPr>
        <p:blipFill>
          <a:blip r:embed="rId5"/>
          <a:stretch>
            <a:fillRect/>
          </a:stretch>
        </p:blipFill>
        <p:spPr>
          <a:xfrm>
            <a:off x="1524000" y="1475623"/>
            <a:ext cx="2989944" cy="551716"/>
          </a:xfrm>
          <a:prstGeom prst="rect">
            <a:avLst/>
          </a:prstGeom>
        </p:spPr>
      </p:pic>
      <p:pic>
        <p:nvPicPr>
          <p:cNvPr id="12" name="Immagine 11">
            <a:extLst>
              <a:ext uri="{FF2B5EF4-FFF2-40B4-BE49-F238E27FC236}">
                <a16:creationId xmlns:a16="http://schemas.microsoft.com/office/drawing/2014/main" id="{E4016A82-AD19-234D-9667-C31A066F707E}"/>
              </a:ext>
            </a:extLst>
          </p:cNvPr>
          <p:cNvPicPr>
            <a:picLocks noChangeAspect="1"/>
          </p:cNvPicPr>
          <p:nvPr/>
        </p:nvPicPr>
        <p:blipFill>
          <a:blip r:embed="rId6"/>
          <a:stretch>
            <a:fillRect/>
          </a:stretch>
        </p:blipFill>
        <p:spPr>
          <a:xfrm>
            <a:off x="4953000" y="1475623"/>
            <a:ext cx="2839361" cy="1196520"/>
          </a:xfrm>
          <a:prstGeom prst="rect">
            <a:avLst/>
          </a:prstGeom>
        </p:spPr>
      </p:pic>
      <p:pic>
        <p:nvPicPr>
          <p:cNvPr id="13" name="Immagine 12">
            <a:extLst>
              <a:ext uri="{FF2B5EF4-FFF2-40B4-BE49-F238E27FC236}">
                <a16:creationId xmlns:a16="http://schemas.microsoft.com/office/drawing/2014/main" id="{93379C96-164D-7646-8250-EE73FE2F740B}"/>
              </a:ext>
            </a:extLst>
          </p:cNvPr>
          <p:cNvPicPr>
            <a:picLocks noChangeAspect="1"/>
          </p:cNvPicPr>
          <p:nvPr/>
        </p:nvPicPr>
        <p:blipFill>
          <a:blip r:embed="rId7"/>
          <a:stretch>
            <a:fillRect/>
          </a:stretch>
        </p:blipFill>
        <p:spPr>
          <a:xfrm>
            <a:off x="7792361" y="1475623"/>
            <a:ext cx="2374048" cy="1187024"/>
          </a:xfrm>
          <a:prstGeom prst="rect">
            <a:avLst/>
          </a:prstGeom>
        </p:spPr>
      </p:pic>
      <p:sp>
        <p:nvSpPr>
          <p:cNvPr id="2" name="CasellaDiTesto 1">
            <a:extLst>
              <a:ext uri="{FF2B5EF4-FFF2-40B4-BE49-F238E27FC236}">
                <a16:creationId xmlns:a16="http://schemas.microsoft.com/office/drawing/2014/main" id="{24236255-816A-4E45-9A45-15F0A8F3A497}"/>
              </a:ext>
            </a:extLst>
          </p:cNvPr>
          <p:cNvSpPr txBox="1"/>
          <p:nvPr/>
        </p:nvSpPr>
        <p:spPr>
          <a:xfrm>
            <a:off x="1524001" y="2027339"/>
            <a:ext cx="3429000" cy="1200329"/>
          </a:xfrm>
          <a:prstGeom prst="rect">
            <a:avLst/>
          </a:prstGeom>
          <a:noFill/>
        </p:spPr>
        <p:txBody>
          <a:bodyPr wrap="square" rtlCol="0">
            <a:spAutoFit/>
          </a:bodyPr>
          <a:lstStyle/>
          <a:p>
            <a:r>
              <a:rPr lang="it-IT" dirty="0"/>
              <a:t>I valori dei guadagni del controllore sono stati tarati sulla base del comportamento del sistema.</a:t>
            </a:r>
          </a:p>
        </p:txBody>
      </p:sp>
    </p:spTree>
    <p:extLst>
      <p:ext uri="{BB962C8B-B14F-4D97-AF65-F5344CB8AC3E}">
        <p14:creationId xmlns:p14="http://schemas.microsoft.com/office/powerpoint/2010/main" val="3750274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BC392C76-04EA-B74D-93E7-53223B265B1A}"/>
              </a:ext>
            </a:extLst>
          </p:cNvPr>
          <p:cNvPicPr>
            <a:picLocks noChangeAspect="1"/>
          </p:cNvPicPr>
          <p:nvPr/>
        </p:nvPicPr>
        <p:blipFill>
          <a:blip r:embed="rId2"/>
          <a:stretch>
            <a:fillRect/>
          </a:stretch>
        </p:blipFill>
        <p:spPr>
          <a:xfrm>
            <a:off x="2819400" y="2828201"/>
            <a:ext cx="4267200" cy="3200400"/>
          </a:xfrm>
          <a:prstGeom prst="rect">
            <a:avLst/>
          </a:prstGeom>
        </p:spPr>
      </p:pic>
      <p:pic>
        <p:nvPicPr>
          <p:cNvPr id="8" name="Immagine 7">
            <a:extLst>
              <a:ext uri="{FF2B5EF4-FFF2-40B4-BE49-F238E27FC236}">
                <a16:creationId xmlns:a16="http://schemas.microsoft.com/office/drawing/2014/main" id="{18A45E0B-D139-DF46-8575-785298637F72}"/>
              </a:ext>
            </a:extLst>
          </p:cNvPr>
          <p:cNvPicPr>
            <a:picLocks noChangeAspect="1"/>
          </p:cNvPicPr>
          <p:nvPr/>
        </p:nvPicPr>
        <p:blipFill>
          <a:blip r:embed="rId3"/>
          <a:stretch>
            <a:fillRect/>
          </a:stretch>
        </p:blipFill>
        <p:spPr>
          <a:xfrm>
            <a:off x="7086600" y="2828201"/>
            <a:ext cx="4267200" cy="3200400"/>
          </a:xfrm>
          <a:prstGeom prst="rect">
            <a:avLst/>
          </a:prstGeom>
        </p:spPr>
      </p:pic>
      <p:sp>
        <p:nvSpPr>
          <p:cNvPr id="7" name="Titolo 1">
            <a:extLst>
              <a:ext uri="{FF2B5EF4-FFF2-40B4-BE49-F238E27FC236}">
                <a16:creationId xmlns:a16="http://schemas.microsoft.com/office/drawing/2014/main" id="{63D9663B-71F0-B445-8B19-981E9062F22A}"/>
              </a:ext>
            </a:extLst>
          </p:cNvPr>
          <p:cNvSpPr txBox="1">
            <a:spLocks/>
          </p:cNvSpPr>
          <p:nvPr/>
        </p:nvSpPr>
        <p:spPr>
          <a:xfrm>
            <a:off x="1524000" y="454393"/>
            <a:ext cx="9144000" cy="1021230"/>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200" dirty="0"/>
              <a:t>Manipolatore di Stanford</a:t>
            </a:r>
          </a:p>
          <a:p>
            <a:pPr algn="ctr"/>
            <a:r>
              <a:rPr lang="it-IT" sz="3800" dirty="0"/>
              <a:t>Controllore </a:t>
            </a:r>
            <a:r>
              <a:rPr lang="it-IT" sz="3800" dirty="0" err="1"/>
              <a:t>Computed</a:t>
            </a:r>
            <a:r>
              <a:rPr lang="it-IT" sz="3800" dirty="0"/>
              <a:t> Torque</a:t>
            </a:r>
          </a:p>
        </p:txBody>
      </p:sp>
      <p:sp>
        <p:nvSpPr>
          <p:cNvPr id="9" name="Segnaposto data 3">
            <a:extLst>
              <a:ext uri="{FF2B5EF4-FFF2-40B4-BE49-F238E27FC236}">
                <a16:creationId xmlns:a16="http://schemas.microsoft.com/office/drawing/2014/main" id="{F6FF7FBC-F998-6141-8DC8-5EC81C3FDA75}"/>
              </a:ext>
            </a:extLst>
          </p:cNvPr>
          <p:cNvSpPr>
            <a:spLocks noGrp="1"/>
          </p:cNvSpPr>
          <p:nvPr>
            <p:ph type="dt" sz="half" idx="10"/>
          </p:nvPr>
        </p:nvSpPr>
        <p:spPr>
          <a:xfrm>
            <a:off x="838200" y="6356350"/>
            <a:ext cx="2743200" cy="365125"/>
          </a:xfrm>
        </p:spPr>
        <p:txBody>
          <a:bodyPr/>
          <a:lstStyle/>
          <a:p>
            <a:fld id="{4EF59023-6175-3944-979D-CFE35E3A8267}" type="datetime1">
              <a:rPr lang="it-IT" smtClean="0"/>
              <a:t>11/01/22</a:t>
            </a:fld>
            <a:endParaRPr lang="en-US" dirty="0"/>
          </a:p>
        </p:txBody>
      </p:sp>
      <p:sp>
        <p:nvSpPr>
          <p:cNvPr id="10" name="Segnaposto piè di pagina 4">
            <a:extLst>
              <a:ext uri="{FF2B5EF4-FFF2-40B4-BE49-F238E27FC236}">
                <a16:creationId xmlns:a16="http://schemas.microsoft.com/office/drawing/2014/main" id="{964090CD-B39A-A044-B089-BE2CCA736FE3}"/>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1" name="Segnaposto numero diapositiva 5">
            <a:extLst>
              <a:ext uri="{FF2B5EF4-FFF2-40B4-BE49-F238E27FC236}">
                <a16:creationId xmlns:a16="http://schemas.microsoft.com/office/drawing/2014/main" id="{218D4881-57AD-5B4A-B4E2-2BF41EDDAA7C}"/>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17</a:t>
            </a:fld>
            <a:endParaRPr lang="en-US" dirty="0"/>
          </a:p>
        </p:txBody>
      </p:sp>
      <p:pic>
        <p:nvPicPr>
          <p:cNvPr id="12" name="Immagine 11">
            <a:extLst>
              <a:ext uri="{FF2B5EF4-FFF2-40B4-BE49-F238E27FC236}">
                <a16:creationId xmlns:a16="http://schemas.microsoft.com/office/drawing/2014/main" id="{FBF3D642-8EF7-7C41-B9AF-52550567E84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13" name="Immagine 12">
            <a:extLst>
              <a:ext uri="{FF2B5EF4-FFF2-40B4-BE49-F238E27FC236}">
                <a16:creationId xmlns:a16="http://schemas.microsoft.com/office/drawing/2014/main" id="{7F8DAE31-5470-FA48-B810-70F953B10012}"/>
              </a:ext>
            </a:extLst>
          </p:cNvPr>
          <p:cNvPicPr>
            <a:picLocks noChangeAspect="1"/>
          </p:cNvPicPr>
          <p:nvPr/>
        </p:nvPicPr>
        <p:blipFill>
          <a:blip r:embed="rId5"/>
          <a:stretch>
            <a:fillRect/>
          </a:stretch>
        </p:blipFill>
        <p:spPr>
          <a:xfrm>
            <a:off x="1524000" y="1578937"/>
            <a:ext cx="5490013" cy="448869"/>
          </a:xfrm>
          <a:prstGeom prst="rect">
            <a:avLst/>
          </a:prstGeom>
        </p:spPr>
      </p:pic>
      <p:sp>
        <p:nvSpPr>
          <p:cNvPr id="14" name="CasellaDiTesto 13">
            <a:extLst>
              <a:ext uri="{FF2B5EF4-FFF2-40B4-BE49-F238E27FC236}">
                <a16:creationId xmlns:a16="http://schemas.microsoft.com/office/drawing/2014/main" id="{A86D3DC1-7817-8E40-B559-7F0A6E8124D1}"/>
              </a:ext>
            </a:extLst>
          </p:cNvPr>
          <p:cNvSpPr txBox="1"/>
          <p:nvPr/>
        </p:nvSpPr>
        <p:spPr>
          <a:xfrm>
            <a:off x="1524000" y="2131120"/>
            <a:ext cx="8146144" cy="369332"/>
          </a:xfrm>
          <a:prstGeom prst="rect">
            <a:avLst/>
          </a:prstGeom>
          <a:noFill/>
        </p:spPr>
        <p:txBody>
          <a:bodyPr wrap="square" rtlCol="0">
            <a:spAutoFit/>
          </a:bodyPr>
          <a:lstStyle/>
          <a:p>
            <a:r>
              <a:rPr lang="it-IT" dirty="0"/>
              <a:t>Non è stato necessario il </a:t>
            </a:r>
            <a:r>
              <a:rPr lang="it-IT" dirty="0" err="1"/>
              <a:t>tuning</a:t>
            </a:r>
            <a:r>
              <a:rPr lang="it-IT" dirty="0"/>
              <a:t> dei guadagni, poiché sufficienti delle matrici identità.</a:t>
            </a:r>
          </a:p>
        </p:txBody>
      </p:sp>
    </p:spTree>
    <p:extLst>
      <p:ext uri="{BB962C8B-B14F-4D97-AF65-F5344CB8AC3E}">
        <p14:creationId xmlns:p14="http://schemas.microsoft.com/office/powerpoint/2010/main" val="1393452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719936BE-0F9D-C74E-9E55-A7F2CE751F93}"/>
              </a:ext>
            </a:extLst>
          </p:cNvPr>
          <p:cNvSpPr txBox="1">
            <a:spLocks/>
          </p:cNvSpPr>
          <p:nvPr/>
        </p:nvSpPr>
        <p:spPr>
          <a:xfrm>
            <a:off x="1524000" y="454393"/>
            <a:ext cx="9144000" cy="1021230"/>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200" dirty="0"/>
              <a:t>Manipolatore di Stanford</a:t>
            </a:r>
          </a:p>
          <a:p>
            <a:pPr algn="ctr"/>
            <a:r>
              <a:rPr lang="it-IT" sz="3800" dirty="0"/>
              <a:t>Controllore </a:t>
            </a:r>
            <a:r>
              <a:rPr lang="it-IT" sz="3800" dirty="0" err="1"/>
              <a:t>Adaptive</a:t>
            </a:r>
            <a:r>
              <a:rPr lang="it-IT" sz="3800" dirty="0"/>
              <a:t> </a:t>
            </a:r>
            <a:r>
              <a:rPr lang="it-IT" sz="3800" dirty="0" err="1"/>
              <a:t>Computed</a:t>
            </a:r>
            <a:r>
              <a:rPr lang="it-IT" sz="3800" dirty="0"/>
              <a:t> Torque</a:t>
            </a:r>
          </a:p>
        </p:txBody>
      </p:sp>
      <p:pic>
        <p:nvPicPr>
          <p:cNvPr id="15" name="Immagine 14">
            <a:extLst>
              <a:ext uri="{FF2B5EF4-FFF2-40B4-BE49-F238E27FC236}">
                <a16:creationId xmlns:a16="http://schemas.microsoft.com/office/drawing/2014/main" id="{071058FC-0B93-E147-A0EA-71411EBAC8D3}"/>
              </a:ext>
            </a:extLst>
          </p:cNvPr>
          <p:cNvPicPr>
            <a:picLocks noChangeAspect="1"/>
          </p:cNvPicPr>
          <p:nvPr/>
        </p:nvPicPr>
        <p:blipFill>
          <a:blip r:embed="rId2"/>
          <a:stretch>
            <a:fillRect/>
          </a:stretch>
        </p:blipFill>
        <p:spPr>
          <a:xfrm>
            <a:off x="2320228" y="4967306"/>
            <a:ext cx="1962353" cy="720000"/>
          </a:xfrm>
          <a:prstGeom prst="rect">
            <a:avLst/>
          </a:prstGeom>
        </p:spPr>
      </p:pic>
      <p:pic>
        <p:nvPicPr>
          <p:cNvPr id="17" name="Immagine 16">
            <a:extLst>
              <a:ext uri="{FF2B5EF4-FFF2-40B4-BE49-F238E27FC236}">
                <a16:creationId xmlns:a16="http://schemas.microsoft.com/office/drawing/2014/main" id="{7E59E54C-4FB5-5E49-9D4A-B67F723DF438}"/>
              </a:ext>
            </a:extLst>
          </p:cNvPr>
          <p:cNvPicPr>
            <a:picLocks noChangeAspect="1"/>
          </p:cNvPicPr>
          <p:nvPr/>
        </p:nvPicPr>
        <p:blipFill>
          <a:blip r:embed="rId3"/>
          <a:stretch>
            <a:fillRect/>
          </a:stretch>
        </p:blipFill>
        <p:spPr>
          <a:xfrm>
            <a:off x="4282581" y="4944767"/>
            <a:ext cx="1080000" cy="720000"/>
          </a:xfrm>
          <a:prstGeom prst="rect">
            <a:avLst/>
          </a:prstGeom>
        </p:spPr>
      </p:pic>
      <p:pic>
        <p:nvPicPr>
          <p:cNvPr id="21" name="Immagine 20">
            <a:extLst>
              <a:ext uri="{FF2B5EF4-FFF2-40B4-BE49-F238E27FC236}">
                <a16:creationId xmlns:a16="http://schemas.microsoft.com/office/drawing/2014/main" id="{628AF90A-A29E-6445-9513-C1B6ABAFF429}"/>
              </a:ext>
            </a:extLst>
          </p:cNvPr>
          <p:cNvPicPr>
            <a:picLocks noChangeAspect="1"/>
          </p:cNvPicPr>
          <p:nvPr/>
        </p:nvPicPr>
        <p:blipFill>
          <a:blip r:embed="rId4"/>
          <a:stretch>
            <a:fillRect/>
          </a:stretch>
        </p:blipFill>
        <p:spPr>
          <a:xfrm>
            <a:off x="7439352" y="5106181"/>
            <a:ext cx="2108428" cy="443075"/>
          </a:xfrm>
          <a:prstGeom prst="rect">
            <a:avLst/>
          </a:prstGeom>
        </p:spPr>
      </p:pic>
      <p:pic>
        <p:nvPicPr>
          <p:cNvPr id="23" name="Immagine 22">
            <a:extLst>
              <a:ext uri="{FF2B5EF4-FFF2-40B4-BE49-F238E27FC236}">
                <a16:creationId xmlns:a16="http://schemas.microsoft.com/office/drawing/2014/main" id="{23446BB1-0E7F-814F-9D19-AD5F0370A687}"/>
              </a:ext>
            </a:extLst>
          </p:cNvPr>
          <p:cNvPicPr>
            <a:picLocks noChangeAspect="1"/>
          </p:cNvPicPr>
          <p:nvPr/>
        </p:nvPicPr>
        <p:blipFill>
          <a:blip r:embed="rId5"/>
          <a:stretch>
            <a:fillRect/>
          </a:stretch>
        </p:blipFill>
        <p:spPr>
          <a:xfrm>
            <a:off x="1490325" y="1846214"/>
            <a:ext cx="3622158" cy="1063025"/>
          </a:xfrm>
          <a:prstGeom prst="rect">
            <a:avLst/>
          </a:prstGeom>
        </p:spPr>
      </p:pic>
      <p:pic>
        <p:nvPicPr>
          <p:cNvPr id="6" name="Immagine 5">
            <a:extLst>
              <a:ext uri="{FF2B5EF4-FFF2-40B4-BE49-F238E27FC236}">
                <a16:creationId xmlns:a16="http://schemas.microsoft.com/office/drawing/2014/main" id="{21579160-C955-CD49-A648-49B431236C92}"/>
              </a:ext>
            </a:extLst>
          </p:cNvPr>
          <p:cNvPicPr>
            <a:picLocks noChangeAspect="1"/>
          </p:cNvPicPr>
          <p:nvPr/>
        </p:nvPicPr>
        <p:blipFill>
          <a:blip r:embed="rId6"/>
          <a:stretch>
            <a:fillRect/>
          </a:stretch>
        </p:blipFill>
        <p:spPr>
          <a:xfrm>
            <a:off x="6288269" y="5091974"/>
            <a:ext cx="1151083" cy="436016"/>
          </a:xfrm>
          <a:prstGeom prst="rect">
            <a:avLst/>
          </a:prstGeom>
        </p:spPr>
      </p:pic>
      <p:sp>
        <p:nvSpPr>
          <p:cNvPr id="20" name="CasellaDiTesto 19">
            <a:extLst>
              <a:ext uri="{FF2B5EF4-FFF2-40B4-BE49-F238E27FC236}">
                <a16:creationId xmlns:a16="http://schemas.microsoft.com/office/drawing/2014/main" id="{6650286C-9CC5-F34B-BC8A-94980E9B0DAD}"/>
              </a:ext>
            </a:extLst>
          </p:cNvPr>
          <p:cNvSpPr txBox="1"/>
          <p:nvPr/>
        </p:nvSpPr>
        <p:spPr>
          <a:xfrm>
            <a:off x="5499031" y="2038807"/>
            <a:ext cx="4804710" cy="646331"/>
          </a:xfrm>
          <a:prstGeom prst="rect">
            <a:avLst/>
          </a:prstGeom>
          <a:noFill/>
        </p:spPr>
        <p:txBody>
          <a:bodyPr wrap="square" rtlCol="0">
            <a:spAutoFit/>
          </a:bodyPr>
          <a:lstStyle/>
          <a:p>
            <a:r>
              <a:rPr lang="it-IT" dirty="0"/>
              <a:t>I valori dei guadagni del controllore sono stati tarati sulla base del comportamento del sistema.</a:t>
            </a:r>
          </a:p>
        </p:txBody>
      </p:sp>
      <p:pic>
        <p:nvPicPr>
          <p:cNvPr id="12" name="Immagine 11">
            <a:extLst>
              <a:ext uri="{FF2B5EF4-FFF2-40B4-BE49-F238E27FC236}">
                <a16:creationId xmlns:a16="http://schemas.microsoft.com/office/drawing/2014/main" id="{85D07929-5B03-EC4A-9028-514CBDCDC2DE}"/>
              </a:ext>
            </a:extLst>
          </p:cNvPr>
          <p:cNvPicPr>
            <a:picLocks noChangeAspect="1"/>
          </p:cNvPicPr>
          <p:nvPr/>
        </p:nvPicPr>
        <p:blipFill>
          <a:blip r:embed="rId7"/>
          <a:stretch>
            <a:fillRect/>
          </a:stretch>
        </p:blipFill>
        <p:spPr>
          <a:xfrm>
            <a:off x="5362581" y="5020291"/>
            <a:ext cx="925688" cy="528965"/>
          </a:xfrm>
          <a:prstGeom prst="rect">
            <a:avLst/>
          </a:prstGeom>
        </p:spPr>
      </p:pic>
      <p:sp>
        <p:nvSpPr>
          <p:cNvPr id="13" name="Segnaposto data 3">
            <a:extLst>
              <a:ext uri="{FF2B5EF4-FFF2-40B4-BE49-F238E27FC236}">
                <a16:creationId xmlns:a16="http://schemas.microsoft.com/office/drawing/2014/main" id="{1288FA98-6F83-5446-A155-11A560C65BEF}"/>
              </a:ext>
            </a:extLst>
          </p:cNvPr>
          <p:cNvSpPr>
            <a:spLocks noGrp="1"/>
          </p:cNvSpPr>
          <p:nvPr>
            <p:ph type="dt" sz="half" idx="10"/>
          </p:nvPr>
        </p:nvSpPr>
        <p:spPr>
          <a:xfrm>
            <a:off x="838200" y="6356350"/>
            <a:ext cx="2743200" cy="365125"/>
          </a:xfrm>
        </p:spPr>
        <p:txBody>
          <a:bodyPr/>
          <a:lstStyle/>
          <a:p>
            <a:fld id="{4EF59023-6175-3944-979D-CFE35E3A8267}" type="datetime1">
              <a:rPr lang="it-IT" smtClean="0"/>
              <a:t>08/01/22</a:t>
            </a:fld>
            <a:endParaRPr lang="en-US" dirty="0"/>
          </a:p>
        </p:txBody>
      </p:sp>
      <p:sp>
        <p:nvSpPr>
          <p:cNvPr id="14" name="Segnaposto piè di pagina 4">
            <a:extLst>
              <a:ext uri="{FF2B5EF4-FFF2-40B4-BE49-F238E27FC236}">
                <a16:creationId xmlns:a16="http://schemas.microsoft.com/office/drawing/2014/main" id="{4B9E0F37-9F56-9346-84D5-B5288B48BB3C}"/>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6" name="Segnaposto numero diapositiva 5">
            <a:extLst>
              <a:ext uri="{FF2B5EF4-FFF2-40B4-BE49-F238E27FC236}">
                <a16:creationId xmlns:a16="http://schemas.microsoft.com/office/drawing/2014/main" id="{4C841B63-D05E-5D4C-8EAE-231F63ED41DE}"/>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18</a:t>
            </a:fld>
            <a:endParaRPr lang="en-US" dirty="0"/>
          </a:p>
        </p:txBody>
      </p:sp>
      <p:pic>
        <p:nvPicPr>
          <p:cNvPr id="18" name="Immagine 17">
            <a:extLst>
              <a:ext uri="{FF2B5EF4-FFF2-40B4-BE49-F238E27FC236}">
                <a16:creationId xmlns:a16="http://schemas.microsoft.com/office/drawing/2014/main" id="{F0D2B1AA-C966-3941-91DA-794B16FA9F9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3" name="Immagine 2">
            <a:extLst>
              <a:ext uri="{FF2B5EF4-FFF2-40B4-BE49-F238E27FC236}">
                <a16:creationId xmlns:a16="http://schemas.microsoft.com/office/drawing/2014/main" id="{C6AE9B52-E906-7247-B6F1-896B4EE94970}"/>
              </a:ext>
            </a:extLst>
          </p:cNvPr>
          <p:cNvPicPr>
            <a:picLocks noChangeAspect="1"/>
          </p:cNvPicPr>
          <p:nvPr/>
        </p:nvPicPr>
        <p:blipFill>
          <a:blip r:embed="rId9"/>
          <a:stretch>
            <a:fillRect/>
          </a:stretch>
        </p:blipFill>
        <p:spPr>
          <a:xfrm>
            <a:off x="2003377" y="3389434"/>
            <a:ext cx="3956568" cy="1519901"/>
          </a:xfrm>
          <a:prstGeom prst="rect">
            <a:avLst/>
          </a:prstGeom>
        </p:spPr>
      </p:pic>
      <p:pic>
        <p:nvPicPr>
          <p:cNvPr id="8" name="Immagine 7">
            <a:extLst>
              <a:ext uri="{FF2B5EF4-FFF2-40B4-BE49-F238E27FC236}">
                <a16:creationId xmlns:a16="http://schemas.microsoft.com/office/drawing/2014/main" id="{8DF99414-8F25-4F4C-A792-1EC78384188E}"/>
              </a:ext>
            </a:extLst>
          </p:cNvPr>
          <p:cNvPicPr>
            <a:picLocks noChangeAspect="1"/>
          </p:cNvPicPr>
          <p:nvPr/>
        </p:nvPicPr>
        <p:blipFill>
          <a:blip r:embed="rId10"/>
          <a:stretch>
            <a:fillRect/>
          </a:stretch>
        </p:blipFill>
        <p:spPr>
          <a:xfrm>
            <a:off x="5959945" y="3391711"/>
            <a:ext cx="3551592" cy="1515346"/>
          </a:xfrm>
          <a:prstGeom prst="rect">
            <a:avLst/>
          </a:prstGeom>
        </p:spPr>
      </p:pic>
    </p:spTree>
    <p:extLst>
      <p:ext uri="{BB962C8B-B14F-4D97-AF65-F5344CB8AC3E}">
        <p14:creationId xmlns:p14="http://schemas.microsoft.com/office/powerpoint/2010/main" val="3511369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719936BE-0F9D-C74E-9E55-A7F2CE751F93}"/>
              </a:ext>
            </a:extLst>
          </p:cNvPr>
          <p:cNvSpPr txBox="1">
            <a:spLocks/>
          </p:cNvSpPr>
          <p:nvPr/>
        </p:nvSpPr>
        <p:spPr>
          <a:xfrm>
            <a:off x="1524000" y="454393"/>
            <a:ext cx="9144000" cy="1021230"/>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200" dirty="0"/>
              <a:t>Manipolatore di Stanford</a:t>
            </a:r>
          </a:p>
          <a:p>
            <a:pPr algn="ctr"/>
            <a:r>
              <a:rPr lang="it-IT" sz="3800" dirty="0"/>
              <a:t>Controllore </a:t>
            </a:r>
            <a:r>
              <a:rPr lang="it-IT" sz="3800" dirty="0" err="1"/>
              <a:t>Adaptive</a:t>
            </a:r>
            <a:r>
              <a:rPr lang="it-IT" sz="3800" dirty="0"/>
              <a:t> </a:t>
            </a:r>
            <a:r>
              <a:rPr lang="it-IT" sz="3800" dirty="0" err="1"/>
              <a:t>Computed</a:t>
            </a:r>
            <a:r>
              <a:rPr lang="it-IT" sz="3800" dirty="0"/>
              <a:t> Torque</a:t>
            </a:r>
          </a:p>
        </p:txBody>
      </p:sp>
      <p:sp>
        <p:nvSpPr>
          <p:cNvPr id="7" name="Segnaposto data 3">
            <a:extLst>
              <a:ext uri="{FF2B5EF4-FFF2-40B4-BE49-F238E27FC236}">
                <a16:creationId xmlns:a16="http://schemas.microsoft.com/office/drawing/2014/main" id="{D6359A70-006A-6B4F-BC05-F8F7B673093D}"/>
              </a:ext>
            </a:extLst>
          </p:cNvPr>
          <p:cNvSpPr>
            <a:spLocks noGrp="1"/>
          </p:cNvSpPr>
          <p:nvPr>
            <p:ph type="dt" sz="half" idx="10"/>
          </p:nvPr>
        </p:nvSpPr>
        <p:spPr>
          <a:xfrm>
            <a:off x="838200" y="6356350"/>
            <a:ext cx="2743200" cy="365125"/>
          </a:xfrm>
        </p:spPr>
        <p:txBody>
          <a:bodyPr/>
          <a:lstStyle/>
          <a:p>
            <a:fld id="{4EF59023-6175-3944-979D-CFE35E3A8267}" type="datetime1">
              <a:rPr lang="it-IT" smtClean="0"/>
              <a:t>08/01/22</a:t>
            </a:fld>
            <a:endParaRPr lang="en-US" dirty="0"/>
          </a:p>
        </p:txBody>
      </p:sp>
      <p:sp>
        <p:nvSpPr>
          <p:cNvPr id="8" name="Segnaposto piè di pagina 4">
            <a:extLst>
              <a:ext uri="{FF2B5EF4-FFF2-40B4-BE49-F238E27FC236}">
                <a16:creationId xmlns:a16="http://schemas.microsoft.com/office/drawing/2014/main" id="{CD955663-191A-934F-97C2-20334E15E58A}"/>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9" name="Segnaposto numero diapositiva 5">
            <a:extLst>
              <a:ext uri="{FF2B5EF4-FFF2-40B4-BE49-F238E27FC236}">
                <a16:creationId xmlns:a16="http://schemas.microsoft.com/office/drawing/2014/main" id="{8CAD91CA-12AC-7D4C-B369-4CB8FF073B27}"/>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19</a:t>
            </a:fld>
            <a:endParaRPr lang="en-US" dirty="0"/>
          </a:p>
        </p:txBody>
      </p:sp>
      <p:pic>
        <p:nvPicPr>
          <p:cNvPr id="10" name="Immagine 9">
            <a:extLst>
              <a:ext uri="{FF2B5EF4-FFF2-40B4-BE49-F238E27FC236}">
                <a16:creationId xmlns:a16="http://schemas.microsoft.com/office/drawing/2014/main" id="{E3E0FDBD-E860-0542-A2A8-DC2D514505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4" name="Immagine 3">
            <a:extLst>
              <a:ext uri="{FF2B5EF4-FFF2-40B4-BE49-F238E27FC236}">
                <a16:creationId xmlns:a16="http://schemas.microsoft.com/office/drawing/2014/main" id="{F451CC0B-04B1-514E-AA94-33E0A32C6010}"/>
              </a:ext>
            </a:extLst>
          </p:cNvPr>
          <p:cNvPicPr>
            <a:picLocks noChangeAspect="1"/>
          </p:cNvPicPr>
          <p:nvPr/>
        </p:nvPicPr>
        <p:blipFill>
          <a:blip r:embed="rId3"/>
          <a:stretch>
            <a:fillRect/>
          </a:stretch>
        </p:blipFill>
        <p:spPr>
          <a:xfrm>
            <a:off x="6127303" y="1658679"/>
            <a:ext cx="5689600" cy="4267200"/>
          </a:xfrm>
          <a:prstGeom prst="rect">
            <a:avLst/>
          </a:prstGeom>
        </p:spPr>
      </p:pic>
      <p:pic>
        <p:nvPicPr>
          <p:cNvPr id="13" name="Immagine 12">
            <a:extLst>
              <a:ext uri="{FF2B5EF4-FFF2-40B4-BE49-F238E27FC236}">
                <a16:creationId xmlns:a16="http://schemas.microsoft.com/office/drawing/2014/main" id="{43EC17C8-924F-6847-9017-E6CB3C703CCC}"/>
              </a:ext>
            </a:extLst>
          </p:cNvPr>
          <p:cNvPicPr>
            <a:picLocks noChangeAspect="1"/>
          </p:cNvPicPr>
          <p:nvPr/>
        </p:nvPicPr>
        <p:blipFill>
          <a:blip r:embed="rId4"/>
          <a:stretch>
            <a:fillRect/>
          </a:stretch>
        </p:blipFill>
        <p:spPr>
          <a:xfrm>
            <a:off x="437703" y="1658679"/>
            <a:ext cx="5689600" cy="4267200"/>
          </a:xfrm>
          <a:prstGeom prst="rect">
            <a:avLst/>
          </a:prstGeom>
        </p:spPr>
      </p:pic>
    </p:spTree>
    <p:extLst>
      <p:ext uri="{BB962C8B-B14F-4D97-AF65-F5344CB8AC3E}">
        <p14:creationId xmlns:p14="http://schemas.microsoft.com/office/powerpoint/2010/main" val="2471295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8A001C-EBEB-F240-889F-EA098B2EAA38}"/>
              </a:ext>
            </a:extLst>
          </p:cNvPr>
          <p:cNvSpPr>
            <a:spLocks noGrp="1"/>
          </p:cNvSpPr>
          <p:nvPr>
            <p:ph type="title"/>
          </p:nvPr>
        </p:nvSpPr>
        <p:spPr>
          <a:xfrm>
            <a:off x="1141413" y="618518"/>
            <a:ext cx="9905998" cy="899676"/>
          </a:xfrm>
        </p:spPr>
        <p:txBody>
          <a:bodyPr/>
          <a:lstStyle/>
          <a:p>
            <a:r>
              <a:rPr lang="it-IT" dirty="0"/>
              <a:t>Indice:</a:t>
            </a:r>
          </a:p>
        </p:txBody>
      </p:sp>
      <p:sp>
        <p:nvSpPr>
          <p:cNvPr id="3" name="Segnaposto contenuto 2">
            <a:extLst>
              <a:ext uri="{FF2B5EF4-FFF2-40B4-BE49-F238E27FC236}">
                <a16:creationId xmlns:a16="http://schemas.microsoft.com/office/drawing/2014/main" id="{701F43A1-DF0D-614E-A7BF-E989EC82A113}"/>
              </a:ext>
            </a:extLst>
          </p:cNvPr>
          <p:cNvSpPr>
            <a:spLocks noGrp="1"/>
          </p:cNvSpPr>
          <p:nvPr>
            <p:ph idx="1"/>
          </p:nvPr>
        </p:nvSpPr>
        <p:spPr>
          <a:xfrm>
            <a:off x="1141412" y="1518194"/>
            <a:ext cx="9905999" cy="4999837"/>
          </a:xfrm>
        </p:spPr>
        <p:txBody>
          <a:bodyPr>
            <a:normAutofit/>
          </a:bodyPr>
          <a:lstStyle/>
          <a:p>
            <a:pPr>
              <a:buClr>
                <a:schemeClr val="tx2">
                  <a:lumMod val="20000"/>
                  <a:lumOff val="80000"/>
                </a:schemeClr>
              </a:buClr>
            </a:pPr>
            <a:r>
              <a:rPr lang="it-IT" dirty="0"/>
              <a:t>Manipolatore di Stanford</a:t>
            </a:r>
          </a:p>
          <a:p>
            <a:pPr lvl="1">
              <a:buClr>
                <a:schemeClr val="tx2">
                  <a:lumMod val="20000"/>
                  <a:lumOff val="80000"/>
                </a:schemeClr>
              </a:buClr>
            </a:pPr>
            <a:r>
              <a:rPr lang="it-IT" dirty="0"/>
              <a:t>Controllore PD con compensazione di Gravità</a:t>
            </a:r>
          </a:p>
          <a:p>
            <a:pPr lvl="1">
              <a:buClr>
                <a:schemeClr val="tx2">
                  <a:lumMod val="20000"/>
                  <a:lumOff val="80000"/>
                </a:schemeClr>
              </a:buClr>
            </a:pPr>
            <a:r>
              <a:rPr lang="it-IT" dirty="0"/>
              <a:t>Controllore </a:t>
            </a:r>
            <a:r>
              <a:rPr lang="it-IT" dirty="0" err="1"/>
              <a:t>Computed</a:t>
            </a:r>
            <a:r>
              <a:rPr lang="it-IT" dirty="0"/>
              <a:t> Torque</a:t>
            </a:r>
          </a:p>
          <a:p>
            <a:pPr lvl="1">
              <a:buClr>
                <a:schemeClr val="tx2">
                  <a:lumMod val="20000"/>
                  <a:lumOff val="80000"/>
                </a:schemeClr>
              </a:buClr>
            </a:pPr>
            <a:r>
              <a:rPr lang="it-IT" dirty="0"/>
              <a:t>Controllore </a:t>
            </a:r>
            <a:r>
              <a:rPr lang="it-IT" dirty="0" err="1"/>
              <a:t>Adaptive</a:t>
            </a:r>
            <a:r>
              <a:rPr lang="it-IT" dirty="0"/>
              <a:t> </a:t>
            </a:r>
            <a:r>
              <a:rPr lang="it-IT" dirty="0" err="1"/>
              <a:t>Computed</a:t>
            </a:r>
            <a:r>
              <a:rPr lang="it-IT" dirty="0"/>
              <a:t> Torque</a:t>
            </a:r>
          </a:p>
          <a:p>
            <a:pPr lvl="1">
              <a:buClr>
                <a:schemeClr val="tx2">
                  <a:lumMod val="20000"/>
                  <a:lumOff val="80000"/>
                </a:schemeClr>
              </a:buClr>
            </a:pPr>
            <a:r>
              <a:rPr lang="it-IT" dirty="0"/>
              <a:t>Confronto tra controllori</a:t>
            </a:r>
          </a:p>
          <a:p>
            <a:pPr marL="0" indent="0">
              <a:buClr>
                <a:schemeClr val="tx2">
                  <a:lumMod val="20000"/>
                  <a:lumOff val="80000"/>
                </a:schemeClr>
              </a:buClr>
              <a:buNone/>
            </a:pPr>
            <a:endParaRPr lang="it-IT" dirty="0"/>
          </a:p>
          <a:p>
            <a:pPr>
              <a:buClr>
                <a:schemeClr val="tx2">
                  <a:lumMod val="20000"/>
                  <a:lumOff val="80000"/>
                </a:schemeClr>
              </a:buClr>
            </a:pPr>
            <a:r>
              <a:rPr lang="it-IT" dirty="0" err="1"/>
              <a:t>Granty</a:t>
            </a:r>
            <a:r>
              <a:rPr lang="it-IT" dirty="0"/>
              <a:t> </a:t>
            </a:r>
            <a:r>
              <a:rPr lang="it-IT" dirty="0" err="1"/>
              <a:t>crane</a:t>
            </a:r>
            <a:endParaRPr lang="it-IT" dirty="0"/>
          </a:p>
          <a:p>
            <a:pPr lvl="1">
              <a:buClr>
                <a:schemeClr val="tx2">
                  <a:lumMod val="20000"/>
                  <a:lumOff val="80000"/>
                </a:schemeClr>
              </a:buClr>
            </a:pPr>
            <a:r>
              <a:rPr lang="it-IT" dirty="0"/>
              <a:t>Controllabilità e Osservabilità</a:t>
            </a:r>
          </a:p>
          <a:p>
            <a:pPr lvl="1">
              <a:buClr>
                <a:schemeClr val="tx2">
                  <a:lumMod val="20000"/>
                  <a:lumOff val="80000"/>
                </a:schemeClr>
              </a:buClr>
            </a:pPr>
            <a:r>
              <a:rPr lang="it-IT" dirty="0"/>
              <a:t>Feedback </a:t>
            </a:r>
            <a:r>
              <a:rPr lang="it-IT" dirty="0" err="1"/>
              <a:t>Linearization</a:t>
            </a:r>
            <a:endParaRPr lang="it-IT" dirty="0"/>
          </a:p>
        </p:txBody>
      </p:sp>
      <p:sp>
        <p:nvSpPr>
          <p:cNvPr id="4" name="Segnaposto data 3">
            <a:extLst>
              <a:ext uri="{FF2B5EF4-FFF2-40B4-BE49-F238E27FC236}">
                <a16:creationId xmlns:a16="http://schemas.microsoft.com/office/drawing/2014/main" id="{350BC4AE-661F-A845-B075-F9E71E0A5EED}"/>
              </a:ext>
            </a:extLst>
          </p:cNvPr>
          <p:cNvSpPr>
            <a:spLocks noGrp="1"/>
          </p:cNvSpPr>
          <p:nvPr>
            <p:ph type="dt" sz="half" idx="10"/>
          </p:nvPr>
        </p:nvSpPr>
        <p:spPr>
          <a:xfrm>
            <a:off x="838200" y="6356350"/>
            <a:ext cx="2743200" cy="365125"/>
          </a:xfrm>
        </p:spPr>
        <p:txBody>
          <a:bodyPr/>
          <a:lstStyle/>
          <a:p>
            <a:fld id="{4EF59023-6175-3944-979D-CFE35E3A8267}" type="datetime1">
              <a:rPr lang="it-IT" smtClean="0"/>
              <a:t>08/01/22</a:t>
            </a:fld>
            <a:endParaRPr lang="en-US" dirty="0"/>
          </a:p>
        </p:txBody>
      </p:sp>
      <p:sp>
        <p:nvSpPr>
          <p:cNvPr id="5" name="Segnaposto piè di pagina 4">
            <a:extLst>
              <a:ext uri="{FF2B5EF4-FFF2-40B4-BE49-F238E27FC236}">
                <a16:creationId xmlns:a16="http://schemas.microsoft.com/office/drawing/2014/main" id="{06C6EA9A-C651-744E-8952-CA8989CEC543}"/>
              </a:ext>
            </a:extLst>
          </p:cNvPr>
          <p:cNvSpPr>
            <a:spLocks noGrp="1"/>
          </p:cNvSpPr>
          <p:nvPr>
            <p:ph type="ftr" sz="quarter" idx="11"/>
          </p:nvPr>
        </p:nvSpPr>
        <p:spPr/>
        <p:txBody>
          <a:bodyPr/>
          <a:lstStyle/>
          <a:p>
            <a:r>
              <a:rPr lang="en-US"/>
              <a:t>Arianna Gasparri</a:t>
            </a:r>
            <a:endParaRPr lang="en-US" dirty="0"/>
          </a:p>
        </p:txBody>
      </p:sp>
      <p:sp>
        <p:nvSpPr>
          <p:cNvPr id="6" name="Segnaposto numero diapositiva 5">
            <a:extLst>
              <a:ext uri="{FF2B5EF4-FFF2-40B4-BE49-F238E27FC236}">
                <a16:creationId xmlns:a16="http://schemas.microsoft.com/office/drawing/2014/main" id="{7044FB0C-0C00-0F45-839E-EBE587CF88D0}"/>
              </a:ext>
            </a:extLst>
          </p:cNvPr>
          <p:cNvSpPr>
            <a:spLocks noGrp="1"/>
          </p:cNvSpPr>
          <p:nvPr>
            <p:ph type="sldNum" sz="quarter" idx="12"/>
          </p:nvPr>
        </p:nvSpPr>
        <p:spPr/>
        <p:txBody>
          <a:bodyPr/>
          <a:lstStyle/>
          <a:p>
            <a:fld id="{6D22F896-40B5-4ADD-8801-0D06FADFA095}" type="slidenum">
              <a:rPr lang="en-US" smtClean="0"/>
              <a:t>2</a:t>
            </a:fld>
            <a:endParaRPr lang="en-US" dirty="0"/>
          </a:p>
        </p:txBody>
      </p:sp>
      <p:pic>
        <p:nvPicPr>
          <p:cNvPr id="7" name="Immagine 6">
            <a:extLst>
              <a:ext uri="{FF2B5EF4-FFF2-40B4-BE49-F238E27FC236}">
                <a16:creationId xmlns:a16="http://schemas.microsoft.com/office/drawing/2014/main" id="{E86DC6E7-73E5-B045-B761-B306134FAD2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spTree>
    <p:extLst>
      <p:ext uri="{BB962C8B-B14F-4D97-AF65-F5344CB8AC3E}">
        <p14:creationId xmlns:p14="http://schemas.microsoft.com/office/powerpoint/2010/main" val="1287215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719936BE-0F9D-C74E-9E55-A7F2CE751F93}"/>
              </a:ext>
            </a:extLst>
          </p:cNvPr>
          <p:cNvSpPr txBox="1">
            <a:spLocks/>
          </p:cNvSpPr>
          <p:nvPr/>
        </p:nvSpPr>
        <p:spPr>
          <a:xfrm>
            <a:off x="1524000" y="454393"/>
            <a:ext cx="9144000" cy="1021230"/>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200" dirty="0"/>
              <a:t>Manipolatore di Stanford</a:t>
            </a:r>
          </a:p>
          <a:p>
            <a:pPr algn="ctr"/>
            <a:r>
              <a:rPr lang="it-IT" sz="3800" dirty="0"/>
              <a:t>Controllore </a:t>
            </a:r>
            <a:r>
              <a:rPr lang="it-IT" sz="3800" dirty="0" err="1"/>
              <a:t>Adaptive</a:t>
            </a:r>
            <a:r>
              <a:rPr lang="it-IT" sz="3800" dirty="0"/>
              <a:t> </a:t>
            </a:r>
            <a:r>
              <a:rPr lang="it-IT" sz="3800" dirty="0" err="1"/>
              <a:t>Computed</a:t>
            </a:r>
            <a:r>
              <a:rPr lang="it-IT" sz="3800" dirty="0"/>
              <a:t> Torque</a:t>
            </a:r>
          </a:p>
        </p:txBody>
      </p:sp>
      <mc:AlternateContent xmlns:mc="http://schemas.openxmlformats.org/markup-compatibility/2006">
        <mc:Choice xmlns:a14="http://schemas.microsoft.com/office/drawing/2010/main" Requires="a14">
          <p:sp>
            <p:nvSpPr>
              <p:cNvPr id="16" name="Segnaposto contenuto 15">
                <a:extLst>
                  <a:ext uri="{FF2B5EF4-FFF2-40B4-BE49-F238E27FC236}">
                    <a16:creationId xmlns:a16="http://schemas.microsoft.com/office/drawing/2014/main" id="{59F08C5F-D064-2A46-AA68-087EEE840A08}"/>
                  </a:ext>
                </a:extLst>
              </p:cNvPr>
              <p:cNvSpPr>
                <a:spLocks noGrp="1"/>
              </p:cNvSpPr>
              <p:nvPr>
                <p:ph sz="half" idx="1"/>
              </p:nvPr>
            </p:nvSpPr>
            <p:spPr>
              <a:xfrm>
                <a:off x="838200" y="1825625"/>
                <a:ext cx="5181600" cy="4001293"/>
              </a:xfrm>
            </p:spPr>
            <p:txBody>
              <a:bodyPr>
                <a:normAutofit/>
              </a:bodyPr>
              <a:lstStyle/>
              <a:p>
                <a:pPr marL="0" indent="0">
                  <a:lnSpc>
                    <a:spcPct val="150000"/>
                  </a:lnSpc>
                  <a:buNone/>
                </a:pPr>
                <a:r>
                  <a:rPr lang="it-IT" sz="1800" dirty="0"/>
                  <a:t>Il </a:t>
                </a:r>
                <a:r>
                  <a:rPr lang="it-IT" sz="1800" dirty="0" err="1"/>
                  <a:t>regressore</a:t>
                </a:r>
                <a:r>
                  <a:rPr lang="it-IT" sz="1800" dirty="0"/>
                  <a:t> è stato calcolato estrapolando i parametri dinamici relativi alle masse di ciascun link dalle equazioni della dinamica, utilizzando come vettore dei parametri:</a:t>
                </a:r>
              </a:p>
              <a:p>
                <a:pPr marL="0" indent="0">
                  <a:lnSpc>
                    <a:spcPct val="150000"/>
                  </a:lnSpc>
                  <a:buNone/>
                </a:pPr>
                <a14:m>
                  <m:oMathPara xmlns:m="http://schemas.openxmlformats.org/officeDocument/2006/math">
                    <m:oMathParaPr>
                      <m:jc m:val="centerGroup"/>
                    </m:oMathParaPr>
                    <m:oMath xmlns:m="http://schemas.openxmlformats.org/officeDocument/2006/math">
                      <m:r>
                        <a:rPr lang="el-GR" sz="1800" i="1" smtClean="0">
                          <a:latin typeface="Cambria Math" panose="02040503050406030204" pitchFamily="18" charset="0"/>
                        </a:rPr>
                        <m:t>𝜋</m:t>
                      </m:r>
                      <m:r>
                        <a:rPr lang="it-IT" sz="1800" b="0" i="1" smtClean="0">
                          <a:latin typeface="Cambria Math" panose="02040503050406030204" pitchFamily="18" charset="0"/>
                        </a:rPr>
                        <m:t>=</m:t>
                      </m:r>
                      <m:d>
                        <m:dPr>
                          <m:begChr m:val="["/>
                          <m:endChr m:val="]"/>
                          <m:ctrlPr>
                            <a:rPr lang="it-IT" sz="1800" b="0" i="1" smtClean="0">
                              <a:latin typeface="Cambria Math" panose="02040503050406030204" pitchFamily="18" charset="0"/>
                            </a:rPr>
                          </m:ctrlPr>
                        </m:dPr>
                        <m:e>
                          <m:r>
                            <a:rPr lang="it-IT" sz="1800" b="0" i="1" smtClean="0">
                              <a:latin typeface="Cambria Math" panose="02040503050406030204" pitchFamily="18" charset="0"/>
                            </a:rPr>
                            <m:t>𝑚</m:t>
                          </m:r>
                          <m:r>
                            <a:rPr lang="it-IT" sz="1800" b="0" i="1" baseline="-25000" smtClean="0">
                              <a:latin typeface="Cambria Math" panose="02040503050406030204" pitchFamily="18" charset="0"/>
                            </a:rPr>
                            <m:t>1</m:t>
                          </m:r>
                          <m:r>
                            <a:rPr lang="it-IT" sz="1800" b="0" i="1" smtClean="0">
                              <a:latin typeface="Cambria Math" panose="02040503050406030204" pitchFamily="18" charset="0"/>
                            </a:rPr>
                            <m:t>,</m:t>
                          </m:r>
                          <m:r>
                            <a:rPr lang="it-IT" sz="1800" b="0" i="1" smtClean="0">
                              <a:latin typeface="Cambria Math" panose="02040503050406030204" pitchFamily="18" charset="0"/>
                            </a:rPr>
                            <m:t>𝑚</m:t>
                          </m:r>
                          <m:r>
                            <a:rPr lang="it-IT" sz="1800" b="0" i="1" baseline="-25000" smtClean="0">
                              <a:latin typeface="Cambria Math" panose="02040503050406030204" pitchFamily="18" charset="0"/>
                            </a:rPr>
                            <m:t>2</m:t>
                          </m:r>
                          <m:r>
                            <a:rPr lang="it-IT" sz="1800" b="0" i="1" smtClean="0">
                              <a:latin typeface="Cambria Math" panose="02040503050406030204" pitchFamily="18" charset="0"/>
                            </a:rPr>
                            <m:t>, </m:t>
                          </m:r>
                          <m:r>
                            <a:rPr lang="it-IT" sz="1800" b="0" i="1" smtClean="0">
                              <a:latin typeface="Cambria Math" panose="02040503050406030204" pitchFamily="18" charset="0"/>
                            </a:rPr>
                            <m:t>𝑚</m:t>
                          </m:r>
                          <m:r>
                            <a:rPr lang="it-IT" sz="1800" b="0" i="1" baseline="-25000" smtClean="0">
                              <a:latin typeface="Cambria Math" panose="02040503050406030204" pitchFamily="18" charset="0"/>
                            </a:rPr>
                            <m:t>3</m:t>
                          </m:r>
                          <m:r>
                            <a:rPr lang="it-IT" sz="1800" b="0" i="1" smtClean="0">
                              <a:latin typeface="Cambria Math" panose="02040503050406030204" pitchFamily="18" charset="0"/>
                            </a:rPr>
                            <m:t>, </m:t>
                          </m:r>
                          <m:r>
                            <a:rPr lang="it-IT" sz="1800" b="0" i="1" smtClean="0">
                              <a:latin typeface="Cambria Math" panose="02040503050406030204" pitchFamily="18" charset="0"/>
                            </a:rPr>
                            <m:t>𝑚</m:t>
                          </m:r>
                          <m:r>
                            <a:rPr lang="it-IT" sz="1800" b="0" i="1" baseline="-25000" smtClean="0">
                              <a:latin typeface="Cambria Math" panose="02040503050406030204" pitchFamily="18" charset="0"/>
                            </a:rPr>
                            <m:t>4</m:t>
                          </m:r>
                          <m:r>
                            <a:rPr lang="it-IT" sz="1800" b="0" i="1" smtClean="0">
                              <a:latin typeface="Cambria Math" panose="02040503050406030204" pitchFamily="18" charset="0"/>
                            </a:rPr>
                            <m:t>, </m:t>
                          </m:r>
                          <m:r>
                            <a:rPr lang="it-IT" sz="1800" b="0" i="1" smtClean="0">
                              <a:latin typeface="Cambria Math" panose="02040503050406030204" pitchFamily="18" charset="0"/>
                            </a:rPr>
                            <m:t>𝑚</m:t>
                          </m:r>
                          <m:r>
                            <a:rPr lang="it-IT" sz="1800" b="0" i="1" baseline="-25000" smtClean="0">
                              <a:latin typeface="Cambria Math" panose="02040503050406030204" pitchFamily="18" charset="0"/>
                            </a:rPr>
                            <m:t>5</m:t>
                          </m:r>
                          <m:r>
                            <a:rPr lang="it-IT" sz="1800" b="0" i="1" smtClean="0">
                              <a:latin typeface="Cambria Math" panose="02040503050406030204" pitchFamily="18" charset="0"/>
                            </a:rPr>
                            <m:t>, </m:t>
                          </m:r>
                          <m:r>
                            <a:rPr lang="it-IT" sz="1800" b="0" i="1" smtClean="0">
                              <a:latin typeface="Cambria Math" panose="02040503050406030204" pitchFamily="18" charset="0"/>
                            </a:rPr>
                            <m:t>𝑚</m:t>
                          </m:r>
                          <m:r>
                            <a:rPr lang="it-IT" sz="1800" b="0" i="1" baseline="-25000" smtClean="0">
                              <a:latin typeface="Cambria Math" panose="02040503050406030204" pitchFamily="18" charset="0"/>
                            </a:rPr>
                            <m:t>6</m:t>
                          </m:r>
                        </m:e>
                      </m:d>
                      <m:r>
                        <a:rPr lang="it-IT" sz="1800" b="0" i="1" baseline="30000" smtClean="0">
                          <a:latin typeface="Cambria Math" panose="02040503050406030204" pitchFamily="18" charset="0"/>
                        </a:rPr>
                        <m:t>𝑇</m:t>
                      </m:r>
                    </m:oMath>
                  </m:oMathPara>
                </a14:m>
                <a:endParaRPr lang="it-IT" sz="1800" baseline="30000" dirty="0"/>
              </a:p>
              <a:p>
                <a:pPr marL="0" indent="0">
                  <a:lnSpc>
                    <a:spcPct val="150000"/>
                  </a:lnSpc>
                  <a:buNone/>
                </a:pPr>
                <a:r>
                  <a:rPr lang="it-IT" sz="1800" dirty="0"/>
                  <a:t>Inizializzando il vettore di parametri dinamici stimati come </a:t>
                </a:r>
                <a14:m>
                  <m:oMath xmlns:m="http://schemas.openxmlformats.org/officeDocument/2006/math">
                    <m:acc>
                      <m:accPr>
                        <m:chr m:val="̂"/>
                        <m:ctrlPr>
                          <a:rPr lang="it-IT" sz="1800" i="1" smtClean="0">
                            <a:latin typeface="Cambria Math" panose="02040503050406030204" pitchFamily="18" charset="0"/>
                          </a:rPr>
                        </m:ctrlPr>
                      </m:accPr>
                      <m:e>
                        <m:r>
                          <a:rPr lang="el-GR" sz="1800" i="1">
                            <a:latin typeface="Cambria Math" panose="02040503050406030204" pitchFamily="18" charset="0"/>
                          </a:rPr>
                          <m:t>𝜋</m:t>
                        </m:r>
                      </m:e>
                    </m:acc>
                  </m:oMath>
                </a14:m>
                <a:r>
                  <a:rPr lang="it-IT" sz="1800" dirty="0"/>
                  <a:t> in modo che le masse fossero uguali a quelle reali e per la scelta fatta della matrici </a:t>
                </a:r>
                <a:r>
                  <a:rPr lang="it-IT" sz="1800" dirty="0" err="1"/>
                  <a:t>R</a:t>
                </a:r>
                <a:r>
                  <a:rPr lang="it-IT" sz="1800" dirty="0"/>
                  <a:t> e </a:t>
                </a:r>
                <a:r>
                  <a:rPr lang="it-IT" sz="1800" dirty="0" err="1"/>
                  <a:t>Q</a:t>
                </a:r>
                <a:r>
                  <a:rPr lang="it-IT" sz="1800" dirty="0"/>
                  <a:t> si ottiene il seguente andamento dell’errore di stima.</a:t>
                </a:r>
                <a:endParaRPr lang="it-IT" sz="1800" baseline="-25000" dirty="0"/>
              </a:p>
            </p:txBody>
          </p:sp>
        </mc:Choice>
        <mc:Fallback>
          <p:sp>
            <p:nvSpPr>
              <p:cNvPr id="16" name="Segnaposto contenuto 15">
                <a:extLst>
                  <a:ext uri="{FF2B5EF4-FFF2-40B4-BE49-F238E27FC236}">
                    <a16:creationId xmlns:a16="http://schemas.microsoft.com/office/drawing/2014/main" id="{59F08C5F-D064-2A46-AA68-087EEE840A08}"/>
                  </a:ext>
                </a:extLst>
              </p:cNvPr>
              <p:cNvSpPr>
                <a:spLocks noGrp="1" noRot="1" noChangeAspect="1" noMove="1" noResize="1" noEditPoints="1" noAdjustHandles="1" noChangeArrowheads="1" noChangeShapeType="1" noTextEdit="1"/>
              </p:cNvSpPr>
              <p:nvPr>
                <p:ph sz="half" idx="1"/>
              </p:nvPr>
            </p:nvSpPr>
            <p:spPr>
              <a:xfrm>
                <a:off x="838200" y="1825625"/>
                <a:ext cx="5181600" cy="4001293"/>
              </a:xfrm>
              <a:blipFill>
                <a:blip r:embed="rId2"/>
                <a:stretch>
                  <a:fillRect l="-978"/>
                </a:stretch>
              </a:blipFill>
            </p:spPr>
            <p:txBody>
              <a:bodyPr/>
              <a:lstStyle/>
              <a:p>
                <a:r>
                  <a:rPr lang="it-IT">
                    <a:noFill/>
                  </a:rPr>
                  <a:t> </a:t>
                </a:r>
              </a:p>
            </p:txBody>
          </p:sp>
        </mc:Fallback>
      </mc:AlternateContent>
      <p:sp>
        <p:nvSpPr>
          <p:cNvPr id="6" name="Segnaposto data 3">
            <a:extLst>
              <a:ext uri="{FF2B5EF4-FFF2-40B4-BE49-F238E27FC236}">
                <a16:creationId xmlns:a16="http://schemas.microsoft.com/office/drawing/2014/main" id="{E31BE159-E7C8-C24F-9CBB-A7F601D7B4BC}"/>
              </a:ext>
            </a:extLst>
          </p:cNvPr>
          <p:cNvSpPr>
            <a:spLocks noGrp="1"/>
          </p:cNvSpPr>
          <p:nvPr>
            <p:ph type="dt" sz="half" idx="10"/>
          </p:nvPr>
        </p:nvSpPr>
        <p:spPr>
          <a:xfrm>
            <a:off x="838200" y="6356350"/>
            <a:ext cx="2743200" cy="365125"/>
          </a:xfrm>
        </p:spPr>
        <p:txBody>
          <a:bodyPr/>
          <a:lstStyle/>
          <a:p>
            <a:fld id="{4EF59023-6175-3944-979D-CFE35E3A8267}" type="datetime1">
              <a:rPr lang="it-IT" smtClean="0"/>
              <a:t>08/01/22</a:t>
            </a:fld>
            <a:endParaRPr lang="en-US" dirty="0"/>
          </a:p>
        </p:txBody>
      </p:sp>
      <p:sp>
        <p:nvSpPr>
          <p:cNvPr id="7" name="Segnaposto piè di pagina 4">
            <a:extLst>
              <a:ext uri="{FF2B5EF4-FFF2-40B4-BE49-F238E27FC236}">
                <a16:creationId xmlns:a16="http://schemas.microsoft.com/office/drawing/2014/main" id="{FB85E8B1-FEDB-9D4D-BEDC-B47C1654AEA9}"/>
              </a:ext>
            </a:extLst>
          </p:cNvPr>
          <p:cNvSpPr>
            <a:spLocks noGrp="1"/>
          </p:cNvSpPr>
          <p:nvPr>
            <p:ph type="ftr" sz="quarter" idx="11"/>
          </p:nvPr>
        </p:nvSpPr>
        <p:spPr>
          <a:xfrm>
            <a:off x="4038600" y="6345717"/>
            <a:ext cx="4114800" cy="365125"/>
          </a:xfrm>
        </p:spPr>
        <p:txBody>
          <a:bodyPr/>
          <a:lstStyle/>
          <a:p>
            <a:r>
              <a:rPr lang="en-US"/>
              <a:t>Arianna Gasparri</a:t>
            </a:r>
            <a:endParaRPr lang="en-US" dirty="0"/>
          </a:p>
        </p:txBody>
      </p:sp>
      <p:sp>
        <p:nvSpPr>
          <p:cNvPr id="8" name="Segnaposto numero diapositiva 5">
            <a:extLst>
              <a:ext uri="{FF2B5EF4-FFF2-40B4-BE49-F238E27FC236}">
                <a16:creationId xmlns:a16="http://schemas.microsoft.com/office/drawing/2014/main" id="{39627B88-FC50-354B-82EE-0494B9651314}"/>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20</a:t>
            </a:fld>
            <a:endParaRPr lang="en-US" dirty="0"/>
          </a:p>
        </p:txBody>
      </p:sp>
      <p:pic>
        <p:nvPicPr>
          <p:cNvPr id="9" name="Immagine 8">
            <a:extLst>
              <a:ext uri="{FF2B5EF4-FFF2-40B4-BE49-F238E27FC236}">
                <a16:creationId xmlns:a16="http://schemas.microsoft.com/office/drawing/2014/main" id="{53B4ECF9-C7E1-9548-8C2B-0D320A06911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4" name="Immagine 3">
            <a:extLst>
              <a:ext uri="{FF2B5EF4-FFF2-40B4-BE49-F238E27FC236}">
                <a16:creationId xmlns:a16="http://schemas.microsoft.com/office/drawing/2014/main" id="{EC22DED0-12DF-1448-97D6-C8482700BC93}"/>
              </a:ext>
            </a:extLst>
          </p:cNvPr>
          <p:cNvPicPr>
            <a:picLocks noChangeAspect="1"/>
          </p:cNvPicPr>
          <p:nvPr/>
        </p:nvPicPr>
        <p:blipFill>
          <a:blip r:embed="rId4"/>
          <a:stretch>
            <a:fillRect/>
          </a:stretch>
        </p:blipFill>
        <p:spPr>
          <a:xfrm>
            <a:off x="6019800" y="1692671"/>
            <a:ext cx="5689600" cy="4267200"/>
          </a:xfrm>
          <a:prstGeom prst="rect">
            <a:avLst/>
          </a:prstGeom>
        </p:spPr>
      </p:pic>
    </p:spTree>
    <p:extLst>
      <p:ext uri="{BB962C8B-B14F-4D97-AF65-F5344CB8AC3E}">
        <p14:creationId xmlns:p14="http://schemas.microsoft.com/office/powerpoint/2010/main" val="3008735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719936BE-0F9D-C74E-9E55-A7F2CE751F93}"/>
              </a:ext>
            </a:extLst>
          </p:cNvPr>
          <p:cNvSpPr txBox="1">
            <a:spLocks/>
          </p:cNvSpPr>
          <p:nvPr/>
        </p:nvSpPr>
        <p:spPr>
          <a:xfrm>
            <a:off x="1524000" y="454393"/>
            <a:ext cx="9144000" cy="1021230"/>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200" dirty="0"/>
              <a:t>Manipolatore di Stanford</a:t>
            </a:r>
          </a:p>
          <a:p>
            <a:pPr algn="ctr"/>
            <a:r>
              <a:rPr lang="it-IT" sz="3800" dirty="0"/>
              <a:t>Controllore </a:t>
            </a:r>
            <a:r>
              <a:rPr lang="it-IT" sz="3800" dirty="0" err="1"/>
              <a:t>Adaptive</a:t>
            </a:r>
            <a:r>
              <a:rPr lang="it-IT" sz="3800" dirty="0"/>
              <a:t> </a:t>
            </a:r>
            <a:r>
              <a:rPr lang="it-IT" sz="3800" dirty="0" err="1"/>
              <a:t>Computed</a:t>
            </a:r>
            <a:r>
              <a:rPr lang="it-IT" sz="3800" dirty="0"/>
              <a:t> Torque</a:t>
            </a:r>
          </a:p>
        </p:txBody>
      </p:sp>
      <mc:AlternateContent xmlns:mc="http://schemas.openxmlformats.org/markup-compatibility/2006">
        <mc:Choice xmlns:a14="http://schemas.microsoft.com/office/drawing/2010/main" Requires="a14">
          <p:sp>
            <p:nvSpPr>
              <p:cNvPr id="16" name="Segnaposto contenuto 15">
                <a:extLst>
                  <a:ext uri="{FF2B5EF4-FFF2-40B4-BE49-F238E27FC236}">
                    <a16:creationId xmlns:a16="http://schemas.microsoft.com/office/drawing/2014/main" id="{59F08C5F-D064-2A46-AA68-087EEE840A08}"/>
                  </a:ext>
                </a:extLst>
              </p:cNvPr>
              <p:cNvSpPr>
                <a:spLocks noGrp="1"/>
              </p:cNvSpPr>
              <p:nvPr>
                <p:ph sz="half" idx="1"/>
              </p:nvPr>
            </p:nvSpPr>
            <p:spPr>
              <a:xfrm>
                <a:off x="838200" y="1825625"/>
                <a:ext cx="5181600" cy="4001293"/>
              </a:xfrm>
            </p:spPr>
            <p:txBody>
              <a:bodyPr>
                <a:normAutofit fontScale="92500"/>
              </a:bodyPr>
              <a:lstStyle/>
              <a:p>
                <a:pPr marL="0" indent="0">
                  <a:lnSpc>
                    <a:spcPct val="150000"/>
                  </a:lnSpc>
                  <a:buNone/>
                </a:pPr>
                <a:r>
                  <a:rPr lang="it-IT" sz="1800" dirty="0"/>
                  <a:t>Il </a:t>
                </a:r>
                <a:r>
                  <a:rPr lang="it-IT" sz="1800" dirty="0" err="1"/>
                  <a:t>regressore</a:t>
                </a:r>
                <a:r>
                  <a:rPr lang="it-IT" sz="1800" dirty="0"/>
                  <a:t> è stato calcolato estrapolando i parametri dinamici relativi alle masse di ciascun link dalle equazioni della dinamica, utilizzando come vettore dei parametri:</a:t>
                </a:r>
              </a:p>
              <a:p>
                <a:pPr marL="0" indent="0">
                  <a:lnSpc>
                    <a:spcPct val="150000"/>
                  </a:lnSpc>
                  <a:buNone/>
                </a:pPr>
                <a14:m>
                  <m:oMathPara xmlns:m="http://schemas.openxmlformats.org/officeDocument/2006/math">
                    <m:oMathParaPr>
                      <m:jc m:val="centerGroup"/>
                    </m:oMathParaPr>
                    <m:oMath xmlns:m="http://schemas.openxmlformats.org/officeDocument/2006/math">
                      <m:r>
                        <a:rPr lang="el-GR" sz="1800" i="1" smtClean="0">
                          <a:latin typeface="Cambria Math" panose="02040503050406030204" pitchFamily="18" charset="0"/>
                        </a:rPr>
                        <m:t>𝜋</m:t>
                      </m:r>
                      <m:r>
                        <a:rPr lang="it-IT" sz="1800" b="0" i="1" smtClean="0">
                          <a:latin typeface="Cambria Math" panose="02040503050406030204" pitchFamily="18" charset="0"/>
                        </a:rPr>
                        <m:t>=</m:t>
                      </m:r>
                      <m:d>
                        <m:dPr>
                          <m:begChr m:val="["/>
                          <m:endChr m:val="]"/>
                          <m:ctrlPr>
                            <a:rPr lang="it-IT" sz="1800" b="0" i="1" smtClean="0">
                              <a:latin typeface="Cambria Math" panose="02040503050406030204" pitchFamily="18" charset="0"/>
                            </a:rPr>
                          </m:ctrlPr>
                        </m:dPr>
                        <m:e>
                          <m:r>
                            <a:rPr lang="it-IT" sz="1800" b="0" i="1" smtClean="0">
                              <a:latin typeface="Cambria Math" panose="02040503050406030204" pitchFamily="18" charset="0"/>
                            </a:rPr>
                            <m:t>𝑚</m:t>
                          </m:r>
                          <m:r>
                            <a:rPr lang="it-IT" sz="1800" b="0" i="1" baseline="-25000" smtClean="0">
                              <a:latin typeface="Cambria Math" panose="02040503050406030204" pitchFamily="18" charset="0"/>
                            </a:rPr>
                            <m:t>1</m:t>
                          </m:r>
                          <m:r>
                            <a:rPr lang="it-IT" sz="1800" b="0" i="1" smtClean="0">
                              <a:latin typeface="Cambria Math" panose="02040503050406030204" pitchFamily="18" charset="0"/>
                            </a:rPr>
                            <m:t>,</m:t>
                          </m:r>
                          <m:r>
                            <a:rPr lang="it-IT" sz="1800" b="0" i="1" smtClean="0">
                              <a:latin typeface="Cambria Math" panose="02040503050406030204" pitchFamily="18" charset="0"/>
                            </a:rPr>
                            <m:t>𝑚</m:t>
                          </m:r>
                          <m:r>
                            <a:rPr lang="it-IT" sz="1800" b="0" i="1" baseline="-25000" smtClean="0">
                              <a:latin typeface="Cambria Math" panose="02040503050406030204" pitchFamily="18" charset="0"/>
                            </a:rPr>
                            <m:t>2</m:t>
                          </m:r>
                          <m:r>
                            <a:rPr lang="it-IT" sz="1800" b="0" i="1" smtClean="0">
                              <a:latin typeface="Cambria Math" panose="02040503050406030204" pitchFamily="18" charset="0"/>
                            </a:rPr>
                            <m:t>, </m:t>
                          </m:r>
                          <m:r>
                            <a:rPr lang="it-IT" sz="1800" b="0" i="1" smtClean="0">
                              <a:latin typeface="Cambria Math" panose="02040503050406030204" pitchFamily="18" charset="0"/>
                            </a:rPr>
                            <m:t>𝑚</m:t>
                          </m:r>
                          <m:r>
                            <a:rPr lang="it-IT" sz="1800" b="0" i="1" baseline="-25000" smtClean="0">
                              <a:latin typeface="Cambria Math" panose="02040503050406030204" pitchFamily="18" charset="0"/>
                            </a:rPr>
                            <m:t>3</m:t>
                          </m:r>
                          <m:r>
                            <a:rPr lang="it-IT" sz="1800" b="0" i="1" smtClean="0">
                              <a:latin typeface="Cambria Math" panose="02040503050406030204" pitchFamily="18" charset="0"/>
                            </a:rPr>
                            <m:t>, </m:t>
                          </m:r>
                          <m:r>
                            <a:rPr lang="it-IT" sz="1800" b="0" i="1" smtClean="0">
                              <a:latin typeface="Cambria Math" panose="02040503050406030204" pitchFamily="18" charset="0"/>
                            </a:rPr>
                            <m:t>𝑚</m:t>
                          </m:r>
                          <m:r>
                            <a:rPr lang="it-IT" sz="1800" b="0" i="1" baseline="-25000" smtClean="0">
                              <a:latin typeface="Cambria Math" panose="02040503050406030204" pitchFamily="18" charset="0"/>
                            </a:rPr>
                            <m:t>4</m:t>
                          </m:r>
                          <m:r>
                            <a:rPr lang="it-IT" sz="1800" b="0" i="1" smtClean="0">
                              <a:latin typeface="Cambria Math" panose="02040503050406030204" pitchFamily="18" charset="0"/>
                            </a:rPr>
                            <m:t>, </m:t>
                          </m:r>
                          <m:r>
                            <a:rPr lang="it-IT" sz="1800" b="0" i="1" smtClean="0">
                              <a:latin typeface="Cambria Math" panose="02040503050406030204" pitchFamily="18" charset="0"/>
                            </a:rPr>
                            <m:t>𝑚</m:t>
                          </m:r>
                          <m:r>
                            <a:rPr lang="it-IT" sz="1800" b="0" i="1" baseline="-25000" smtClean="0">
                              <a:latin typeface="Cambria Math" panose="02040503050406030204" pitchFamily="18" charset="0"/>
                            </a:rPr>
                            <m:t>5</m:t>
                          </m:r>
                          <m:r>
                            <a:rPr lang="it-IT" sz="1800" b="0" i="1" smtClean="0">
                              <a:latin typeface="Cambria Math" panose="02040503050406030204" pitchFamily="18" charset="0"/>
                            </a:rPr>
                            <m:t>, </m:t>
                          </m:r>
                          <m:r>
                            <a:rPr lang="it-IT" sz="1800" b="0" i="1" smtClean="0">
                              <a:latin typeface="Cambria Math" panose="02040503050406030204" pitchFamily="18" charset="0"/>
                            </a:rPr>
                            <m:t>𝑚</m:t>
                          </m:r>
                          <m:r>
                            <a:rPr lang="it-IT" sz="1800" b="0" i="1" baseline="-25000" smtClean="0">
                              <a:latin typeface="Cambria Math" panose="02040503050406030204" pitchFamily="18" charset="0"/>
                            </a:rPr>
                            <m:t>6</m:t>
                          </m:r>
                        </m:e>
                      </m:d>
                      <m:r>
                        <a:rPr lang="it-IT" sz="1800" b="0" i="1" baseline="30000" smtClean="0">
                          <a:latin typeface="Cambria Math" panose="02040503050406030204" pitchFamily="18" charset="0"/>
                        </a:rPr>
                        <m:t>𝑇</m:t>
                      </m:r>
                    </m:oMath>
                  </m:oMathPara>
                </a14:m>
                <a:endParaRPr lang="it-IT" sz="1800" baseline="30000" dirty="0"/>
              </a:p>
              <a:p>
                <a:pPr marL="0" indent="0">
                  <a:lnSpc>
                    <a:spcPct val="150000"/>
                  </a:lnSpc>
                  <a:buNone/>
                </a:pPr>
                <a:r>
                  <a:rPr lang="it-IT" sz="1800" dirty="0"/>
                  <a:t>Inizializzando il vettore di parametri dinamici stimati come </a:t>
                </a:r>
                <a14:m>
                  <m:oMath xmlns:m="http://schemas.openxmlformats.org/officeDocument/2006/math">
                    <m:acc>
                      <m:accPr>
                        <m:chr m:val="̂"/>
                        <m:ctrlPr>
                          <a:rPr lang="it-IT" sz="1800" i="1" smtClean="0">
                            <a:latin typeface="Cambria Math" panose="02040503050406030204" pitchFamily="18" charset="0"/>
                          </a:rPr>
                        </m:ctrlPr>
                      </m:accPr>
                      <m:e>
                        <m:r>
                          <a:rPr lang="el-GR" sz="1800" i="1">
                            <a:latin typeface="Cambria Math" panose="02040503050406030204" pitchFamily="18" charset="0"/>
                          </a:rPr>
                          <m:t>𝜋</m:t>
                        </m:r>
                      </m:e>
                    </m:acc>
                  </m:oMath>
                </a14:m>
                <a:r>
                  <a:rPr lang="it-IT" sz="1800" dirty="0"/>
                  <a:t> in modo che le masse avessero uno scostamento di +0.5 kg rispetto a quelle reali e per la scelta fatta della matrici </a:t>
                </a:r>
                <a:r>
                  <a:rPr lang="it-IT" sz="1800" dirty="0" err="1"/>
                  <a:t>R</a:t>
                </a:r>
                <a:r>
                  <a:rPr lang="it-IT" sz="1800" dirty="0"/>
                  <a:t> e </a:t>
                </a:r>
                <a:r>
                  <a:rPr lang="it-IT" sz="1800" dirty="0" err="1"/>
                  <a:t>Q</a:t>
                </a:r>
                <a:r>
                  <a:rPr lang="it-IT" sz="1800" dirty="0"/>
                  <a:t> si ottiene il seguente andamento dell’errore di stima.</a:t>
                </a:r>
                <a:endParaRPr lang="it-IT" sz="1800" baseline="-25000" dirty="0"/>
              </a:p>
            </p:txBody>
          </p:sp>
        </mc:Choice>
        <mc:Fallback>
          <p:sp>
            <p:nvSpPr>
              <p:cNvPr id="16" name="Segnaposto contenuto 15">
                <a:extLst>
                  <a:ext uri="{FF2B5EF4-FFF2-40B4-BE49-F238E27FC236}">
                    <a16:creationId xmlns:a16="http://schemas.microsoft.com/office/drawing/2014/main" id="{59F08C5F-D064-2A46-AA68-087EEE840A08}"/>
                  </a:ext>
                </a:extLst>
              </p:cNvPr>
              <p:cNvSpPr>
                <a:spLocks noGrp="1" noRot="1" noChangeAspect="1" noMove="1" noResize="1" noEditPoints="1" noAdjustHandles="1" noChangeArrowheads="1" noChangeShapeType="1" noTextEdit="1"/>
              </p:cNvSpPr>
              <p:nvPr>
                <p:ph sz="half" idx="1"/>
              </p:nvPr>
            </p:nvSpPr>
            <p:spPr>
              <a:xfrm>
                <a:off x="838200" y="1825625"/>
                <a:ext cx="5181600" cy="4001293"/>
              </a:xfrm>
              <a:blipFill>
                <a:blip r:embed="rId2"/>
                <a:stretch>
                  <a:fillRect l="-733" r="-1467"/>
                </a:stretch>
              </a:blipFill>
            </p:spPr>
            <p:txBody>
              <a:bodyPr/>
              <a:lstStyle/>
              <a:p>
                <a:r>
                  <a:rPr lang="it-IT">
                    <a:noFill/>
                  </a:rPr>
                  <a:t> </a:t>
                </a:r>
              </a:p>
            </p:txBody>
          </p:sp>
        </mc:Fallback>
      </mc:AlternateContent>
      <p:sp>
        <p:nvSpPr>
          <p:cNvPr id="6" name="Segnaposto data 3">
            <a:extLst>
              <a:ext uri="{FF2B5EF4-FFF2-40B4-BE49-F238E27FC236}">
                <a16:creationId xmlns:a16="http://schemas.microsoft.com/office/drawing/2014/main" id="{E31BE159-E7C8-C24F-9CBB-A7F601D7B4BC}"/>
              </a:ext>
            </a:extLst>
          </p:cNvPr>
          <p:cNvSpPr>
            <a:spLocks noGrp="1"/>
          </p:cNvSpPr>
          <p:nvPr>
            <p:ph type="dt" sz="half" idx="10"/>
          </p:nvPr>
        </p:nvSpPr>
        <p:spPr>
          <a:xfrm>
            <a:off x="838200" y="6356350"/>
            <a:ext cx="2743200" cy="365125"/>
          </a:xfrm>
        </p:spPr>
        <p:txBody>
          <a:bodyPr/>
          <a:lstStyle/>
          <a:p>
            <a:fld id="{4EF59023-6175-3944-979D-CFE35E3A8267}" type="datetime1">
              <a:rPr lang="it-IT" smtClean="0"/>
              <a:t>11/01/22</a:t>
            </a:fld>
            <a:endParaRPr lang="en-US" dirty="0"/>
          </a:p>
        </p:txBody>
      </p:sp>
      <p:sp>
        <p:nvSpPr>
          <p:cNvPr id="7" name="Segnaposto piè di pagina 4">
            <a:extLst>
              <a:ext uri="{FF2B5EF4-FFF2-40B4-BE49-F238E27FC236}">
                <a16:creationId xmlns:a16="http://schemas.microsoft.com/office/drawing/2014/main" id="{FB85E8B1-FEDB-9D4D-BEDC-B47C1654AEA9}"/>
              </a:ext>
            </a:extLst>
          </p:cNvPr>
          <p:cNvSpPr>
            <a:spLocks noGrp="1"/>
          </p:cNvSpPr>
          <p:nvPr>
            <p:ph type="ftr" sz="quarter" idx="11"/>
          </p:nvPr>
        </p:nvSpPr>
        <p:spPr>
          <a:xfrm>
            <a:off x="4038600" y="6345717"/>
            <a:ext cx="4114800" cy="365125"/>
          </a:xfrm>
        </p:spPr>
        <p:txBody>
          <a:bodyPr/>
          <a:lstStyle/>
          <a:p>
            <a:r>
              <a:rPr lang="en-US"/>
              <a:t>Arianna Gasparri</a:t>
            </a:r>
            <a:endParaRPr lang="en-US" dirty="0"/>
          </a:p>
        </p:txBody>
      </p:sp>
      <p:sp>
        <p:nvSpPr>
          <p:cNvPr id="8" name="Segnaposto numero diapositiva 5">
            <a:extLst>
              <a:ext uri="{FF2B5EF4-FFF2-40B4-BE49-F238E27FC236}">
                <a16:creationId xmlns:a16="http://schemas.microsoft.com/office/drawing/2014/main" id="{39627B88-FC50-354B-82EE-0494B9651314}"/>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21</a:t>
            </a:fld>
            <a:endParaRPr lang="en-US" dirty="0"/>
          </a:p>
        </p:txBody>
      </p:sp>
      <p:pic>
        <p:nvPicPr>
          <p:cNvPr id="9" name="Immagine 8">
            <a:extLst>
              <a:ext uri="{FF2B5EF4-FFF2-40B4-BE49-F238E27FC236}">
                <a16:creationId xmlns:a16="http://schemas.microsoft.com/office/drawing/2014/main" id="{53B4ECF9-C7E1-9548-8C2B-0D320A06911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4" name="Immagine 3">
            <a:extLst>
              <a:ext uri="{FF2B5EF4-FFF2-40B4-BE49-F238E27FC236}">
                <a16:creationId xmlns:a16="http://schemas.microsoft.com/office/drawing/2014/main" id="{FB67837D-DA2F-474E-8616-C116C80B33C4}"/>
              </a:ext>
            </a:extLst>
          </p:cNvPr>
          <p:cNvPicPr>
            <a:picLocks noChangeAspect="1"/>
          </p:cNvPicPr>
          <p:nvPr/>
        </p:nvPicPr>
        <p:blipFill>
          <a:blip r:embed="rId4"/>
          <a:stretch>
            <a:fillRect/>
          </a:stretch>
        </p:blipFill>
        <p:spPr>
          <a:xfrm>
            <a:off x="6019800" y="1692671"/>
            <a:ext cx="5689600" cy="4267200"/>
          </a:xfrm>
          <a:prstGeom prst="rect">
            <a:avLst/>
          </a:prstGeom>
        </p:spPr>
      </p:pic>
    </p:spTree>
    <p:extLst>
      <p:ext uri="{BB962C8B-B14F-4D97-AF65-F5344CB8AC3E}">
        <p14:creationId xmlns:p14="http://schemas.microsoft.com/office/powerpoint/2010/main" val="866937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719936BE-0F9D-C74E-9E55-A7F2CE751F93}"/>
              </a:ext>
            </a:extLst>
          </p:cNvPr>
          <p:cNvSpPr txBox="1">
            <a:spLocks/>
          </p:cNvSpPr>
          <p:nvPr/>
        </p:nvSpPr>
        <p:spPr>
          <a:xfrm>
            <a:off x="1524000" y="454393"/>
            <a:ext cx="9144000" cy="1021230"/>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200" dirty="0"/>
              <a:t>Manipolatore di Stanford</a:t>
            </a:r>
          </a:p>
          <a:p>
            <a:pPr algn="ctr"/>
            <a:r>
              <a:rPr lang="it-IT" sz="3800" dirty="0"/>
              <a:t>Confronto tra controllori</a:t>
            </a:r>
          </a:p>
        </p:txBody>
      </p:sp>
      <p:sp>
        <p:nvSpPr>
          <p:cNvPr id="6" name="Segnaposto data 3">
            <a:extLst>
              <a:ext uri="{FF2B5EF4-FFF2-40B4-BE49-F238E27FC236}">
                <a16:creationId xmlns:a16="http://schemas.microsoft.com/office/drawing/2014/main" id="{E31BE159-E7C8-C24F-9CBB-A7F601D7B4BC}"/>
              </a:ext>
            </a:extLst>
          </p:cNvPr>
          <p:cNvSpPr>
            <a:spLocks noGrp="1"/>
          </p:cNvSpPr>
          <p:nvPr>
            <p:ph type="dt" sz="half" idx="10"/>
          </p:nvPr>
        </p:nvSpPr>
        <p:spPr>
          <a:xfrm>
            <a:off x="838200" y="6356350"/>
            <a:ext cx="2743200" cy="365125"/>
          </a:xfrm>
        </p:spPr>
        <p:txBody>
          <a:bodyPr/>
          <a:lstStyle/>
          <a:p>
            <a:fld id="{4EF59023-6175-3944-979D-CFE35E3A8267}" type="datetime1">
              <a:rPr lang="it-IT" smtClean="0"/>
              <a:t>08/01/22</a:t>
            </a:fld>
            <a:endParaRPr lang="en-US" dirty="0"/>
          </a:p>
        </p:txBody>
      </p:sp>
      <p:sp>
        <p:nvSpPr>
          <p:cNvPr id="7" name="Segnaposto piè di pagina 4">
            <a:extLst>
              <a:ext uri="{FF2B5EF4-FFF2-40B4-BE49-F238E27FC236}">
                <a16:creationId xmlns:a16="http://schemas.microsoft.com/office/drawing/2014/main" id="{FB85E8B1-FEDB-9D4D-BEDC-B47C1654AEA9}"/>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8" name="Segnaposto numero diapositiva 5">
            <a:extLst>
              <a:ext uri="{FF2B5EF4-FFF2-40B4-BE49-F238E27FC236}">
                <a16:creationId xmlns:a16="http://schemas.microsoft.com/office/drawing/2014/main" id="{39627B88-FC50-354B-82EE-0494B9651314}"/>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22</a:t>
            </a:fld>
            <a:endParaRPr lang="en-US" dirty="0"/>
          </a:p>
        </p:txBody>
      </p:sp>
      <p:pic>
        <p:nvPicPr>
          <p:cNvPr id="9" name="Immagine 8">
            <a:extLst>
              <a:ext uri="{FF2B5EF4-FFF2-40B4-BE49-F238E27FC236}">
                <a16:creationId xmlns:a16="http://schemas.microsoft.com/office/drawing/2014/main" id="{53B4ECF9-C7E1-9548-8C2B-0D320A0691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3" name="Immagine 2">
            <a:extLst>
              <a:ext uri="{FF2B5EF4-FFF2-40B4-BE49-F238E27FC236}">
                <a16:creationId xmlns:a16="http://schemas.microsoft.com/office/drawing/2014/main" id="{E226C766-5FC1-2B48-A33F-4C6DAB0A4FD1}"/>
              </a:ext>
            </a:extLst>
          </p:cNvPr>
          <p:cNvPicPr>
            <a:picLocks noChangeAspect="1"/>
          </p:cNvPicPr>
          <p:nvPr/>
        </p:nvPicPr>
        <p:blipFill>
          <a:blip r:embed="rId3"/>
          <a:stretch>
            <a:fillRect/>
          </a:stretch>
        </p:blipFill>
        <p:spPr>
          <a:xfrm>
            <a:off x="1219200" y="1475623"/>
            <a:ext cx="9753600" cy="4777740"/>
          </a:xfrm>
          <a:prstGeom prst="rect">
            <a:avLst/>
          </a:prstGeom>
        </p:spPr>
      </p:pic>
    </p:spTree>
    <p:extLst>
      <p:ext uri="{BB962C8B-B14F-4D97-AF65-F5344CB8AC3E}">
        <p14:creationId xmlns:p14="http://schemas.microsoft.com/office/powerpoint/2010/main" val="34192583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719936BE-0F9D-C74E-9E55-A7F2CE751F93}"/>
              </a:ext>
            </a:extLst>
          </p:cNvPr>
          <p:cNvSpPr txBox="1">
            <a:spLocks/>
          </p:cNvSpPr>
          <p:nvPr/>
        </p:nvSpPr>
        <p:spPr>
          <a:xfrm>
            <a:off x="1524000" y="454393"/>
            <a:ext cx="9144000" cy="1021230"/>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200" dirty="0"/>
              <a:t>Manipolatore di Stanford</a:t>
            </a:r>
          </a:p>
          <a:p>
            <a:pPr algn="ctr"/>
            <a:r>
              <a:rPr lang="it-IT" sz="3800" dirty="0"/>
              <a:t>Confronto tra controllori</a:t>
            </a:r>
          </a:p>
        </p:txBody>
      </p:sp>
      <p:sp>
        <p:nvSpPr>
          <p:cNvPr id="6" name="Segnaposto data 3">
            <a:extLst>
              <a:ext uri="{FF2B5EF4-FFF2-40B4-BE49-F238E27FC236}">
                <a16:creationId xmlns:a16="http://schemas.microsoft.com/office/drawing/2014/main" id="{E31BE159-E7C8-C24F-9CBB-A7F601D7B4BC}"/>
              </a:ext>
            </a:extLst>
          </p:cNvPr>
          <p:cNvSpPr>
            <a:spLocks noGrp="1"/>
          </p:cNvSpPr>
          <p:nvPr>
            <p:ph type="dt" sz="half" idx="10"/>
          </p:nvPr>
        </p:nvSpPr>
        <p:spPr>
          <a:xfrm>
            <a:off x="838200" y="6356350"/>
            <a:ext cx="2743200" cy="365125"/>
          </a:xfrm>
        </p:spPr>
        <p:txBody>
          <a:bodyPr/>
          <a:lstStyle/>
          <a:p>
            <a:fld id="{4EF59023-6175-3944-979D-CFE35E3A8267}" type="datetime1">
              <a:rPr lang="it-IT" smtClean="0"/>
              <a:t>08/01/22</a:t>
            </a:fld>
            <a:endParaRPr lang="en-US" dirty="0"/>
          </a:p>
        </p:txBody>
      </p:sp>
      <p:sp>
        <p:nvSpPr>
          <p:cNvPr id="7" name="Segnaposto piè di pagina 4">
            <a:extLst>
              <a:ext uri="{FF2B5EF4-FFF2-40B4-BE49-F238E27FC236}">
                <a16:creationId xmlns:a16="http://schemas.microsoft.com/office/drawing/2014/main" id="{FB85E8B1-FEDB-9D4D-BEDC-B47C1654AEA9}"/>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8" name="Segnaposto numero diapositiva 5">
            <a:extLst>
              <a:ext uri="{FF2B5EF4-FFF2-40B4-BE49-F238E27FC236}">
                <a16:creationId xmlns:a16="http://schemas.microsoft.com/office/drawing/2014/main" id="{39627B88-FC50-354B-82EE-0494B9651314}"/>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23</a:t>
            </a:fld>
            <a:endParaRPr lang="en-US" dirty="0"/>
          </a:p>
        </p:txBody>
      </p:sp>
      <p:pic>
        <p:nvPicPr>
          <p:cNvPr id="9" name="Immagine 8">
            <a:extLst>
              <a:ext uri="{FF2B5EF4-FFF2-40B4-BE49-F238E27FC236}">
                <a16:creationId xmlns:a16="http://schemas.microsoft.com/office/drawing/2014/main" id="{53B4ECF9-C7E1-9548-8C2B-0D320A0691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mc:AlternateContent xmlns:mc="http://schemas.openxmlformats.org/markup-compatibility/2006">
        <mc:Choice xmlns:a14="http://schemas.microsoft.com/office/drawing/2010/main" Requires="a14">
          <p:sp>
            <p:nvSpPr>
              <p:cNvPr id="2" name="CasellaDiTesto 1">
                <a:extLst>
                  <a:ext uri="{FF2B5EF4-FFF2-40B4-BE49-F238E27FC236}">
                    <a16:creationId xmlns:a16="http://schemas.microsoft.com/office/drawing/2014/main" id="{19D6790E-DDC0-D147-AE78-97A565A623DE}"/>
                  </a:ext>
                </a:extLst>
              </p:cNvPr>
              <p:cNvSpPr txBox="1"/>
              <p:nvPr/>
            </p:nvSpPr>
            <p:spPr>
              <a:xfrm>
                <a:off x="1524000" y="1475623"/>
                <a:ext cx="9144000" cy="3788858"/>
              </a:xfrm>
              <a:prstGeom prst="rect">
                <a:avLst/>
              </a:prstGeom>
              <a:noFill/>
            </p:spPr>
            <p:txBody>
              <a:bodyPr wrap="square" rtlCol="0">
                <a:spAutoFit/>
              </a:bodyPr>
              <a:lstStyle/>
              <a:p>
                <a:pPr algn="ctr">
                  <a:lnSpc>
                    <a:spcPct val="150000"/>
                  </a:lnSpc>
                </a:pPr>
                <a:r>
                  <a:rPr lang="it-IT" dirty="0"/>
                  <a:t>Dall’immagine precedente è possibile concludere non c’è un controllore migliore degli altri, per quanto riguarda le coppie generate.</a:t>
                </a:r>
              </a:p>
              <a:p>
                <a:pPr algn="ctr">
                  <a:lnSpc>
                    <a:spcPct val="150000"/>
                  </a:lnSpc>
                </a:pPr>
                <a:r>
                  <a:rPr lang="it-IT" dirty="0"/>
                  <a:t>Analizzando gli errori nello spazio dei giunti però è facile notare come il miglior controllore sia quello a Coppia Calcolata, per il quale l’errore di annulla già dopo 15 s. Per il controllore PD con Compensazione di Gravità, non essendo presente una componente che pesi la derivata seconda della posizione desiderata </a:t>
                </a:r>
                <a14:m>
                  <m:oMath xmlns:m="http://schemas.openxmlformats.org/officeDocument/2006/math">
                    <m:acc>
                      <m:accPr>
                        <m:chr m:val="̈"/>
                        <m:ctrlPr>
                          <a:rPr lang="it-IT" i="1" smtClean="0">
                            <a:latin typeface="Cambria Math" panose="02040503050406030204" pitchFamily="18" charset="0"/>
                          </a:rPr>
                        </m:ctrlPr>
                      </m:acc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𝑞</m:t>
                            </m:r>
                          </m:e>
                          <m:sub>
                            <m:r>
                              <a:rPr lang="it-IT" b="0" i="1" smtClean="0">
                                <a:latin typeface="Cambria Math" panose="02040503050406030204" pitchFamily="18" charset="0"/>
                              </a:rPr>
                              <m:t>𝑑</m:t>
                            </m:r>
                          </m:sub>
                        </m:sSub>
                      </m:e>
                    </m:acc>
                  </m:oMath>
                </a14:m>
                <a:r>
                  <a:rPr lang="it-IT" dirty="0"/>
                  <a:t>, non è possibile annullare l’errore finale ai giunti, senza aggiungere una componente integrale al controllo stesso. Anche il controllore a Coppia Calcolata Adattivo</a:t>
                </a:r>
              </a:p>
              <a:p>
                <a:pPr algn="ctr">
                  <a:lnSpc>
                    <a:spcPct val="150000"/>
                  </a:lnSpc>
                </a:pPr>
                <a:r>
                  <a:rPr lang="it-IT" dirty="0"/>
                  <a:t>non è in grado di fare convergere a 0 l’errore di posizione angolare ai giunti, pur presentando un errore massimo di 0.01 </a:t>
                </a:r>
                <a:r>
                  <a:rPr lang="it-IT" dirty="0" err="1"/>
                  <a:t>rad</a:t>
                </a:r>
                <a:r>
                  <a:rPr lang="it-IT" dirty="0"/>
                  <a:t>, cioè circa 0.5°.</a:t>
                </a:r>
              </a:p>
            </p:txBody>
          </p:sp>
        </mc:Choice>
        <mc:Fallback>
          <p:sp>
            <p:nvSpPr>
              <p:cNvPr id="2" name="CasellaDiTesto 1">
                <a:extLst>
                  <a:ext uri="{FF2B5EF4-FFF2-40B4-BE49-F238E27FC236}">
                    <a16:creationId xmlns:a16="http://schemas.microsoft.com/office/drawing/2014/main" id="{19D6790E-DDC0-D147-AE78-97A565A623DE}"/>
                  </a:ext>
                </a:extLst>
              </p:cNvPr>
              <p:cNvSpPr txBox="1">
                <a:spLocks noRot="1" noChangeAspect="1" noMove="1" noResize="1" noEditPoints="1" noAdjustHandles="1" noChangeArrowheads="1" noChangeShapeType="1" noTextEdit="1"/>
              </p:cNvSpPr>
              <p:nvPr/>
            </p:nvSpPr>
            <p:spPr>
              <a:xfrm>
                <a:off x="1524000" y="1475623"/>
                <a:ext cx="9144000" cy="3788858"/>
              </a:xfrm>
              <a:prstGeom prst="rect">
                <a:avLst/>
              </a:prstGeom>
              <a:blipFill>
                <a:blip r:embed="rId3"/>
                <a:stretch>
                  <a:fillRect l="-556" r="-972" b="-1667"/>
                </a:stretch>
              </a:blipFill>
            </p:spPr>
            <p:txBody>
              <a:bodyPr/>
              <a:lstStyle/>
              <a:p>
                <a:r>
                  <a:rPr lang="it-IT">
                    <a:noFill/>
                  </a:rPr>
                  <a:t> </a:t>
                </a:r>
              </a:p>
            </p:txBody>
          </p:sp>
        </mc:Fallback>
      </mc:AlternateContent>
    </p:spTree>
    <p:extLst>
      <p:ext uri="{BB962C8B-B14F-4D97-AF65-F5344CB8AC3E}">
        <p14:creationId xmlns:p14="http://schemas.microsoft.com/office/powerpoint/2010/main" val="427369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6B271FC1-9853-8B46-B074-A5E6D5A515AD}"/>
              </a:ext>
            </a:extLst>
          </p:cNvPr>
          <p:cNvPicPr>
            <a:picLocks noChangeAspect="1"/>
          </p:cNvPicPr>
          <p:nvPr/>
        </p:nvPicPr>
        <p:blipFill>
          <a:blip r:embed="rId2"/>
          <a:stretch>
            <a:fillRect/>
          </a:stretch>
        </p:blipFill>
        <p:spPr>
          <a:xfrm>
            <a:off x="1714029" y="1475623"/>
            <a:ext cx="4191943" cy="2667600"/>
          </a:xfrm>
          <a:prstGeom prst="rect">
            <a:avLst/>
          </a:prstGeom>
        </p:spPr>
      </p:pic>
      <p:sp>
        <p:nvSpPr>
          <p:cNvPr id="6" name="CasellaDiTesto 5">
            <a:extLst>
              <a:ext uri="{FF2B5EF4-FFF2-40B4-BE49-F238E27FC236}">
                <a16:creationId xmlns:a16="http://schemas.microsoft.com/office/drawing/2014/main" id="{11F4C9D8-CB26-E74E-B18E-7614421A6E93}"/>
              </a:ext>
            </a:extLst>
          </p:cNvPr>
          <p:cNvSpPr txBox="1"/>
          <p:nvPr/>
        </p:nvSpPr>
        <p:spPr>
          <a:xfrm>
            <a:off x="1524000" y="4143223"/>
            <a:ext cx="5531730" cy="1938992"/>
          </a:xfrm>
          <a:prstGeom prst="rect">
            <a:avLst/>
          </a:prstGeom>
          <a:noFill/>
        </p:spPr>
        <p:txBody>
          <a:bodyPr wrap="square" rtlCol="0">
            <a:spAutoFit/>
          </a:bodyPr>
          <a:lstStyle/>
          <a:p>
            <a:r>
              <a:rPr lang="it-IT" sz="2000" dirty="0"/>
              <a:t>Parametri del modello:	l = 0.2 m</a:t>
            </a:r>
          </a:p>
          <a:p>
            <a:r>
              <a:rPr lang="it-IT" sz="2000" dirty="0"/>
              <a:t>			g = 9.81 m/s</a:t>
            </a:r>
            <a:r>
              <a:rPr lang="it-IT" sz="2000" baseline="30000" dirty="0"/>
              <a:t>2</a:t>
            </a:r>
          </a:p>
          <a:p>
            <a:r>
              <a:rPr lang="it-IT" sz="2000" dirty="0"/>
              <a:t>			M = 0.548069759 kg</a:t>
            </a:r>
          </a:p>
          <a:p>
            <a:r>
              <a:rPr lang="it-IT" sz="2000" dirty="0"/>
              <a:t>			m</a:t>
            </a:r>
            <a:r>
              <a:rPr lang="it-IT" sz="2000" baseline="-25000" dirty="0"/>
              <a:t>1</a:t>
            </a:r>
            <a:r>
              <a:rPr lang="it-IT" sz="2000" dirty="0"/>
              <a:t> = 0.088338025 kg</a:t>
            </a:r>
          </a:p>
          <a:p>
            <a:r>
              <a:rPr lang="it-IT" sz="2000" dirty="0"/>
              <a:t>			m</a:t>
            </a:r>
            <a:r>
              <a:rPr lang="it-IT" sz="2000" baseline="-25000" dirty="0"/>
              <a:t>2</a:t>
            </a:r>
            <a:r>
              <a:rPr lang="it-IT" sz="2000" dirty="0"/>
              <a:t> = 0.022245336 kg</a:t>
            </a:r>
          </a:p>
          <a:p>
            <a:r>
              <a:rPr lang="it-IT" sz="2000" dirty="0"/>
              <a:t>			b</a:t>
            </a:r>
            <a:r>
              <a:rPr lang="it-IT" sz="2000" baseline="-25000" dirty="0"/>
              <a:t>1</a:t>
            </a:r>
            <a:r>
              <a:rPr lang="it-IT" sz="2000" dirty="0"/>
              <a:t> = 0.1	b</a:t>
            </a:r>
            <a:r>
              <a:rPr lang="it-IT" sz="2000" baseline="-25000" dirty="0"/>
              <a:t>2</a:t>
            </a:r>
            <a:r>
              <a:rPr lang="it-IT" sz="2000" dirty="0"/>
              <a:t> = 0.5</a:t>
            </a:r>
          </a:p>
        </p:txBody>
      </p:sp>
      <p:sp>
        <p:nvSpPr>
          <p:cNvPr id="8" name="Titolo 1">
            <a:extLst>
              <a:ext uri="{FF2B5EF4-FFF2-40B4-BE49-F238E27FC236}">
                <a16:creationId xmlns:a16="http://schemas.microsoft.com/office/drawing/2014/main" id="{E8EDF0BB-0558-644B-BB96-58C4BD179ABC}"/>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err="1"/>
              <a:t>Granty</a:t>
            </a:r>
            <a:r>
              <a:rPr lang="it-IT" dirty="0"/>
              <a:t> </a:t>
            </a:r>
            <a:r>
              <a:rPr lang="it-IT" dirty="0" err="1"/>
              <a:t>crane</a:t>
            </a:r>
            <a:endParaRPr lang="it-IT" dirty="0"/>
          </a:p>
        </p:txBody>
      </p:sp>
      <p:sp>
        <p:nvSpPr>
          <p:cNvPr id="9" name="CasellaDiTesto 8">
            <a:extLst>
              <a:ext uri="{FF2B5EF4-FFF2-40B4-BE49-F238E27FC236}">
                <a16:creationId xmlns:a16="http://schemas.microsoft.com/office/drawing/2014/main" id="{86F89E2B-2067-3C4F-A4E7-D7C1F99F332E}"/>
              </a:ext>
            </a:extLst>
          </p:cNvPr>
          <p:cNvSpPr txBox="1"/>
          <p:nvPr/>
        </p:nvSpPr>
        <p:spPr>
          <a:xfrm>
            <a:off x="5905972" y="1475623"/>
            <a:ext cx="5105400" cy="1569660"/>
          </a:xfrm>
          <a:prstGeom prst="rect">
            <a:avLst/>
          </a:prstGeom>
          <a:noFill/>
        </p:spPr>
        <p:txBody>
          <a:bodyPr wrap="square" rtlCol="0">
            <a:spAutoFit/>
          </a:bodyPr>
          <a:lstStyle/>
          <a:p>
            <a:r>
              <a:rPr lang="it-IT" sz="2400" dirty="0"/>
              <a:t>Un modello di carro-ponte è rappresentato nella figura a fianco e descritto dalle seguenti equazioni della dinamica:</a:t>
            </a:r>
          </a:p>
        </p:txBody>
      </p:sp>
      <p:pic>
        <p:nvPicPr>
          <p:cNvPr id="11" name="Immagine 10">
            <a:extLst>
              <a:ext uri="{FF2B5EF4-FFF2-40B4-BE49-F238E27FC236}">
                <a16:creationId xmlns:a16="http://schemas.microsoft.com/office/drawing/2014/main" id="{F0486A9B-6256-E942-9507-095F0D92416D}"/>
              </a:ext>
            </a:extLst>
          </p:cNvPr>
          <p:cNvPicPr>
            <a:picLocks noChangeAspect="1"/>
          </p:cNvPicPr>
          <p:nvPr/>
        </p:nvPicPr>
        <p:blipFill>
          <a:blip r:embed="rId3"/>
          <a:stretch>
            <a:fillRect/>
          </a:stretch>
        </p:blipFill>
        <p:spPr>
          <a:xfrm>
            <a:off x="5905972" y="3045283"/>
            <a:ext cx="5105400" cy="1085850"/>
          </a:xfrm>
          <a:prstGeom prst="rect">
            <a:avLst/>
          </a:prstGeom>
        </p:spPr>
      </p:pic>
      <p:pic>
        <p:nvPicPr>
          <p:cNvPr id="13" name="Immagine 12">
            <a:extLst>
              <a:ext uri="{FF2B5EF4-FFF2-40B4-BE49-F238E27FC236}">
                <a16:creationId xmlns:a16="http://schemas.microsoft.com/office/drawing/2014/main" id="{E4C3C8CA-AA19-7547-AFE9-5AAE043E0B99}"/>
              </a:ext>
            </a:extLst>
          </p:cNvPr>
          <p:cNvPicPr>
            <a:picLocks noChangeAspect="1"/>
          </p:cNvPicPr>
          <p:nvPr/>
        </p:nvPicPr>
        <p:blipFill>
          <a:blip r:embed="rId4"/>
          <a:stretch>
            <a:fillRect/>
          </a:stretch>
        </p:blipFill>
        <p:spPr>
          <a:xfrm>
            <a:off x="7245759" y="4131133"/>
            <a:ext cx="2095500" cy="1485900"/>
          </a:xfrm>
          <a:prstGeom prst="rect">
            <a:avLst/>
          </a:prstGeom>
        </p:spPr>
      </p:pic>
      <p:sp>
        <p:nvSpPr>
          <p:cNvPr id="10" name="Segnaposto data 3">
            <a:extLst>
              <a:ext uri="{FF2B5EF4-FFF2-40B4-BE49-F238E27FC236}">
                <a16:creationId xmlns:a16="http://schemas.microsoft.com/office/drawing/2014/main" id="{AE9DE227-D43C-9C44-B244-06A48DAF973E}"/>
              </a:ext>
            </a:extLst>
          </p:cNvPr>
          <p:cNvSpPr>
            <a:spLocks noGrp="1"/>
          </p:cNvSpPr>
          <p:nvPr>
            <p:ph type="dt" sz="half" idx="10"/>
          </p:nvPr>
        </p:nvSpPr>
        <p:spPr>
          <a:xfrm>
            <a:off x="838200" y="6356350"/>
            <a:ext cx="2743200" cy="365125"/>
          </a:xfrm>
        </p:spPr>
        <p:txBody>
          <a:bodyPr/>
          <a:lstStyle/>
          <a:p>
            <a:fld id="{4EF59023-6175-3944-979D-CFE35E3A8267}" type="datetime1">
              <a:rPr lang="it-IT" smtClean="0"/>
              <a:t>11/01/22</a:t>
            </a:fld>
            <a:endParaRPr lang="en-US" dirty="0"/>
          </a:p>
        </p:txBody>
      </p:sp>
      <p:sp>
        <p:nvSpPr>
          <p:cNvPr id="12" name="Segnaposto piè di pagina 4">
            <a:extLst>
              <a:ext uri="{FF2B5EF4-FFF2-40B4-BE49-F238E27FC236}">
                <a16:creationId xmlns:a16="http://schemas.microsoft.com/office/drawing/2014/main" id="{C8041FC7-4B67-C24D-A0EB-D22E155B7B73}"/>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4" name="Segnaposto numero diapositiva 5">
            <a:extLst>
              <a:ext uri="{FF2B5EF4-FFF2-40B4-BE49-F238E27FC236}">
                <a16:creationId xmlns:a16="http://schemas.microsoft.com/office/drawing/2014/main" id="{8F0BA2E5-108C-2E43-8954-A62D7E19AE52}"/>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24</a:t>
            </a:fld>
            <a:endParaRPr lang="en-US" dirty="0"/>
          </a:p>
        </p:txBody>
      </p:sp>
      <p:pic>
        <p:nvPicPr>
          <p:cNvPr id="15" name="Immagine 14">
            <a:extLst>
              <a:ext uri="{FF2B5EF4-FFF2-40B4-BE49-F238E27FC236}">
                <a16:creationId xmlns:a16="http://schemas.microsoft.com/office/drawing/2014/main" id="{0C65000D-18E6-5B46-A632-C7057EBDDC7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spTree>
    <p:extLst>
      <p:ext uri="{BB962C8B-B14F-4D97-AF65-F5344CB8AC3E}">
        <p14:creationId xmlns:p14="http://schemas.microsoft.com/office/powerpoint/2010/main" val="46173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6B271FC1-9853-8B46-B074-A5E6D5A515AD}"/>
              </a:ext>
            </a:extLst>
          </p:cNvPr>
          <p:cNvPicPr>
            <a:picLocks noChangeAspect="1"/>
          </p:cNvPicPr>
          <p:nvPr/>
        </p:nvPicPr>
        <p:blipFill>
          <a:blip r:embed="rId2"/>
          <a:stretch>
            <a:fillRect/>
          </a:stretch>
        </p:blipFill>
        <p:spPr>
          <a:xfrm>
            <a:off x="1714030" y="1475623"/>
            <a:ext cx="2093143" cy="1332000"/>
          </a:xfrm>
          <a:prstGeom prst="rect">
            <a:avLst/>
          </a:prstGeom>
        </p:spPr>
      </p:pic>
      <p:sp>
        <p:nvSpPr>
          <p:cNvPr id="8" name="Titolo 1">
            <a:extLst>
              <a:ext uri="{FF2B5EF4-FFF2-40B4-BE49-F238E27FC236}">
                <a16:creationId xmlns:a16="http://schemas.microsoft.com/office/drawing/2014/main" id="{E8EDF0BB-0558-644B-BB96-58C4BD179ABC}"/>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err="1"/>
              <a:t>Granty</a:t>
            </a:r>
            <a:r>
              <a:rPr lang="it-IT" dirty="0"/>
              <a:t> </a:t>
            </a:r>
            <a:r>
              <a:rPr lang="it-IT" dirty="0" err="1"/>
              <a:t>crane</a:t>
            </a:r>
            <a:endParaRPr lang="it-IT" dirty="0"/>
          </a:p>
        </p:txBody>
      </p:sp>
      <p:sp>
        <p:nvSpPr>
          <p:cNvPr id="9" name="CasellaDiTesto 8">
            <a:extLst>
              <a:ext uri="{FF2B5EF4-FFF2-40B4-BE49-F238E27FC236}">
                <a16:creationId xmlns:a16="http://schemas.microsoft.com/office/drawing/2014/main" id="{86F89E2B-2067-3C4F-A4E7-D7C1F99F332E}"/>
              </a:ext>
            </a:extLst>
          </p:cNvPr>
          <p:cNvSpPr txBox="1"/>
          <p:nvPr/>
        </p:nvSpPr>
        <p:spPr>
          <a:xfrm>
            <a:off x="3997202" y="1475623"/>
            <a:ext cx="6670797" cy="1384995"/>
          </a:xfrm>
          <a:prstGeom prst="rect">
            <a:avLst/>
          </a:prstGeom>
          <a:noFill/>
        </p:spPr>
        <p:txBody>
          <a:bodyPr wrap="square" rtlCol="0">
            <a:spAutoFit/>
          </a:bodyPr>
          <a:lstStyle/>
          <a:p>
            <a:r>
              <a:rPr lang="it-IT" sz="2400" dirty="0"/>
              <a:t>MODELLO DINAMICO:</a:t>
            </a:r>
          </a:p>
          <a:p>
            <a:r>
              <a:rPr lang="it-IT" sz="2000" dirty="0"/>
              <a:t>A partire dalle equazioni della slide precedente, con semplici calcoli si ottengono le equazioni della dinamica del modello, scritte in forma standard che seguono, con vettore di stato:</a:t>
            </a:r>
          </a:p>
        </p:txBody>
      </p:sp>
      <p:pic>
        <p:nvPicPr>
          <p:cNvPr id="3" name="Immagine 2">
            <a:extLst>
              <a:ext uri="{FF2B5EF4-FFF2-40B4-BE49-F238E27FC236}">
                <a16:creationId xmlns:a16="http://schemas.microsoft.com/office/drawing/2014/main" id="{F55D6311-1534-8A48-A8EE-1261BFF4A2AC}"/>
              </a:ext>
            </a:extLst>
          </p:cNvPr>
          <p:cNvPicPr>
            <a:picLocks noChangeAspect="1"/>
          </p:cNvPicPr>
          <p:nvPr/>
        </p:nvPicPr>
        <p:blipFill>
          <a:blip r:embed="rId3"/>
          <a:stretch>
            <a:fillRect/>
          </a:stretch>
        </p:blipFill>
        <p:spPr>
          <a:xfrm>
            <a:off x="6748400" y="2860618"/>
            <a:ext cx="1168400" cy="1181100"/>
          </a:xfrm>
          <a:prstGeom prst="rect">
            <a:avLst/>
          </a:prstGeom>
        </p:spPr>
      </p:pic>
      <p:pic>
        <p:nvPicPr>
          <p:cNvPr id="7" name="Immagine 6">
            <a:extLst>
              <a:ext uri="{FF2B5EF4-FFF2-40B4-BE49-F238E27FC236}">
                <a16:creationId xmlns:a16="http://schemas.microsoft.com/office/drawing/2014/main" id="{A539952D-DE65-B548-BF2B-F3A0D95C318E}"/>
              </a:ext>
            </a:extLst>
          </p:cNvPr>
          <p:cNvPicPr>
            <a:picLocks noChangeAspect="1"/>
          </p:cNvPicPr>
          <p:nvPr/>
        </p:nvPicPr>
        <p:blipFill>
          <a:blip r:embed="rId4"/>
          <a:stretch>
            <a:fillRect/>
          </a:stretch>
        </p:blipFill>
        <p:spPr>
          <a:xfrm>
            <a:off x="1362075" y="4041718"/>
            <a:ext cx="9467850" cy="2266950"/>
          </a:xfrm>
          <a:prstGeom prst="rect">
            <a:avLst/>
          </a:prstGeom>
        </p:spPr>
      </p:pic>
      <p:sp>
        <p:nvSpPr>
          <p:cNvPr id="10" name="Segnaposto data 3">
            <a:extLst>
              <a:ext uri="{FF2B5EF4-FFF2-40B4-BE49-F238E27FC236}">
                <a16:creationId xmlns:a16="http://schemas.microsoft.com/office/drawing/2014/main" id="{3531B279-D577-5248-90AF-F64E19A5EBC5}"/>
              </a:ext>
            </a:extLst>
          </p:cNvPr>
          <p:cNvSpPr>
            <a:spLocks noGrp="1"/>
          </p:cNvSpPr>
          <p:nvPr>
            <p:ph type="dt" sz="half" idx="10"/>
          </p:nvPr>
        </p:nvSpPr>
        <p:spPr>
          <a:xfrm>
            <a:off x="838200" y="6356350"/>
            <a:ext cx="2743200" cy="365125"/>
          </a:xfrm>
        </p:spPr>
        <p:txBody>
          <a:bodyPr/>
          <a:lstStyle/>
          <a:p>
            <a:fld id="{4EF59023-6175-3944-979D-CFE35E3A8267}" type="datetime1">
              <a:rPr lang="it-IT" smtClean="0"/>
              <a:t>08/01/22</a:t>
            </a:fld>
            <a:endParaRPr lang="en-US" dirty="0"/>
          </a:p>
        </p:txBody>
      </p:sp>
      <p:sp>
        <p:nvSpPr>
          <p:cNvPr id="11" name="Segnaposto piè di pagina 4">
            <a:extLst>
              <a:ext uri="{FF2B5EF4-FFF2-40B4-BE49-F238E27FC236}">
                <a16:creationId xmlns:a16="http://schemas.microsoft.com/office/drawing/2014/main" id="{100EDC2C-9436-5043-BE62-64D2D4DC14C5}"/>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2" name="Segnaposto numero diapositiva 5">
            <a:extLst>
              <a:ext uri="{FF2B5EF4-FFF2-40B4-BE49-F238E27FC236}">
                <a16:creationId xmlns:a16="http://schemas.microsoft.com/office/drawing/2014/main" id="{6ED4B9F5-DFA8-DC4A-B941-8259C37F3D57}"/>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25</a:t>
            </a:fld>
            <a:endParaRPr lang="en-US" dirty="0"/>
          </a:p>
        </p:txBody>
      </p:sp>
      <p:pic>
        <p:nvPicPr>
          <p:cNvPr id="13" name="Immagine 12">
            <a:extLst>
              <a:ext uri="{FF2B5EF4-FFF2-40B4-BE49-F238E27FC236}">
                <a16:creationId xmlns:a16="http://schemas.microsoft.com/office/drawing/2014/main" id="{D4502927-51E7-A144-A796-FAD147598A3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spTree>
    <p:extLst>
      <p:ext uri="{BB962C8B-B14F-4D97-AF65-F5344CB8AC3E}">
        <p14:creationId xmlns:p14="http://schemas.microsoft.com/office/powerpoint/2010/main" val="4457155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6B271FC1-9853-8B46-B074-A5E6D5A515AD}"/>
              </a:ext>
            </a:extLst>
          </p:cNvPr>
          <p:cNvPicPr>
            <a:picLocks noChangeAspect="1"/>
          </p:cNvPicPr>
          <p:nvPr/>
        </p:nvPicPr>
        <p:blipFill>
          <a:blip r:embed="rId2"/>
          <a:stretch>
            <a:fillRect/>
          </a:stretch>
        </p:blipFill>
        <p:spPr>
          <a:xfrm>
            <a:off x="1714030" y="1475623"/>
            <a:ext cx="2093143" cy="1332000"/>
          </a:xfrm>
          <a:prstGeom prst="rect">
            <a:avLst/>
          </a:prstGeom>
        </p:spPr>
      </p:pic>
      <p:sp>
        <p:nvSpPr>
          <p:cNvPr id="8" name="Titolo 1">
            <a:extLst>
              <a:ext uri="{FF2B5EF4-FFF2-40B4-BE49-F238E27FC236}">
                <a16:creationId xmlns:a16="http://schemas.microsoft.com/office/drawing/2014/main" id="{E8EDF0BB-0558-644B-BB96-58C4BD179ABC}"/>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err="1"/>
              <a:t>Granty</a:t>
            </a:r>
            <a:r>
              <a:rPr lang="it-IT" dirty="0"/>
              <a:t> </a:t>
            </a:r>
            <a:r>
              <a:rPr lang="it-IT" dirty="0" err="1"/>
              <a:t>crane</a:t>
            </a:r>
            <a:endParaRPr lang="it-IT" dirty="0"/>
          </a:p>
        </p:txBody>
      </p:sp>
      <p:sp>
        <p:nvSpPr>
          <p:cNvPr id="9" name="CasellaDiTesto 8">
            <a:extLst>
              <a:ext uri="{FF2B5EF4-FFF2-40B4-BE49-F238E27FC236}">
                <a16:creationId xmlns:a16="http://schemas.microsoft.com/office/drawing/2014/main" id="{86F89E2B-2067-3C4F-A4E7-D7C1F99F332E}"/>
              </a:ext>
            </a:extLst>
          </p:cNvPr>
          <p:cNvSpPr txBox="1"/>
          <p:nvPr/>
        </p:nvSpPr>
        <p:spPr>
          <a:xfrm>
            <a:off x="3997202" y="1475623"/>
            <a:ext cx="6670797" cy="1692771"/>
          </a:xfrm>
          <a:prstGeom prst="rect">
            <a:avLst/>
          </a:prstGeom>
          <a:noFill/>
        </p:spPr>
        <p:txBody>
          <a:bodyPr wrap="square" rtlCol="0">
            <a:spAutoFit/>
          </a:bodyPr>
          <a:lstStyle/>
          <a:p>
            <a:r>
              <a:rPr lang="it-IT" sz="2400" dirty="0"/>
              <a:t>MODELLO DINAMICO:</a:t>
            </a:r>
          </a:p>
          <a:p>
            <a:r>
              <a:rPr lang="it-IT" sz="2000" dirty="0"/>
              <a:t>È quindi possibile individuare il vettore delle funzioni di stato, delle funzioni di ingresso. Assumendo come uscita la posizione della massa del carico m</a:t>
            </a:r>
            <a:r>
              <a:rPr lang="it-IT" sz="2000" baseline="-25000" dirty="0"/>
              <a:t>1</a:t>
            </a:r>
            <a:r>
              <a:rPr lang="it-IT" sz="2000" dirty="0"/>
              <a:t> nel piano x-y, è possibile scrivere il sistema nella forma: </a:t>
            </a:r>
          </a:p>
        </p:txBody>
      </p:sp>
      <p:pic>
        <p:nvPicPr>
          <p:cNvPr id="4" name="Immagine 3">
            <a:extLst>
              <a:ext uri="{FF2B5EF4-FFF2-40B4-BE49-F238E27FC236}">
                <a16:creationId xmlns:a16="http://schemas.microsoft.com/office/drawing/2014/main" id="{0BEAAF86-3F48-8847-8D11-8CCFF5FC089D}"/>
              </a:ext>
            </a:extLst>
          </p:cNvPr>
          <p:cNvPicPr>
            <a:picLocks noChangeAspect="1"/>
          </p:cNvPicPr>
          <p:nvPr/>
        </p:nvPicPr>
        <p:blipFill>
          <a:blip r:embed="rId3"/>
          <a:stretch>
            <a:fillRect/>
          </a:stretch>
        </p:blipFill>
        <p:spPr>
          <a:xfrm>
            <a:off x="6507100" y="2807623"/>
            <a:ext cx="1651000" cy="660400"/>
          </a:xfrm>
          <a:prstGeom prst="rect">
            <a:avLst/>
          </a:prstGeom>
        </p:spPr>
      </p:pic>
      <p:pic>
        <p:nvPicPr>
          <p:cNvPr id="7" name="Immagine 6">
            <a:extLst>
              <a:ext uri="{FF2B5EF4-FFF2-40B4-BE49-F238E27FC236}">
                <a16:creationId xmlns:a16="http://schemas.microsoft.com/office/drawing/2014/main" id="{F9F8DC63-EB5D-374B-9F4A-A1EF5FF89A21}"/>
              </a:ext>
            </a:extLst>
          </p:cNvPr>
          <p:cNvPicPr>
            <a:picLocks noChangeAspect="1"/>
          </p:cNvPicPr>
          <p:nvPr/>
        </p:nvPicPr>
        <p:blipFill>
          <a:blip r:embed="rId4"/>
          <a:stretch>
            <a:fillRect/>
          </a:stretch>
        </p:blipFill>
        <p:spPr>
          <a:xfrm>
            <a:off x="1524000" y="3468023"/>
            <a:ext cx="6477000" cy="1603375"/>
          </a:xfrm>
          <a:prstGeom prst="rect">
            <a:avLst/>
          </a:prstGeom>
        </p:spPr>
      </p:pic>
      <p:pic>
        <p:nvPicPr>
          <p:cNvPr id="11" name="Immagine 10">
            <a:extLst>
              <a:ext uri="{FF2B5EF4-FFF2-40B4-BE49-F238E27FC236}">
                <a16:creationId xmlns:a16="http://schemas.microsoft.com/office/drawing/2014/main" id="{1A63D091-8FD0-D943-8BE5-2D5DFF337684}"/>
              </a:ext>
            </a:extLst>
          </p:cNvPr>
          <p:cNvPicPr>
            <a:picLocks noChangeAspect="1"/>
          </p:cNvPicPr>
          <p:nvPr/>
        </p:nvPicPr>
        <p:blipFill>
          <a:blip r:embed="rId5"/>
          <a:stretch>
            <a:fillRect/>
          </a:stretch>
        </p:blipFill>
        <p:spPr>
          <a:xfrm>
            <a:off x="8001000" y="3468023"/>
            <a:ext cx="3302000" cy="1619250"/>
          </a:xfrm>
          <a:prstGeom prst="rect">
            <a:avLst/>
          </a:prstGeom>
        </p:spPr>
      </p:pic>
      <p:sp>
        <p:nvSpPr>
          <p:cNvPr id="10" name="Segnaposto data 3">
            <a:extLst>
              <a:ext uri="{FF2B5EF4-FFF2-40B4-BE49-F238E27FC236}">
                <a16:creationId xmlns:a16="http://schemas.microsoft.com/office/drawing/2014/main" id="{05C89D9B-6C9B-4E48-9D4F-6AFF98E923D7}"/>
              </a:ext>
            </a:extLst>
          </p:cNvPr>
          <p:cNvSpPr>
            <a:spLocks noGrp="1"/>
          </p:cNvSpPr>
          <p:nvPr>
            <p:ph type="dt" sz="half" idx="10"/>
          </p:nvPr>
        </p:nvSpPr>
        <p:spPr>
          <a:xfrm>
            <a:off x="838200" y="6356350"/>
            <a:ext cx="2743200" cy="365125"/>
          </a:xfrm>
        </p:spPr>
        <p:txBody>
          <a:bodyPr/>
          <a:lstStyle/>
          <a:p>
            <a:fld id="{4EF59023-6175-3944-979D-CFE35E3A8267}" type="datetime1">
              <a:rPr lang="it-IT" smtClean="0"/>
              <a:t>08/01/22</a:t>
            </a:fld>
            <a:endParaRPr lang="en-US" dirty="0"/>
          </a:p>
        </p:txBody>
      </p:sp>
      <p:sp>
        <p:nvSpPr>
          <p:cNvPr id="12" name="Segnaposto piè di pagina 4">
            <a:extLst>
              <a:ext uri="{FF2B5EF4-FFF2-40B4-BE49-F238E27FC236}">
                <a16:creationId xmlns:a16="http://schemas.microsoft.com/office/drawing/2014/main" id="{B10A4DC1-2B85-F745-82E6-0410F049FAD0}"/>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4" name="Segnaposto numero diapositiva 5">
            <a:extLst>
              <a:ext uri="{FF2B5EF4-FFF2-40B4-BE49-F238E27FC236}">
                <a16:creationId xmlns:a16="http://schemas.microsoft.com/office/drawing/2014/main" id="{64915A39-08C4-D34D-A369-F65F3351495A}"/>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26</a:t>
            </a:fld>
            <a:endParaRPr lang="en-US" dirty="0"/>
          </a:p>
        </p:txBody>
      </p:sp>
      <p:pic>
        <p:nvPicPr>
          <p:cNvPr id="15" name="Immagine 14">
            <a:extLst>
              <a:ext uri="{FF2B5EF4-FFF2-40B4-BE49-F238E27FC236}">
                <a16:creationId xmlns:a16="http://schemas.microsoft.com/office/drawing/2014/main" id="{2F70A25C-5291-AE45-918C-B8931863406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3" name="Immagine 2">
            <a:extLst>
              <a:ext uri="{FF2B5EF4-FFF2-40B4-BE49-F238E27FC236}">
                <a16:creationId xmlns:a16="http://schemas.microsoft.com/office/drawing/2014/main" id="{B4815AFB-C797-7B48-9101-EFC485BBAE12}"/>
              </a:ext>
            </a:extLst>
          </p:cNvPr>
          <p:cNvPicPr>
            <a:picLocks noChangeAspect="1"/>
          </p:cNvPicPr>
          <p:nvPr/>
        </p:nvPicPr>
        <p:blipFill>
          <a:blip r:embed="rId7"/>
          <a:stretch>
            <a:fillRect/>
          </a:stretch>
        </p:blipFill>
        <p:spPr>
          <a:xfrm>
            <a:off x="4964821" y="5160794"/>
            <a:ext cx="2262357" cy="459829"/>
          </a:xfrm>
          <a:prstGeom prst="rect">
            <a:avLst/>
          </a:prstGeom>
        </p:spPr>
      </p:pic>
    </p:spTree>
    <p:extLst>
      <p:ext uri="{BB962C8B-B14F-4D97-AF65-F5344CB8AC3E}">
        <p14:creationId xmlns:p14="http://schemas.microsoft.com/office/powerpoint/2010/main" val="4320943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6B271FC1-9853-8B46-B074-A5E6D5A515AD}"/>
              </a:ext>
            </a:extLst>
          </p:cNvPr>
          <p:cNvPicPr>
            <a:picLocks noChangeAspect="1"/>
          </p:cNvPicPr>
          <p:nvPr/>
        </p:nvPicPr>
        <p:blipFill>
          <a:blip r:embed="rId2"/>
          <a:stretch>
            <a:fillRect/>
          </a:stretch>
        </p:blipFill>
        <p:spPr>
          <a:xfrm>
            <a:off x="1714030" y="1475623"/>
            <a:ext cx="2093143" cy="1332000"/>
          </a:xfrm>
          <a:prstGeom prst="rect">
            <a:avLst/>
          </a:prstGeom>
        </p:spPr>
      </p:pic>
      <p:sp>
        <p:nvSpPr>
          <p:cNvPr id="8" name="Titolo 1">
            <a:extLst>
              <a:ext uri="{FF2B5EF4-FFF2-40B4-BE49-F238E27FC236}">
                <a16:creationId xmlns:a16="http://schemas.microsoft.com/office/drawing/2014/main" id="{E8EDF0BB-0558-644B-BB96-58C4BD179ABC}"/>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err="1"/>
              <a:t>Granty</a:t>
            </a:r>
            <a:r>
              <a:rPr lang="it-IT" dirty="0"/>
              <a:t> </a:t>
            </a:r>
            <a:r>
              <a:rPr lang="it-IT" dirty="0" err="1"/>
              <a:t>crane</a:t>
            </a:r>
            <a:endParaRPr lang="it-IT" dirty="0"/>
          </a:p>
        </p:txBody>
      </p:sp>
      <mc:AlternateContent xmlns:mc="http://schemas.openxmlformats.org/markup-compatibility/2006">
        <mc:Choice xmlns:a14="http://schemas.microsoft.com/office/drawing/2010/main" Requires="a14">
          <p:sp>
            <p:nvSpPr>
              <p:cNvPr id="9" name="CasellaDiTesto 8">
                <a:extLst>
                  <a:ext uri="{FF2B5EF4-FFF2-40B4-BE49-F238E27FC236}">
                    <a16:creationId xmlns:a16="http://schemas.microsoft.com/office/drawing/2014/main" id="{86F89E2B-2067-3C4F-A4E7-D7C1F99F332E}"/>
                  </a:ext>
                </a:extLst>
              </p:cNvPr>
              <p:cNvSpPr txBox="1"/>
              <p:nvPr/>
            </p:nvSpPr>
            <p:spPr>
              <a:xfrm>
                <a:off x="3997202" y="1475623"/>
                <a:ext cx="6670797" cy="2123658"/>
              </a:xfrm>
              <a:prstGeom prst="rect">
                <a:avLst/>
              </a:prstGeom>
              <a:noFill/>
            </p:spPr>
            <p:txBody>
              <a:bodyPr wrap="square" rtlCol="0">
                <a:spAutoFit/>
              </a:bodyPr>
              <a:lstStyle/>
              <a:p>
                <a:r>
                  <a:rPr lang="it-IT" sz="2400" dirty="0"/>
                  <a:t>CONTROLLABILITA’</a:t>
                </a:r>
                <a:endParaRPr lang="it-IT" sz="2000" dirty="0"/>
              </a:p>
              <a:p>
                <a:r>
                  <a:rPr lang="it-IT" dirty="0"/>
                  <a:t>A partire dal </a:t>
                </a:r>
                <a:r>
                  <a:rPr lang="it-IT" i="1" dirty="0"/>
                  <a:t>Teorema di Chow</a:t>
                </a:r>
                <a:r>
                  <a:rPr lang="it-IT" dirty="0"/>
                  <a:t>, è stato verificato che il sistema fosse localmente accessibile, costruendo la </a:t>
                </a:r>
                <a:r>
                  <a:rPr lang="it-IT" i="1" dirty="0"/>
                  <a:t>distribuzione di accessibilità</a:t>
                </a:r>
                <a:r>
                  <a:rPr lang="it-IT" dirty="0"/>
                  <a:t> e verificando la condizione </a:t>
                </a:r>
                <a14:m>
                  <m:oMath xmlns:m="http://schemas.openxmlformats.org/officeDocument/2006/math">
                    <m:d>
                      <m:dPr>
                        <m:begChr m:val="⟨"/>
                        <m:endChr m:val="⟩"/>
                        <m:ctrlPr>
                          <a:rPr lang="it-IT" i="1" smtClean="0">
                            <a:latin typeface="Cambria Math" panose="02040503050406030204" pitchFamily="18" charset="0"/>
                          </a:rPr>
                        </m:ctrlPr>
                      </m:dPr>
                      <m:e>
                        <m:r>
                          <a:rPr lang="it-IT"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 | ∆</m:t>
                        </m:r>
                        <m:r>
                          <a:rPr lang="it-IT" b="0" i="1" baseline="-25000" smtClean="0">
                            <a:latin typeface="Cambria Math" panose="02040503050406030204" pitchFamily="18" charset="0"/>
                            <a:ea typeface="Cambria Math" panose="02040503050406030204" pitchFamily="18" charset="0"/>
                          </a:rPr>
                          <m:t>0</m:t>
                        </m:r>
                      </m:e>
                    </m:d>
                    <m:r>
                      <a:rPr lang="it-IT" b="0" i="1" smtClean="0">
                        <a:latin typeface="Cambria Math" panose="02040503050406030204" pitchFamily="18" charset="0"/>
                      </a:rPr>
                      <m:t>=</m:t>
                    </m:r>
                    <m:r>
                      <a:rPr lang="it-IT" b="0" i="1" smtClean="0">
                        <a:latin typeface="Cambria Math" panose="02040503050406030204" pitchFamily="18" charset="0"/>
                      </a:rPr>
                      <m:t>𝑛</m:t>
                    </m:r>
                  </m:oMath>
                </a14:m>
                <a:endParaRPr lang="it-IT" dirty="0"/>
              </a:p>
              <a:p>
                <a:r>
                  <a:rPr lang="it-IT" dirty="0"/>
                  <a:t>nella quale:</a:t>
                </a:r>
              </a:p>
              <a:p>
                <a:pPr/>
                <a14:m>
                  <m:oMathPara xmlns:m="http://schemas.openxmlformats.org/officeDocument/2006/math">
                    <m:oMathParaPr>
                      <m:jc m:val="centerGroup"/>
                    </m:oMathParaPr>
                    <m:oMath xmlns:m="http://schemas.openxmlformats.org/officeDocument/2006/math">
                      <m:r>
                        <a:rPr lang="it-IT" i="1" smtClean="0">
                          <a:latin typeface="Cambria Math" panose="02040503050406030204" pitchFamily="18" charset="0"/>
                          <a:ea typeface="Cambria Math" panose="02040503050406030204" pitchFamily="18" charset="0"/>
                        </a:rPr>
                        <m:t>∆</m:t>
                      </m:r>
                      <m:r>
                        <a:rPr lang="it-IT" b="0" i="1" baseline="-25000" smtClean="0">
                          <a:latin typeface="Cambria Math" panose="02040503050406030204" pitchFamily="18" charset="0"/>
                          <a:ea typeface="Cambria Math" panose="02040503050406030204" pitchFamily="18" charset="0"/>
                        </a:rPr>
                        <m:t>0</m:t>
                      </m:r>
                      <m:r>
                        <a:rPr lang="it-IT" b="0" i="1" smtClean="0">
                          <a:latin typeface="Cambria Math" panose="02040503050406030204" pitchFamily="18" charset="0"/>
                          <a:ea typeface="Cambria Math" panose="02040503050406030204" pitchFamily="18" charset="0"/>
                        </a:rPr>
                        <m:t> =</m:t>
                      </m:r>
                      <m:r>
                        <a:rPr lang="it-IT" b="0" i="1" smtClean="0">
                          <a:latin typeface="Cambria Math" panose="02040503050406030204" pitchFamily="18" charset="0"/>
                          <a:ea typeface="Cambria Math" panose="02040503050406030204" pitchFamily="18" charset="0"/>
                        </a:rPr>
                        <m:t>𝑠𝑝𝑎𝑛</m:t>
                      </m:r>
                      <m:d>
                        <m:dPr>
                          <m:ctrlPr>
                            <a:rPr lang="it-IT" b="0" i="1" smtClean="0">
                              <a:latin typeface="Cambria Math" panose="02040503050406030204" pitchFamily="18" charset="0"/>
                              <a:ea typeface="Cambria Math" panose="02040503050406030204" pitchFamily="18" charset="0"/>
                            </a:rPr>
                          </m:ctrlPr>
                        </m:dPr>
                        <m:e>
                          <m:r>
                            <a:rPr lang="it-IT" b="0" i="1" smtClean="0">
                              <a:latin typeface="Cambria Math" panose="02040503050406030204" pitchFamily="18" charset="0"/>
                              <a:ea typeface="Cambria Math" panose="02040503050406030204" pitchFamily="18" charset="0"/>
                            </a:rPr>
                            <m:t>𝑔</m:t>
                          </m:r>
                        </m:e>
                      </m:d>
                    </m:oMath>
                  </m:oMathPara>
                </a14:m>
                <a:endParaRPr lang="it-IT"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 =</m:t>
                      </m:r>
                      <m:r>
                        <a:rPr lang="it-IT" b="0" i="1" smtClean="0">
                          <a:latin typeface="Cambria Math" panose="02040503050406030204" pitchFamily="18" charset="0"/>
                          <a:ea typeface="Cambria Math" panose="02040503050406030204" pitchFamily="18" charset="0"/>
                        </a:rPr>
                        <m:t>𝑠𝑝𝑎𝑛</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𝑓</m:t>
                      </m:r>
                      <m:r>
                        <a:rPr lang="it-IT" b="0" i="1" smtClean="0">
                          <a:latin typeface="Cambria Math" panose="02040503050406030204" pitchFamily="18" charset="0"/>
                          <a:ea typeface="Cambria Math" panose="02040503050406030204" pitchFamily="18" charset="0"/>
                        </a:rPr>
                        <m:t>, </m:t>
                      </m:r>
                      <m:r>
                        <a:rPr lang="it-IT" b="0" i="1" smtClean="0">
                          <a:latin typeface="Cambria Math" panose="02040503050406030204" pitchFamily="18" charset="0"/>
                          <a:ea typeface="Cambria Math" panose="02040503050406030204" pitchFamily="18" charset="0"/>
                        </a:rPr>
                        <m:t>𝑔</m:t>
                      </m:r>
                      <m:r>
                        <a:rPr lang="it-IT" b="0" i="1" smtClean="0">
                          <a:latin typeface="Cambria Math" panose="02040503050406030204" pitchFamily="18" charset="0"/>
                          <a:ea typeface="Cambria Math" panose="02040503050406030204" pitchFamily="18" charset="0"/>
                        </a:rPr>
                        <m:t>)</m:t>
                      </m:r>
                    </m:oMath>
                  </m:oMathPara>
                </a14:m>
                <a:endParaRPr lang="it-IT" dirty="0"/>
              </a:p>
            </p:txBody>
          </p:sp>
        </mc:Choice>
        <mc:Fallback>
          <p:sp>
            <p:nvSpPr>
              <p:cNvPr id="9" name="CasellaDiTesto 8">
                <a:extLst>
                  <a:ext uri="{FF2B5EF4-FFF2-40B4-BE49-F238E27FC236}">
                    <a16:creationId xmlns:a16="http://schemas.microsoft.com/office/drawing/2014/main" id="{86F89E2B-2067-3C4F-A4E7-D7C1F99F332E}"/>
                  </a:ext>
                </a:extLst>
              </p:cNvPr>
              <p:cNvSpPr txBox="1">
                <a:spLocks noRot="1" noChangeAspect="1" noMove="1" noResize="1" noEditPoints="1" noAdjustHandles="1" noChangeArrowheads="1" noChangeShapeType="1" noTextEdit="1"/>
              </p:cNvSpPr>
              <p:nvPr/>
            </p:nvSpPr>
            <p:spPr>
              <a:xfrm>
                <a:off x="3997202" y="1475623"/>
                <a:ext cx="6670797" cy="2123658"/>
              </a:xfrm>
              <a:prstGeom prst="rect">
                <a:avLst/>
              </a:prstGeom>
              <a:blipFill>
                <a:blip r:embed="rId3"/>
                <a:stretch>
                  <a:fillRect l="-1331" t="-1786" b="-2381"/>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2" name="CasellaDiTesto 1">
                <a:extLst>
                  <a:ext uri="{FF2B5EF4-FFF2-40B4-BE49-F238E27FC236}">
                    <a16:creationId xmlns:a16="http://schemas.microsoft.com/office/drawing/2014/main" id="{9278A8CE-5C45-E341-95D0-FC8B837E9441}"/>
                  </a:ext>
                </a:extLst>
              </p:cNvPr>
              <p:cNvSpPr txBox="1"/>
              <p:nvPr/>
            </p:nvSpPr>
            <p:spPr>
              <a:xfrm>
                <a:off x="223496" y="3599281"/>
                <a:ext cx="11745010" cy="646331"/>
              </a:xfrm>
              <a:prstGeom prst="rect">
                <a:avLst/>
              </a:prstGeom>
              <a:noFill/>
            </p:spPr>
            <p:txBody>
              <a:bodyPr wrap="none" rtlCol="0">
                <a:spAutoFit/>
              </a:bodyPr>
              <a:lstStyle/>
              <a:p>
                <a:pPr algn="ctr"/>
                <a:r>
                  <a:rPr lang="it-IT" dirty="0"/>
                  <a:t>La matrice </a:t>
                </a:r>
                <a14:m>
                  <m:oMath xmlns:m="http://schemas.openxmlformats.org/officeDocument/2006/math">
                    <m:r>
                      <a:rPr lang="it-IT" i="1">
                        <a:latin typeface="Cambria Math" panose="02040503050406030204" pitchFamily="18" charset="0"/>
                        <a:ea typeface="Cambria Math" panose="02040503050406030204" pitchFamily="18" charset="0"/>
                      </a:rPr>
                      <m:t>∆ =[ </m:t>
                    </m:r>
                    <m:r>
                      <a:rPr lang="it-IT" i="1">
                        <a:latin typeface="Cambria Math" panose="02040503050406030204" pitchFamily="18" charset="0"/>
                        <a:ea typeface="Cambria Math" panose="02040503050406030204" pitchFamily="18" charset="0"/>
                      </a:rPr>
                      <m:t>𝑔</m:t>
                    </m:r>
                    <m:r>
                      <a:rPr lang="it-IT" i="1">
                        <a:latin typeface="Cambria Math" panose="02040503050406030204" pitchFamily="18" charset="0"/>
                        <a:ea typeface="Cambria Math" panose="02040503050406030204" pitchFamily="18" charset="0"/>
                      </a:rPr>
                      <m:t> </m:t>
                    </m:r>
                    <m:d>
                      <m:dPr>
                        <m:begChr m:val="["/>
                        <m:endChr m:val="]"/>
                        <m:ctrlPr>
                          <a:rPr lang="it-IT" i="1">
                            <a:latin typeface="Cambria Math" panose="02040503050406030204" pitchFamily="18" charset="0"/>
                            <a:ea typeface="Cambria Math" panose="02040503050406030204" pitchFamily="18" charset="0"/>
                          </a:rPr>
                        </m:ctrlPr>
                      </m:dPr>
                      <m:e>
                        <m:r>
                          <a:rPr lang="it-IT" i="1">
                            <a:latin typeface="Cambria Math" panose="02040503050406030204" pitchFamily="18" charset="0"/>
                            <a:ea typeface="Cambria Math" panose="02040503050406030204" pitchFamily="18" charset="0"/>
                          </a:rPr>
                          <m:t>𝑓</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𝑔</m:t>
                        </m:r>
                      </m:e>
                    </m:d>
                    <m:r>
                      <a:rPr lang="it-IT" i="1">
                        <a:latin typeface="Cambria Math" panose="02040503050406030204" pitchFamily="18" charset="0"/>
                        <a:ea typeface="Cambria Math" panose="02040503050406030204" pitchFamily="18" charset="0"/>
                      </a:rPr>
                      <m:t> [</m:t>
                    </m:r>
                    <m:r>
                      <a:rPr lang="it-IT" i="1">
                        <a:latin typeface="Cambria Math" panose="02040503050406030204" pitchFamily="18" charset="0"/>
                        <a:ea typeface="Cambria Math" panose="02040503050406030204" pitchFamily="18" charset="0"/>
                      </a:rPr>
                      <m:t>𝑓</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𝑓</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𝑔</m:t>
                    </m:r>
                    <m:r>
                      <a:rPr lang="it-IT" i="1">
                        <a:latin typeface="Cambria Math" panose="02040503050406030204" pitchFamily="18" charset="0"/>
                        <a:ea typeface="Cambria Math" panose="02040503050406030204" pitchFamily="18" charset="0"/>
                      </a:rPr>
                      <m:t>]] [</m:t>
                    </m:r>
                    <m:r>
                      <a:rPr lang="it-IT" i="1">
                        <a:latin typeface="Cambria Math" panose="02040503050406030204" pitchFamily="18" charset="0"/>
                        <a:ea typeface="Cambria Math" panose="02040503050406030204" pitchFamily="18" charset="0"/>
                      </a:rPr>
                      <m:t>𝑓</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𝑓</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𝑓</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𝑔</m:t>
                    </m:r>
                    <m:r>
                      <a:rPr lang="it-IT" i="1">
                        <a:latin typeface="Cambria Math" panose="02040503050406030204" pitchFamily="18" charset="0"/>
                        <a:ea typeface="Cambria Math" panose="02040503050406030204" pitchFamily="18" charset="0"/>
                      </a:rPr>
                      <m:t>]]] [</m:t>
                    </m:r>
                    <m:r>
                      <a:rPr lang="it-IT" i="1">
                        <a:latin typeface="Cambria Math" panose="02040503050406030204" pitchFamily="18" charset="0"/>
                        <a:ea typeface="Cambria Math" panose="02040503050406030204" pitchFamily="18" charset="0"/>
                      </a:rPr>
                      <m:t>𝑓</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𝑓</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𝑓</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𝑓</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𝑔</m:t>
                    </m:r>
                    <m:r>
                      <a:rPr lang="it-IT" i="1">
                        <a:latin typeface="Cambria Math" panose="02040503050406030204" pitchFamily="18" charset="0"/>
                        <a:ea typeface="Cambria Math" panose="02040503050406030204" pitchFamily="18" charset="0"/>
                      </a:rPr>
                      <m:t>]]]]]</m:t>
                    </m:r>
                  </m:oMath>
                </a14:m>
                <a:r>
                  <a:rPr lang="it-IT" i="1" dirty="0"/>
                  <a:t> </a:t>
                </a:r>
                <a:r>
                  <a:rPr lang="it-IT" dirty="0"/>
                  <a:t>ha rango 4 e quindi il sistema è localmente accessibile,</a:t>
                </a:r>
              </a:p>
              <a:p>
                <a:pPr algn="ctr"/>
                <a:r>
                  <a:rPr lang="it-IT" dirty="0"/>
                  <a:t>si riporta di seguito la matrice calcolata, nella quale è riportato un * in corrispondenza degli elementi non nulli:</a:t>
                </a:r>
              </a:p>
            </p:txBody>
          </p:sp>
        </mc:Choice>
        <mc:Fallback>
          <p:sp>
            <p:nvSpPr>
              <p:cNvPr id="2" name="CasellaDiTesto 1">
                <a:extLst>
                  <a:ext uri="{FF2B5EF4-FFF2-40B4-BE49-F238E27FC236}">
                    <a16:creationId xmlns:a16="http://schemas.microsoft.com/office/drawing/2014/main" id="{9278A8CE-5C45-E341-95D0-FC8B837E9441}"/>
                  </a:ext>
                </a:extLst>
              </p:cNvPr>
              <p:cNvSpPr txBox="1">
                <a:spLocks noRot="1" noChangeAspect="1" noMove="1" noResize="1" noEditPoints="1" noAdjustHandles="1" noChangeArrowheads="1" noChangeShapeType="1" noTextEdit="1"/>
              </p:cNvSpPr>
              <p:nvPr/>
            </p:nvSpPr>
            <p:spPr>
              <a:xfrm>
                <a:off x="223496" y="3599281"/>
                <a:ext cx="11745010" cy="646331"/>
              </a:xfrm>
              <a:prstGeom prst="rect">
                <a:avLst/>
              </a:prstGeom>
              <a:blipFill>
                <a:blip r:embed="rId4"/>
                <a:stretch>
                  <a:fillRect t="-1923" b="-13462"/>
                </a:stretch>
              </a:blipFill>
            </p:spPr>
            <p:txBody>
              <a:bodyPr/>
              <a:lstStyle/>
              <a:p>
                <a:r>
                  <a:rPr lang="it-IT">
                    <a:noFill/>
                  </a:rPr>
                  <a:t> </a:t>
                </a:r>
              </a:p>
            </p:txBody>
          </p:sp>
        </mc:Fallback>
      </mc:AlternateContent>
      <p:sp>
        <p:nvSpPr>
          <p:cNvPr id="6" name="Segnaposto data 3">
            <a:extLst>
              <a:ext uri="{FF2B5EF4-FFF2-40B4-BE49-F238E27FC236}">
                <a16:creationId xmlns:a16="http://schemas.microsoft.com/office/drawing/2014/main" id="{219A264E-098F-4149-BE8F-EDA2A5581D98}"/>
              </a:ext>
            </a:extLst>
          </p:cNvPr>
          <p:cNvSpPr>
            <a:spLocks noGrp="1"/>
          </p:cNvSpPr>
          <p:nvPr>
            <p:ph type="dt" sz="half" idx="10"/>
          </p:nvPr>
        </p:nvSpPr>
        <p:spPr>
          <a:xfrm>
            <a:off x="838200" y="6356350"/>
            <a:ext cx="2743200" cy="365125"/>
          </a:xfrm>
        </p:spPr>
        <p:txBody>
          <a:bodyPr/>
          <a:lstStyle/>
          <a:p>
            <a:fld id="{4EF59023-6175-3944-979D-CFE35E3A8267}" type="datetime1">
              <a:rPr lang="it-IT" smtClean="0"/>
              <a:t>11/01/22</a:t>
            </a:fld>
            <a:endParaRPr lang="en-US" dirty="0"/>
          </a:p>
        </p:txBody>
      </p:sp>
      <p:sp>
        <p:nvSpPr>
          <p:cNvPr id="7" name="Segnaposto piè di pagina 4">
            <a:extLst>
              <a:ext uri="{FF2B5EF4-FFF2-40B4-BE49-F238E27FC236}">
                <a16:creationId xmlns:a16="http://schemas.microsoft.com/office/drawing/2014/main" id="{03F9EED6-163E-E04B-B109-81B39E06D11B}"/>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0" name="Segnaposto numero diapositiva 5">
            <a:extLst>
              <a:ext uri="{FF2B5EF4-FFF2-40B4-BE49-F238E27FC236}">
                <a16:creationId xmlns:a16="http://schemas.microsoft.com/office/drawing/2014/main" id="{EB062610-E99D-C943-8B19-438C0ED214A7}"/>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27</a:t>
            </a:fld>
            <a:endParaRPr lang="en-US" dirty="0"/>
          </a:p>
        </p:txBody>
      </p:sp>
      <p:pic>
        <p:nvPicPr>
          <p:cNvPr id="11" name="Immagine 10">
            <a:extLst>
              <a:ext uri="{FF2B5EF4-FFF2-40B4-BE49-F238E27FC236}">
                <a16:creationId xmlns:a16="http://schemas.microsoft.com/office/drawing/2014/main" id="{F7339FC9-972B-244B-A659-BF7218C34C8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12" name="Immagine 11">
            <a:extLst>
              <a:ext uri="{FF2B5EF4-FFF2-40B4-BE49-F238E27FC236}">
                <a16:creationId xmlns:a16="http://schemas.microsoft.com/office/drawing/2014/main" id="{250E5974-DE15-804C-80D4-F44F651CB172}"/>
              </a:ext>
            </a:extLst>
          </p:cNvPr>
          <p:cNvPicPr>
            <a:picLocks noChangeAspect="1"/>
          </p:cNvPicPr>
          <p:nvPr/>
        </p:nvPicPr>
        <p:blipFill>
          <a:blip r:embed="rId6"/>
          <a:stretch>
            <a:fillRect/>
          </a:stretch>
        </p:blipFill>
        <p:spPr>
          <a:xfrm>
            <a:off x="4816991" y="4441693"/>
            <a:ext cx="2534665" cy="1191154"/>
          </a:xfrm>
          <a:prstGeom prst="rect">
            <a:avLst/>
          </a:prstGeom>
        </p:spPr>
      </p:pic>
    </p:spTree>
    <p:extLst>
      <p:ext uri="{BB962C8B-B14F-4D97-AF65-F5344CB8AC3E}">
        <p14:creationId xmlns:p14="http://schemas.microsoft.com/office/powerpoint/2010/main" val="6099150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6B271FC1-9853-8B46-B074-A5E6D5A515AD}"/>
              </a:ext>
            </a:extLst>
          </p:cNvPr>
          <p:cNvPicPr>
            <a:picLocks noChangeAspect="1"/>
          </p:cNvPicPr>
          <p:nvPr/>
        </p:nvPicPr>
        <p:blipFill>
          <a:blip r:embed="rId2"/>
          <a:stretch>
            <a:fillRect/>
          </a:stretch>
        </p:blipFill>
        <p:spPr>
          <a:xfrm>
            <a:off x="1714030" y="1475623"/>
            <a:ext cx="2093143" cy="1332000"/>
          </a:xfrm>
          <a:prstGeom prst="rect">
            <a:avLst/>
          </a:prstGeom>
        </p:spPr>
      </p:pic>
      <p:sp>
        <p:nvSpPr>
          <p:cNvPr id="8" name="Titolo 1">
            <a:extLst>
              <a:ext uri="{FF2B5EF4-FFF2-40B4-BE49-F238E27FC236}">
                <a16:creationId xmlns:a16="http://schemas.microsoft.com/office/drawing/2014/main" id="{E8EDF0BB-0558-644B-BB96-58C4BD179ABC}"/>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err="1"/>
              <a:t>Granty</a:t>
            </a:r>
            <a:r>
              <a:rPr lang="it-IT" dirty="0"/>
              <a:t> </a:t>
            </a:r>
            <a:r>
              <a:rPr lang="it-IT" dirty="0" err="1"/>
              <a:t>crane</a:t>
            </a:r>
            <a:endParaRPr lang="it-IT" dirty="0"/>
          </a:p>
        </p:txBody>
      </p:sp>
      <p:sp>
        <p:nvSpPr>
          <p:cNvPr id="6" name="Segnaposto data 3">
            <a:extLst>
              <a:ext uri="{FF2B5EF4-FFF2-40B4-BE49-F238E27FC236}">
                <a16:creationId xmlns:a16="http://schemas.microsoft.com/office/drawing/2014/main" id="{219A264E-098F-4149-BE8F-EDA2A5581D98}"/>
              </a:ext>
            </a:extLst>
          </p:cNvPr>
          <p:cNvSpPr>
            <a:spLocks noGrp="1"/>
          </p:cNvSpPr>
          <p:nvPr>
            <p:ph type="dt" sz="half" idx="10"/>
          </p:nvPr>
        </p:nvSpPr>
        <p:spPr>
          <a:xfrm>
            <a:off x="838200" y="6356350"/>
            <a:ext cx="2743200" cy="365125"/>
          </a:xfrm>
        </p:spPr>
        <p:txBody>
          <a:bodyPr/>
          <a:lstStyle/>
          <a:p>
            <a:fld id="{4EF59023-6175-3944-979D-CFE35E3A8267}" type="datetime1">
              <a:rPr lang="it-IT" smtClean="0"/>
              <a:t>11/01/22</a:t>
            </a:fld>
            <a:endParaRPr lang="en-US" dirty="0"/>
          </a:p>
        </p:txBody>
      </p:sp>
      <p:sp>
        <p:nvSpPr>
          <p:cNvPr id="7" name="Segnaposto piè di pagina 4">
            <a:extLst>
              <a:ext uri="{FF2B5EF4-FFF2-40B4-BE49-F238E27FC236}">
                <a16:creationId xmlns:a16="http://schemas.microsoft.com/office/drawing/2014/main" id="{03F9EED6-163E-E04B-B109-81B39E06D11B}"/>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0" name="Segnaposto numero diapositiva 5">
            <a:extLst>
              <a:ext uri="{FF2B5EF4-FFF2-40B4-BE49-F238E27FC236}">
                <a16:creationId xmlns:a16="http://schemas.microsoft.com/office/drawing/2014/main" id="{EB062610-E99D-C943-8B19-438C0ED214A7}"/>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28</a:t>
            </a:fld>
            <a:endParaRPr lang="en-US" dirty="0"/>
          </a:p>
        </p:txBody>
      </p:sp>
      <p:pic>
        <p:nvPicPr>
          <p:cNvPr id="11" name="Immagine 10">
            <a:extLst>
              <a:ext uri="{FF2B5EF4-FFF2-40B4-BE49-F238E27FC236}">
                <a16:creationId xmlns:a16="http://schemas.microsoft.com/office/drawing/2014/main" id="{F7339FC9-972B-244B-A659-BF7218C34C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mc:AlternateContent xmlns:mc="http://schemas.openxmlformats.org/markup-compatibility/2006">
        <mc:Choice xmlns:a14="http://schemas.microsoft.com/office/drawing/2010/main" Requires="a14">
          <p:sp>
            <p:nvSpPr>
              <p:cNvPr id="3" name="CasellaDiTesto 2">
                <a:extLst>
                  <a:ext uri="{FF2B5EF4-FFF2-40B4-BE49-F238E27FC236}">
                    <a16:creationId xmlns:a16="http://schemas.microsoft.com/office/drawing/2014/main" id="{435A0B53-1C33-8F41-B7CB-938BBEA7BF43}"/>
                  </a:ext>
                </a:extLst>
              </p:cNvPr>
              <p:cNvSpPr txBox="1"/>
              <p:nvPr/>
            </p:nvSpPr>
            <p:spPr>
              <a:xfrm>
                <a:off x="241420" y="3007308"/>
                <a:ext cx="11621002" cy="1817357"/>
              </a:xfrm>
              <a:prstGeom prst="rect">
                <a:avLst/>
              </a:prstGeom>
              <a:noFill/>
            </p:spPr>
            <p:txBody>
              <a:bodyPr wrap="none" rtlCol="0">
                <a:spAutoFit/>
              </a:bodyPr>
              <a:lstStyle/>
              <a:p>
                <a:pPr algn="ctr"/>
                <a:r>
                  <a:rPr lang="it-IT" dirty="0"/>
                  <a:t>Il teorema di Chow è condizione necessaria e sufficiente per l’accessibilità, ma solo necessaria per la controllabilità, </a:t>
                </a:r>
              </a:p>
              <a:p>
                <a:pPr algn="ctr"/>
                <a:r>
                  <a:rPr lang="it-IT" dirty="0"/>
                  <a:t>perché il sistema sia anche controllabile è necessario verificare che sia soddisfatta a condizione:</a:t>
                </a:r>
              </a:p>
              <a:p>
                <a:pPr algn="ctr"/>
                <a14:m>
                  <m:oMathPara xmlns:m="http://schemas.openxmlformats.org/officeDocument/2006/math">
                    <m:oMathParaPr>
                      <m:jc m:val="centerGroup"/>
                    </m:oMathParaPr>
                    <m:oMath xmlns:m="http://schemas.openxmlformats.org/officeDocument/2006/math">
                      <m:r>
                        <a:rPr lang="it-IT" i="1">
                          <a:latin typeface="Cambria Math" panose="02040503050406030204" pitchFamily="18" charset="0"/>
                        </a:rPr>
                        <m:t>𝑓</m:t>
                      </m:r>
                      <m:d>
                        <m:dPr>
                          <m:ctrlPr>
                            <a:rPr lang="it-IT" i="1">
                              <a:latin typeface="Cambria Math" panose="02040503050406030204" pitchFamily="18" charset="0"/>
                            </a:rPr>
                          </m:ctrlPr>
                        </m:dPr>
                        <m:e>
                          <m:r>
                            <a:rPr lang="it-IT" i="1">
                              <a:latin typeface="Cambria Math" panose="02040503050406030204" pitchFamily="18" charset="0"/>
                            </a:rPr>
                            <m:t>𝑞</m:t>
                          </m:r>
                          <m:r>
                            <a:rPr lang="it-IT" i="1" baseline="-25000">
                              <a:latin typeface="Cambria Math" panose="02040503050406030204" pitchFamily="18" charset="0"/>
                            </a:rPr>
                            <m:t>0</m:t>
                          </m:r>
                        </m:e>
                      </m:d>
                      <m:r>
                        <a:rPr lang="it-IT" i="1">
                          <a:latin typeface="Cambria Math" panose="02040503050406030204" pitchFamily="18" charset="0"/>
                        </a:rPr>
                        <m:t>=0 </m:t>
                      </m:r>
                      <m:r>
                        <a:rPr lang="it-IT" i="1">
                          <a:latin typeface="Cambria Math" panose="02040503050406030204" pitchFamily="18" charset="0"/>
                        </a:rPr>
                        <m:t>𝑒</m:t>
                      </m:r>
                      <m:func>
                        <m:funcPr>
                          <m:ctrlPr>
                            <a:rPr lang="it-IT" i="1">
                              <a:latin typeface="Cambria Math" panose="02040503050406030204" pitchFamily="18" charset="0"/>
                            </a:rPr>
                          </m:ctrlPr>
                        </m:funcPr>
                        <m:fName>
                          <m:r>
                            <m:rPr>
                              <m:sty m:val="p"/>
                            </m:rPr>
                            <a:rPr lang="it-IT">
                              <a:latin typeface="Cambria Math" panose="02040503050406030204" pitchFamily="18" charset="0"/>
                            </a:rPr>
                            <m:t>dim</m:t>
                          </m:r>
                        </m:fName>
                        <m:e>
                          <m:r>
                            <a:rPr lang="it-IT" i="1">
                              <a:latin typeface="Cambria Math" panose="02040503050406030204" pitchFamily="18" charset="0"/>
                              <a:ea typeface="Cambria Math" panose="02040503050406030204" pitchFamily="18" charset="0"/>
                            </a:rPr>
                            <m:t>∆</m:t>
                          </m:r>
                          <m:r>
                            <a:rPr lang="it-IT" i="1" baseline="-25000">
                              <a:latin typeface="Cambria Math" panose="02040503050406030204" pitchFamily="18" charset="0"/>
                              <a:ea typeface="Cambria Math" panose="02040503050406030204" pitchFamily="18" charset="0"/>
                            </a:rPr>
                            <m:t>𝐿</m:t>
                          </m:r>
                          <m:d>
                            <m:dPr>
                              <m:ctrlPr>
                                <a:rPr lang="it-IT" i="1">
                                  <a:latin typeface="Cambria Math" panose="02040503050406030204" pitchFamily="18" charset="0"/>
                                  <a:ea typeface="Cambria Math" panose="02040503050406030204" pitchFamily="18" charset="0"/>
                                </a:rPr>
                              </m:ctrlPr>
                            </m:dPr>
                            <m:e>
                              <m:r>
                                <a:rPr lang="it-IT" i="1">
                                  <a:latin typeface="Cambria Math" panose="02040503050406030204" pitchFamily="18" charset="0"/>
                                  <a:ea typeface="Cambria Math" panose="02040503050406030204" pitchFamily="18" charset="0"/>
                                </a:rPr>
                                <m:t>𝑞</m:t>
                              </m:r>
                              <m:r>
                                <a:rPr lang="it-IT" i="1" baseline="-25000">
                                  <a:latin typeface="Cambria Math" panose="02040503050406030204" pitchFamily="18" charset="0"/>
                                  <a:ea typeface="Cambria Math" panose="02040503050406030204" pitchFamily="18" charset="0"/>
                                </a:rPr>
                                <m:t>0</m:t>
                              </m:r>
                            </m:e>
                          </m:d>
                        </m:e>
                      </m:func>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𝑛</m:t>
                      </m:r>
                      <m:r>
                        <a:rPr lang="it-IT" i="1">
                          <a:latin typeface="Cambria Math" panose="02040503050406030204" pitchFamily="18" charset="0"/>
                          <a:ea typeface="Cambria Math" panose="02040503050406030204" pitchFamily="18" charset="0"/>
                        </a:rPr>
                        <m:t> </m:t>
                      </m:r>
                      <m:r>
                        <a:rPr lang="it-IT" i="1">
                          <a:latin typeface="Cambria Math" panose="02040503050406030204" pitchFamily="18" charset="0"/>
                          <a:ea typeface="Cambria Math" panose="02040503050406030204" pitchFamily="18" charset="0"/>
                        </a:rPr>
                        <m:t>𝑐𝑜𝑛</m:t>
                      </m:r>
                      <m:r>
                        <a:rPr lang="it-IT" i="1">
                          <a:latin typeface="Cambria Math" panose="02040503050406030204" pitchFamily="18" charset="0"/>
                          <a:ea typeface="Cambria Math" panose="02040503050406030204" pitchFamily="18" charset="0"/>
                        </a:rPr>
                        <m:t> ∆</m:t>
                      </m:r>
                      <m:r>
                        <a:rPr lang="it-IT" i="1" baseline="-25000">
                          <a:latin typeface="Cambria Math" panose="02040503050406030204" pitchFamily="18" charset="0"/>
                          <a:ea typeface="Cambria Math" panose="02040503050406030204" pitchFamily="18" charset="0"/>
                        </a:rPr>
                        <m:t>𝐿</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𝑠𝑝𝑎𝑛</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𝑔</m:t>
                      </m:r>
                      <m:r>
                        <a:rPr lang="it-IT" i="1">
                          <a:latin typeface="Cambria Math" panose="02040503050406030204" pitchFamily="18" charset="0"/>
                          <a:ea typeface="Cambria Math" panose="02040503050406030204" pitchFamily="18" charset="0"/>
                        </a:rPr>
                        <m:t>, </m:t>
                      </m:r>
                      <m:d>
                        <m:dPr>
                          <m:begChr m:val="["/>
                          <m:endChr m:val="]"/>
                          <m:ctrlPr>
                            <a:rPr lang="it-IT" i="1">
                              <a:latin typeface="Cambria Math" panose="02040503050406030204" pitchFamily="18" charset="0"/>
                              <a:ea typeface="Cambria Math" panose="02040503050406030204" pitchFamily="18" charset="0"/>
                            </a:rPr>
                          </m:ctrlPr>
                        </m:dPr>
                        <m:e>
                          <m:r>
                            <a:rPr lang="it-IT" i="1">
                              <a:latin typeface="Cambria Math" panose="02040503050406030204" pitchFamily="18" charset="0"/>
                              <a:ea typeface="Cambria Math" panose="02040503050406030204" pitchFamily="18" charset="0"/>
                            </a:rPr>
                            <m:t>𝑓</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𝑔</m:t>
                          </m:r>
                        </m:e>
                      </m:d>
                      <m:r>
                        <a:rPr lang="it-IT" i="1">
                          <a:latin typeface="Cambria Math" panose="02040503050406030204" pitchFamily="18" charset="0"/>
                          <a:ea typeface="Cambria Math" panose="02040503050406030204" pitchFamily="18" charset="0"/>
                        </a:rPr>
                        <m:t>, …</m:t>
                      </m:r>
                      <m:sSubSup>
                        <m:sSubSupPr>
                          <m:ctrlPr>
                            <a:rPr lang="it-IT" i="1">
                              <a:latin typeface="Cambria Math" panose="02040503050406030204" pitchFamily="18" charset="0"/>
                              <a:ea typeface="Cambria Math" panose="02040503050406030204" pitchFamily="18" charset="0"/>
                            </a:rPr>
                          </m:ctrlPr>
                        </m:sSubSupPr>
                        <m:e>
                          <m:r>
                            <a:rPr lang="it-IT" i="1">
                              <a:latin typeface="Cambria Math" panose="02040503050406030204" pitchFamily="18" charset="0"/>
                              <a:ea typeface="Cambria Math" panose="02040503050406030204" pitchFamily="18" charset="0"/>
                            </a:rPr>
                            <m:t>𝑎𝑑</m:t>
                          </m:r>
                        </m:e>
                        <m:sub>
                          <m:r>
                            <a:rPr lang="it-IT" i="1">
                              <a:latin typeface="Cambria Math" panose="02040503050406030204" pitchFamily="18" charset="0"/>
                              <a:ea typeface="Cambria Math" panose="02040503050406030204" pitchFamily="18" charset="0"/>
                            </a:rPr>
                            <m:t>𝑓</m:t>
                          </m:r>
                        </m:sub>
                        <m:sup>
                          <m:r>
                            <a:rPr lang="it-IT" i="1">
                              <a:latin typeface="Cambria Math" panose="02040503050406030204" pitchFamily="18" charset="0"/>
                              <a:ea typeface="Cambria Math" panose="02040503050406030204" pitchFamily="18" charset="0"/>
                            </a:rPr>
                            <m:t>𝜇</m:t>
                          </m:r>
                          <m:r>
                            <a:rPr lang="it-IT" i="1" baseline="-25000">
                              <a:latin typeface="Cambria Math" panose="02040503050406030204" pitchFamily="18" charset="0"/>
                              <a:ea typeface="Cambria Math" panose="02040503050406030204" pitchFamily="18" charset="0"/>
                            </a:rPr>
                            <m:t>𝑖</m:t>
                          </m:r>
                        </m:sup>
                      </m:sSubSup>
                      <m:r>
                        <a:rPr lang="it-IT" i="1">
                          <a:latin typeface="Cambria Math" panose="02040503050406030204" pitchFamily="18" charset="0"/>
                          <a:ea typeface="Cambria Math" panose="02040503050406030204" pitchFamily="18" charset="0"/>
                        </a:rPr>
                        <m:t>𝑔</m:t>
                      </m:r>
                      <m:r>
                        <a:rPr lang="it-IT" i="1">
                          <a:latin typeface="Cambria Math" panose="02040503050406030204" pitchFamily="18" charset="0"/>
                          <a:ea typeface="Cambria Math" panose="02040503050406030204" pitchFamily="18" charset="0"/>
                        </a:rPr>
                        <m:t>)</m:t>
                      </m:r>
                    </m:oMath>
                  </m:oMathPara>
                </a14:m>
                <a:endParaRPr lang="it-IT" dirty="0"/>
              </a:p>
              <a:p>
                <a:pPr algn="ctr"/>
                <a:r>
                  <a:rPr lang="it-IT" dirty="0"/>
                  <a:t>Questa condizione risulta verificata dal sistema in esame e pertanto è possibile concludere che sia anche </a:t>
                </a:r>
              </a:p>
              <a:p>
                <a:pPr algn="ctr"/>
                <a:r>
                  <a:rPr lang="it-IT" dirty="0"/>
                  <a:t>localmente controllabile.</a:t>
                </a:r>
              </a:p>
              <a:p>
                <a:endParaRPr lang="it-IT" dirty="0"/>
              </a:p>
            </p:txBody>
          </p:sp>
        </mc:Choice>
        <mc:Fallback>
          <p:sp>
            <p:nvSpPr>
              <p:cNvPr id="3" name="CasellaDiTesto 2">
                <a:extLst>
                  <a:ext uri="{FF2B5EF4-FFF2-40B4-BE49-F238E27FC236}">
                    <a16:creationId xmlns:a16="http://schemas.microsoft.com/office/drawing/2014/main" id="{435A0B53-1C33-8F41-B7CB-938BBEA7BF43}"/>
                  </a:ext>
                </a:extLst>
              </p:cNvPr>
              <p:cNvSpPr txBox="1">
                <a:spLocks noRot="1" noChangeAspect="1" noMove="1" noResize="1" noEditPoints="1" noAdjustHandles="1" noChangeArrowheads="1" noChangeShapeType="1" noTextEdit="1"/>
              </p:cNvSpPr>
              <p:nvPr/>
            </p:nvSpPr>
            <p:spPr>
              <a:xfrm>
                <a:off x="241420" y="3007308"/>
                <a:ext cx="11621002" cy="1817357"/>
              </a:xfrm>
              <a:prstGeom prst="rect">
                <a:avLst/>
              </a:prstGeom>
              <a:blipFill>
                <a:blip r:embed="rId4"/>
                <a:stretch>
                  <a:fillRect t="-1389"/>
                </a:stretch>
              </a:blipFill>
            </p:spPr>
            <p:txBody>
              <a:bodyPr/>
              <a:lstStyle/>
              <a:p>
                <a:r>
                  <a:rPr lang="it-IT">
                    <a:noFill/>
                  </a:rPr>
                  <a:t> </a:t>
                </a:r>
              </a:p>
            </p:txBody>
          </p:sp>
        </mc:Fallback>
      </mc:AlternateContent>
    </p:spTree>
    <p:extLst>
      <p:ext uri="{BB962C8B-B14F-4D97-AF65-F5344CB8AC3E}">
        <p14:creationId xmlns:p14="http://schemas.microsoft.com/office/powerpoint/2010/main" val="3983452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1">
            <a:extLst>
              <a:ext uri="{FF2B5EF4-FFF2-40B4-BE49-F238E27FC236}">
                <a16:creationId xmlns:a16="http://schemas.microsoft.com/office/drawing/2014/main" id="{E8EDF0BB-0558-644B-BB96-58C4BD179ABC}"/>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err="1"/>
              <a:t>Granty</a:t>
            </a:r>
            <a:r>
              <a:rPr lang="it-IT" dirty="0"/>
              <a:t> </a:t>
            </a:r>
            <a:r>
              <a:rPr lang="it-IT" dirty="0" err="1"/>
              <a:t>crane</a:t>
            </a:r>
            <a:endParaRPr lang="it-IT" dirty="0"/>
          </a:p>
        </p:txBody>
      </p:sp>
      <mc:AlternateContent xmlns:mc="http://schemas.openxmlformats.org/markup-compatibility/2006">
        <mc:Choice xmlns:a14="http://schemas.microsoft.com/office/drawing/2010/main" Requires="a14">
          <p:sp>
            <p:nvSpPr>
              <p:cNvPr id="9" name="CasellaDiTesto 8">
                <a:extLst>
                  <a:ext uri="{FF2B5EF4-FFF2-40B4-BE49-F238E27FC236}">
                    <a16:creationId xmlns:a16="http://schemas.microsoft.com/office/drawing/2014/main" id="{86F89E2B-2067-3C4F-A4E7-D7C1F99F332E}"/>
                  </a:ext>
                </a:extLst>
              </p:cNvPr>
              <p:cNvSpPr txBox="1"/>
              <p:nvPr/>
            </p:nvSpPr>
            <p:spPr>
              <a:xfrm>
                <a:off x="3807173" y="1475623"/>
                <a:ext cx="7963069" cy="1861087"/>
              </a:xfrm>
              <a:prstGeom prst="rect">
                <a:avLst/>
              </a:prstGeom>
              <a:noFill/>
            </p:spPr>
            <p:txBody>
              <a:bodyPr wrap="square" rtlCol="0">
                <a:spAutoFit/>
              </a:bodyPr>
              <a:lstStyle/>
              <a:p>
                <a:r>
                  <a:rPr lang="it-IT" sz="2400" dirty="0"/>
                  <a:t>OSSERVABILITA’</a:t>
                </a:r>
                <a:endParaRPr lang="it-IT" sz="2000" dirty="0"/>
              </a:p>
              <a:p>
                <a:r>
                  <a:rPr lang="it-IT" sz="2000" dirty="0"/>
                  <a:t>Per valutare l’osservabilità del sistema è stata costruita la </a:t>
                </a:r>
                <a:r>
                  <a:rPr lang="it-IT" sz="2000" dirty="0" err="1"/>
                  <a:t>co</a:t>
                </a:r>
                <a:r>
                  <a:rPr lang="it-IT" sz="2000" i="1" dirty="0" err="1"/>
                  <a:t>distribuzione</a:t>
                </a:r>
                <a:r>
                  <a:rPr lang="it-IT" sz="2000" i="1" dirty="0"/>
                  <a:t> di osservabilità</a:t>
                </a:r>
                <a:r>
                  <a:rPr lang="it-IT" sz="2000" dirty="0"/>
                  <a:t> e verificata la condizione</a:t>
                </a:r>
                <a:r>
                  <a:rPr lang="it-IT" sz="2400" dirty="0"/>
                  <a:t>:</a:t>
                </a:r>
              </a:p>
              <a:p>
                <a14:m>
                  <m:oMathPara xmlns:m="http://schemas.openxmlformats.org/officeDocument/2006/math">
                    <m:oMathParaPr>
                      <m:jc m:val="centerGroup"/>
                    </m:oMathParaPr>
                    <m:oMath xmlns:m="http://schemas.openxmlformats.org/officeDocument/2006/math">
                      <m:r>
                        <a:rPr lang="it-IT" i="1">
                          <a:latin typeface="Cambria Math" panose="02040503050406030204" pitchFamily="18" charset="0"/>
                        </a:rPr>
                        <m:t>𝑑𝑂</m:t>
                      </m:r>
                      <m:r>
                        <a:rPr lang="it-IT" i="1">
                          <a:latin typeface="Cambria Math" panose="02040503050406030204" pitchFamily="18" charset="0"/>
                        </a:rPr>
                        <m:t>=</m:t>
                      </m:r>
                      <m:r>
                        <a:rPr lang="it-IT" i="1">
                          <a:latin typeface="Cambria Math" panose="02040503050406030204" pitchFamily="18" charset="0"/>
                        </a:rPr>
                        <m:t>𝑠𝑝𝑎𝑛</m:t>
                      </m:r>
                      <m:d>
                        <m:dPr>
                          <m:ctrlPr>
                            <a:rPr lang="it-IT" i="1">
                              <a:latin typeface="Cambria Math" panose="02040503050406030204" pitchFamily="18" charset="0"/>
                            </a:rPr>
                          </m:ctrlPr>
                        </m:dPr>
                        <m:e>
                          <m:r>
                            <a:rPr lang="it-IT" i="1">
                              <a:latin typeface="Cambria Math" panose="02040503050406030204" pitchFamily="18" charset="0"/>
                            </a:rPr>
                            <m:t>𝑑h</m:t>
                          </m:r>
                          <m:d>
                            <m:dPr>
                              <m:ctrlPr>
                                <a:rPr lang="it-IT" i="1">
                                  <a:latin typeface="Cambria Math" panose="02040503050406030204" pitchFamily="18" charset="0"/>
                                </a:rPr>
                              </m:ctrlPr>
                            </m:dPr>
                            <m:e>
                              <m:r>
                                <a:rPr lang="it-IT" i="1">
                                  <a:latin typeface="Cambria Math" panose="02040503050406030204" pitchFamily="18" charset="0"/>
                                </a:rPr>
                                <m:t>𝑞</m:t>
                              </m:r>
                            </m:e>
                          </m:d>
                          <m:r>
                            <a:rPr lang="it-IT" i="1">
                              <a:latin typeface="Cambria Math" panose="02040503050406030204" pitchFamily="18" charset="0"/>
                            </a:rPr>
                            <m:t>, </m:t>
                          </m:r>
                          <m:r>
                            <a:rPr lang="it-IT" i="1">
                              <a:latin typeface="Cambria Math" panose="02040503050406030204" pitchFamily="18" charset="0"/>
                            </a:rPr>
                            <m:t>𝑑𝐿𝑓h</m:t>
                          </m:r>
                          <m:d>
                            <m:dPr>
                              <m:ctrlPr>
                                <a:rPr lang="it-IT" i="1">
                                  <a:latin typeface="Cambria Math" panose="02040503050406030204" pitchFamily="18" charset="0"/>
                                </a:rPr>
                              </m:ctrlPr>
                            </m:dPr>
                            <m:e>
                              <m:r>
                                <a:rPr lang="it-IT" i="1">
                                  <a:latin typeface="Cambria Math" panose="02040503050406030204" pitchFamily="18" charset="0"/>
                                </a:rPr>
                                <m:t>𝑞</m:t>
                              </m:r>
                            </m:e>
                          </m:d>
                          <m:r>
                            <a:rPr lang="it-IT" i="1">
                              <a:latin typeface="Cambria Math" panose="02040503050406030204" pitchFamily="18" charset="0"/>
                            </a:rPr>
                            <m:t>, </m:t>
                          </m:r>
                          <m:r>
                            <a:rPr lang="it-IT" i="1">
                              <a:latin typeface="Cambria Math" panose="02040503050406030204" pitchFamily="18" charset="0"/>
                            </a:rPr>
                            <m:t>𝑑𝐿𝑔h</m:t>
                          </m:r>
                          <m:d>
                            <m:dPr>
                              <m:ctrlPr>
                                <a:rPr lang="it-IT" i="1">
                                  <a:latin typeface="Cambria Math" panose="02040503050406030204" pitchFamily="18" charset="0"/>
                                </a:rPr>
                              </m:ctrlPr>
                            </m:dPr>
                            <m:e>
                              <m:r>
                                <a:rPr lang="it-IT" i="1">
                                  <a:latin typeface="Cambria Math" panose="02040503050406030204" pitchFamily="18" charset="0"/>
                                </a:rPr>
                                <m:t>𝑞</m:t>
                              </m:r>
                            </m:e>
                          </m:d>
                          <m:r>
                            <a:rPr lang="it-IT" i="1">
                              <a:latin typeface="Cambria Math" panose="02040503050406030204" pitchFamily="18" charset="0"/>
                            </a:rPr>
                            <m:t>,</m:t>
                          </m:r>
                          <m:r>
                            <a:rPr lang="it-IT" i="1">
                              <a:latin typeface="Cambria Math" panose="02040503050406030204" pitchFamily="18" charset="0"/>
                            </a:rPr>
                            <m:t>𝑑</m:t>
                          </m:r>
                          <m:sSub>
                            <m:sSubPr>
                              <m:ctrlPr>
                                <a:rPr lang="it-IT" i="1">
                                  <a:latin typeface="Cambria Math" panose="02040503050406030204" pitchFamily="18" charset="0"/>
                                </a:rPr>
                              </m:ctrlPr>
                            </m:sSubPr>
                            <m:e>
                              <m:r>
                                <a:rPr lang="it-IT" i="1">
                                  <a:latin typeface="Cambria Math" panose="02040503050406030204" pitchFamily="18" charset="0"/>
                                </a:rPr>
                                <m:t>𝐿</m:t>
                              </m:r>
                            </m:e>
                            <m:sub>
                              <m:sSup>
                                <m:sSupPr>
                                  <m:ctrlPr>
                                    <a:rPr lang="it-IT" i="1">
                                      <a:latin typeface="Cambria Math" panose="02040503050406030204" pitchFamily="18" charset="0"/>
                                    </a:rPr>
                                  </m:ctrlPr>
                                </m:sSupPr>
                                <m:e>
                                  <m:r>
                                    <a:rPr lang="it-IT" i="1">
                                      <a:latin typeface="Cambria Math" panose="02040503050406030204" pitchFamily="18" charset="0"/>
                                    </a:rPr>
                                    <m:t>𝑓</m:t>
                                  </m:r>
                                </m:e>
                                <m:sup>
                                  <m:r>
                                    <a:rPr lang="it-IT" i="1">
                                      <a:latin typeface="Cambria Math" panose="02040503050406030204" pitchFamily="18" charset="0"/>
                                    </a:rPr>
                                    <m:t>2</m:t>
                                  </m:r>
                                </m:sup>
                              </m:sSup>
                            </m:sub>
                          </m:sSub>
                          <m:r>
                            <a:rPr lang="it-IT" i="1">
                              <a:latin typeface="Cambria Math" panose="02040503050406030204" pitchFamily="18" charset="0"/>
                            </a:rPr>
                            <m:t>h</m:t>
                          </m:r>
                          <m:d>
                            <m:dPr>
                              <m:ctrlPr>
                                <a:rPr lang="it-IT" i="1">
                                  <a:latin typeface="Cambria Math" panose="02040503050406030204" pitchFamily="18" charset="0"/>
                                </a:rPr>
                              </m:ctrlPr>
                            </m:dPr>
                            <m:e>
                              <m:r>
                                <a:rPr lang="it-IT" i="1">
                                  <a:latin typeface="Cambria Math" panose="02040503050406030204" pitchFamily="18" charset="0"/>
                                </a:rPr>
                                <m:t>𝑞</m:t>
                              </m:r>
                            </m:e>
                          </m:d>
                          <m:r>
                            <a:rPr lang="it-IT" i="1">
                              <a:latin typeface="Cambria Math" panose="02040503050406030204" pitchFamily="18" charset="0"/>
                            </a:rPr>
                            <m:t>,</m:t>
                          </m:r>
                          <m:r>
                            <a:rPr lang="it-IT" i="1">
                              <a:latin typeface="Cambria Math" panose="02040503050406030204" pitchFamily="18" charset="0"/>
                            </a:rPr>
                            <m:t>𝑑𝐿𝑔𝐿𝑓h</m:t>
                          </m:r>
                          <m:d>
                            <m:dPr>
                              <m:ctrlPr>
                                <a:rPr lang="it-IT" i="1">
                                  <a:latin typeface="Cambria Math" panose="02040503050406030204" pitchFamily="18" charset="0"/>
                                </a:rPr>
                              </m:ctrlPr>
                            </m:dPr>
                            <m:e>
                              <m:r>
                                <a:rPr lang="it-IT" i="1">
                                  <a:latin typeface="Cambria Math" panose="02040503050406030204" pitchFamily="18" charset="0"/>
                                </a:rPr>
                                <m:t>𝑞</m:t>
                              </m:r>
                            </m:e>
                          </m:d>
                          <m:r>
                            <a:rPr lang="it-IT" i="1">
                              <a:latin typeface="Cambria Math" panose="02040503050406030204" pitchFamily="18" charset="0"/>
                            </a:rPr>
                            <m:t>,</m:t>
                          </m:r>
                          <m:r>
                            <a:rPr lang="it-IT" i="1">
                              <a:latin typeface="Cambria Math" panose="02040503050406030204" pitchFamily="18" charset="0"/>
                            </a:rPr>
                            <m:t>𝑑𝐿𝑓𝐿𝑔h</m:t>
                          </m:r>
                          <m:d>
                            <m:dPr>
                              <m:ctrlPr>
                                <a:rPr lang="it-IT" i="1">
                                  <a:latin typeface="Cambria Math" panose="02040503050406030204" pitchFamily="18" charset="0"/>
                                </a:rPr>
                              </m:ctrlPr>
                            </m:dPr>
                            <m:e>
                              <m:r>
                                <a:rPr lang="it-IT" i="1">
                                  <a:latin typeface="Cambria Math" panose="02040503050406030204" pitchFamily="18" charset="0"/>
                                </a:rPr>
                                <m:t>𝑞</m:t>
                              </m:r>
                            </m:e>
                          </m:d>
                        </m:e>
                      </m:d>
                      <m:r>
                        <a:rPr lang="it-IT" i="1">
                          <a:latin typeface="Cambria Math" panose="02040503050406030204" pitchFamily="18" charset="0"/>
                        </a:rPr>
                        <m:t>=</m:t>
                      </m:r>
                      <m:r>
                        <a:rPr lang="it-IT" i="1">
                          <a:latin typeface="Cambria Math" panose="02040503050406030204" pitchFamily="18" charset="0"/>
                        </a:rPr>
                        <m:t>𝑛</m:t>
                      </m:r>
                    </m:oMath>
                  </m:oMathPara>
                </a14:m>
                <a:endParaRPr lang="it-IT" dirty="0"/>
              </a:p>
              <a:p>
                <a:r>
                  <a:rPr lang="it-IT" sz="2000" dirty="0"/>
                  <a:t>per cui il sistema risulta localmente osservabile.</a:t>
                </a:r>
              </a:p>
            </p:txBody>
          </p:sp>
        </mc:Choice>
        <mc:Fallback>
          <p:sp>
            <p:nvSpPr>
              <p:cNvPr id="9" name="CasellaDiTesto 8">
                <a:extLst>
                  <a:ext uri="{FF2B5EF4-FFF2-40B4-BE49-F238E27FC236}">
                    <a16:creationId xmlns:a16="http://schemas.microsoft.com/office/drawing/2014/main" id="{86F89E2B-2067-3C4F-A4E7-D7C1F99F332E}"/>
                  </a:ext>
                </a:extLst>
              </p:cNvPr>
              <p:cNvSpPr txBox="1">
                <a:spLocks noRot="1" noChangeAspect="1" noMove="1" noResize="1" noEditPoints="1" noAdjustHandles="1" noChangeArrowheads="1" noChangeShapeType="1" noTextEdit="1"/>
              </p:cNvSpPr>
              <p:nvPr/>
            </p:nvSpPr>
            <p:spPr>
              <a:xfrm>
                <a:off x="3807173" y="1475623"/>
                <a:ext cx="7963069" cy="1861087"/>
              </a:xfrm>
              <a:prstGeom prst="rect">
                <a:avLst/>
              </a:prstGeom>
              <a:blipFill>
                <a:blip r:embed="rId2"/>
                <a:stretch>
                  <a:fillRect l="-1276" t="-2027" r="-797" b="-4730"/>
                </a:stretch>
              </a:blipFill>
            </p:spPr>
            <p:txBody>
              <a:bodyPr/>
              <a:lstStyle/>
              <a:p>
                <a:r>
                  <a:rPr lang="it-IT">
                    <a:noFill/>
                  </a:rPr>
                  <a:t> </a:t>
                </a:r>
              </a:p>
            </p:txBody>
          </p:sp>
        </mc:Fallback>
      </mc:AlternateContent>
      <p:pic>
        <p:nvPicPr>
          <p:cNvPr id="6" name="Immagine 5">
            <a:extLst>
              <a:ext uri="{FF2B5EF4-FFF2-40B4-BE49-F238E27FC236}">
                <a16:creationId xmlns:a16="http://schemas.microsoft.com/office/drawing/2014/main" id="{E6250F99-85E5-234E-8497-D887077950D0}"/>
              </a:ext>
            </a:extLst>
          </p:cNvPr>
          <p:cNvPicPr>
            <a:picLocks noChangeAspect="1"/>
          </p:cNvPicPr>
          <p:nvPr/>
        </p:nvPicPr>
        <p:blipFill>
          <a:blip r:embed="rId3"/>
          <a:stretch>
            <a:fillRect/>
          </a:stretch>
        </p:blipFill>
        <p:spPr>
          <a:xfrm>
            <a:off x="1714030" y="1475623"/>
            <a:ext cx="2093143" cy="1332000"/>
          </a:xfrm>
          <a:prstGeom prst="rect">
            <a:avLst/>
          </a:prstGeom>
        </p:spPr>
      </p:pic>
      <p:sp>
        <p:nvSpPr>
          <p:cNvPr id="5" name="Segnaposto data 3">
            <a:extLst>
              <a:ext uri="{FF2B5EF4-FFF2-40B4-BE49-F238E27FC236}">
                <a16:creationId xmlns:a16="http://schemas.microsoft.com/office/drawing/2014/main" id="{10832284-2AF9-D442-A2BC-3A4C6C544DF0}"/>
              </a:ext>
            </a:extLst>
          </p:cNvPr>
          <p:cNvSpPr>
            <a:spLocks noGrp="1"/>
          </p:cNvSpPr>
          <p:nvPr>
            <p:ph type="dt" sz="half" idx="10"/>
          </p:nvPr>
        </p:nvSpPr>
        <p:spPr>
          <a:xfrm>
            <a:off x="838200" y="6356350"/>
            <a:ext cx="2743200" cy="365125"/>
          </a:xfrm>
        </p:spPr>
        <p:txBody>
          <a:bodyPr/>
          <a:lstStyle/>
          <a:p>
            <a:fld id="{4EF59023-6175-3944-979D-CFE35E3A8267}" type="datetime1">
              <a:rPr lang="it-IT" smtClean="0"/>
              <a:t>11/01/22</a:t>
            </a:fld>
            <a:endParaRPr lang="en-US" dirty="0"/>
          </a:p>
        </p:txBody>
      </p:sp>
      <p:sp>
        <p:nvSpPr>
          <p:cNvPr id="7" name="Segnaposto piè di pagina 4">
            <a:extLst>
              <a:ext uri="{FF2B5EF4-FFF2-40B4-BE49-F238E27FC236}">
                <a16:creationId xmlns:a16="http://schemas.microsoft.com/office/drawing/2014/main" id="{5C3B2BD7-91A2-CA4F-9DA6-4CE984B6F87C}"/>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0" name="Segnaposto numero diapositiva 5">
            <a:extLst>
              <a:ext uri="{FF2B5EF4-FFF2-40B4-BE49-F238E27FC236}">
                <a16:creationId xmlns:a16="http://schemas.microsoft.com/office/drawing/2014/main" id="{5568013C-6B52-9D43-B6C2-2654FF7BD98A}"/>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29</a:t>
            </a:fld>
            <a:endParaRPr lang="en-US" dirty="0"/>
          </a:p>
        </p:txBody>
      </p:sp>
      <p:pic>
        <p:nvPicPr>
          <p:cNvPr id="11" name="Immagine 10">
            <a:extLst>
              <a:ext uri="{FF2B5EF4-FFF2-40B4-BE49-F238E27FC236}">
                <a16:creationId xmlns:a16="http://schemas.microsoft.com/office/drawing/2014/main" id="{E9214F11-0DDC-E448-AFA0-4E2BD04563C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mc:AlternateContent xmlns:mc="http://schemas.openxmlformats.org/markup-compatibility/2006">
        <mc:Choice xmlns:a14="http://schemas.microsoft.com/office/drawing/2010/main" Requires="a14">
          <p:sp>
            <p:nvSpPr>
              <p:cNvPr id="2" name="CasellaDiTesto 1">
                <a:extLst>
                  <a:ext uri="{FF2B5EF4-FFF2-40B4-BE49-F238E27FC236}">
                    <a16:creationId xmlns:a16="http://schemas.microsoft.com/office/drawing/2014/main" id="{E58ABBA8-CF98-7143-BB35-E847C1F98BEF}"/>
                  </a:ext>
                </a:extLst>
              </p:cNvPr>
              <p:cNvSpPr txBox="1"/>
              <p:nvPr/>
            </p:nvSpPr>
            <p:spPr>
              <a:xfrm>
                <a:off x="846806" y="3336710"/>
                <a:ext cx="10498387" cy="1200329"/>
              </a:xfrm>
              <a:prstGeom prst="rect">
                <a:avLst/>
              </a:prstGeom>
              <a:noFill/>
            </p:spPr>
            <p:txBody>
              <a:bodyPr wrap="none" rtlCol="0">
                <a:spAutoFit/>
              </a:bodyPr>
              <a:lstStyle/>
              <a:p>
                <a:pPr algn="ctr"/>
                <a:r>
                  <a:rPr lang="it-IT" dirty="0"/>
                  <a:t>Per la scelta effettuata della funzione di uscita il rango della matrice </a:t>
                </a:r>
                <a14:m>
                  <m:oMath xmlns:m="http://schemas.openxmlformats.org/officeDocument/2006/math">
                    <m:r>
                      <m:rPr>
                        <m:sty m:val="p"/>
                      </m:rPr>
                      <a:rPr lang="it-IT" i="0">
                        <a:latin typeface="Cambria Math" panose="02040503050406030204" pitchFamily="18" charset="0"/>
                      </a:rPr>
                      <m:t>dO</m:t>
                    </m:r>
                  </m:oMath>
                </a14:m>
                <a:r>
                  <a:rPr lang="it-IT" dirty="0"/>
                  <a:t> risulta essere pari a 4 ,</a:t>
                </a:r>
              </a:p>
              <a:p>
                <a:pPr algn="ctr"/>
                <a:r>
                  <a:rPr lang="it-IT" dirty="0"/>
                  <a:t>è quindi possibile concludere che il sistema sia localmente osservabile,</a:t>
                </a:r>
              </a:p>
              <a:p>
                <a:pPr algn="ctr"/>
                <a:r>
                  <a:rPr lang="it-IT" dirty="0"/>
                  <a:t>si riporta di seguito la matrice calcolata, nella quale è riportato un * in corrispondenza degli elementi non nulli</a:t>
                </a:r>
              </a:p>
              <a:p>
                <a:pPr algn="ctr"/>
                <a:r>
                  <a:rPr lang="it-IT" dirty="0"/>
                  <a:t>e dalla quale sono state eliminate le righe completamente nulle:</a:t>
                </a:r>
              </a:p>
            </p:txBody>
          </p:sp>
        </mc:Choice>
        <mc:Fallback>
          <p:sp>
            <p:nvSpPr>
              <p:cNvPr id="2" name="CasellaDiTesto 1">
                <a:extLst>
                  <a:ext uri="{FF2B5EF4-FFF2-40B4-BE49-F238E27FC236}">
                    <a16:creationId xmlns:a16="http://schemas.microsoft.com/office/drawing/2014/main" id="{E58ABBA8-CF98-7143-BB35-E847C1F98BEF}"/>
                  </a:ext>
                </a:extLst>
              </p:cNvPr>
              <p:cNvSpPr txBox="1">
                <a:spLocks noRot="1" noChangeAspect="1" noMove="1" noResize="1" noEditPoints="1" noAdjustHandles="1" noChangeArrowheads="1" noChangeShapeType="1" noTextEdit="1"/>
              </p:cNvSpPr>
              <p:nvPr/>
            </p:nvSpPr>
            <p:spPr>
              <a:xfrm>
                <a:off x="846806" y="3336710"/>
                <a:ext cx="10498387" cy="1200329"/>
              </a:xfrm>
              <a:prstGeom prst="rect">
                <a:avLst/>
              </a:prstGeom>
              <a:blipFill>
                <a:blip r:embed="rId5"/>
                <a:stretch>
                  <a:fillRect t="-2105" b="-7368"/>
                </a:stretch>
              </a:blipFill>
            </p:spPr>
            <p:txBody>
              <a:bodyPr/>
              <a:lstStyle/>
              <a:p>
                <a:r>
                  <a:rPr lang="it-IT">
                    <a:noFill/>
                  </a:rPr>
                  <a:t> </a:t>
                </a:r>
              </a:p>
            </p:txBody>
          </p:sp>
        </mc:Fallback>
      </mc:AlternateContent>
      <p:pic>
        <p:nvPicPr>
          <p:cNvPr id="12" name="Immagine 11">
            <a:extLst>
              <a:ext uri="{FF2B5EF4-FFF2-40B4-BE49-F238E27FC236}">
                <a16:creationId xmlns:a16="http://schemas.microsoft.com/office/drawing/2014/main" id="{8F119F8E-6BE2-6341-BEBB-CD641176F599}"/>
              </a:ext>
            </a:extLst>
          </p:cNvPr>
          <p:cNvPicPr>
            <a:picLocks noChangeAspect="1"/>
          </p:cNvPicPr>
          <p:nvPr/>
        </p:nvPicPr>
        <p:blipFill>
          <a:blip r:embed="rId6"/>
          <a:stretch>
            <a:fillRect/>
          </a:stretch>
        </p:blipFill>
        <p:spPr>
          <a:xfrm>
            <a:off x="5010149" y="4537039"/>
            <a:ext cx="2171700" cy="1625600"/>
          </a:xfrm>
          <a:prstGeom prst="rect">
            <a:avLst/>
          </a:prstGeom>
        </p:spPr>
      </p:pic>
    </p:spTree>
    <p:extLst>
      <p:ext uri="{BB962C8B-B14F-4D97-AF65-F5344CB8AC3E}">
        <p14:creationId xmlns:p14="http://schemas.microsoft.com/office/powerpoint/2010/main" val="132746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4DE27F-9EE0-A747-BF3B-EE0B89D62F48}"/>
              </a:ext>
            </a:extLst>
          </p:cNvPr>
          <p:cNvSpPr>
            <a:spLocks noGrp="1"/>
          </p:cNvSpPr>
          <p:nvPr>
            <p:ph type="ctrTitle"/>
          </p:nvPr>
        </p:nvSpPr>
        <p:spPr>
          <a:xfrm>
            <a:off x="1524000" y="454393"/>
            <a:ext cx="9144000" cy="1021230"/>
          </a:xfrm>
        </p:spPr>
        <p:txBody>
          <a:bodyPr/>
          <a:lstStyle/>
          <a:p>
            <a:r>
              <a:rPr lang="it-IT" dirty="0"/>
              <a:t>Manipolatore di Stanford</a:t>
            </a:r>
          </a:p>
        </p:txBody>
      </p:sp>
      <p:pic>
        <p:nvPicPr>
          <p:cNvPr id="5" name="Immagine 4">
            <a:extLst>
              <a:ext uri="{FF2B5EF4-FFF2-40B4-BE49-F238E27FC236}">
                <a16:creationId xmlns:a16="http://schemas.microsoft.com/office/drawing/2014/main" id="{3D31A184-8341-3E4B-82B9-C9602D8BCAA9}"/>
              </a:ext>
            </a:extLst>
          </p:cNvPr>
          <p:cNvPicPr>
            <a:picLocks noChangeAspect="1"/>
          </p:cNvPicPr>
          <p:nvPr/>
        </p:nvPicPr>
        <p:blipFill>
          <a:blip r:embed="rId2"/>
          <a:stretch>
            <a:fillRect/>
          </a:stretch>
        </p:blipFill>
        <p:spPr>
          <a:xfrm>
            <a:off x="1524000" y="2143593"/>
            <a:ext cx="2093626" cy="3117682"/>
          </a:xfrm>
          <a:prstGeom prst="rect">
            <a:avLst/>
          </a:prstGeom>
        </p:spPr>
      </p:pic>
      <p:pic>
        <p:nvPicPr>
          <p:cNvPr id="7" name="Immagine 6">
            <a:extLst>
              <a:ext uri="{FF2B5EF4-FFF2-40B4-BE49-F238E27FC236}">
                <a16:creationId xmlns:a16="http://schemas.microsoft.com/office/drawing/2014/main" id="{92780FFF-BA81-D643-868F-7DEAF2B56D14}"/>
              </a:ext>
            </a:extLst>
          </p:cNvPr>
          <p:cNvPicPr>
            <a:picLocks noChangeAspect="1"/>
          </p:cNvPicPr>
          <p:nvPr/>
        </p:nvPicPr>
        <p:blipFill>
          <a:blip r:embed="rId3"/>
          <a:stretch>
            <a:fillRect/>
          </a:stretch>
        </p:blipFill>
        <p:spPr>
          <a:xfrm>
            <a:off x="3617626" y="2143593"/>
            <a:ext cx="4146196" cy="3117682"/>
          </a:xfrm>
          <a:prstGeom prst="rect">
            <a:avLst/>
          </a:prstGeom>
        </p:spPr>
      </p:pic>
      <p:sp>
        <p:nvSpPr>
          <p:cNvPr id="8" name="CasellaDiTesto 7">
            <a:extLst>
              <a:ext uri="{FF2B5EF4-FFF2-40B4-BE49-F238E27FC236}">
                <a16:creationId xmlns:a16="http://schemas.microsoft.com/office/drawing/2014/main" id="{8ACE5CDB-C8CD-8745-87AB-8AF9AA155D9B}"/>
              </a:ext>
            </a:extLst>
          </p:cNvPr>
          <p:cNvSpPr txBox="1"/>
          <p:nvPr/>
        </p:nvSpPr>
        <p:spPr>
          <a:xfrm>
            <a:off x="7763822" y="1475623"/>
            <a:ext cx="2904178" cy="3785652"/>
          </a:xfrm>
          <a:prstGeom prst="rect">
            <a:avLst/>
          </a:prstGeom>
          <a:noFill/>
        </p:spPr>
        <p:txBody>
          <a:bodyPr wrap="square" rtlCol="0">
            <a:spAutoFit/>
          </a:bodyPr>
          <a:lstStyle/>
          <a:p>
            <a:r>
              <a:rPr lang="it-IT" sz="2400" dirty="0"/>
              <a:t>Parametri del manipolatore:</a:t>
            </a:r>
          </a:p>
          <a:p>
            <a:endParaRPr lang="it-IT" sz="2400" dirty="0"/>
          </a:p>
          <a:p>
            <a:r>
              <a:rPr lang="it-IT" sz="2400" dirty="0"/>
              <a:t>m</a:t>
            </a:r>
            <a:r>
              <a:rPr lang="it-IT" sz="2400" baseline="-25000" dirty="0"/>
              <a:t>1</a:t>
            </a:r>
            <a:r>
              <a:rPr lang="it-IT" sz="2400" dirty="0"/>
              <a:t> = m</a:t>
            </a:r>
            <a:r>
              <a:rPr lang="it-IT" sz="2400" baseline="-25000" dirty="0"/>
              <a:t>3</a:t>
            </a:r>
            <a:r>
              <a:rPr lang="it-IT" sz="2400" dirty="0"/>
              <a:t> = 10 kg</a:t>
            </a:r>
          </a:p>
          <a:p>
            <a:r>
              <a:rPr lang="it-IT" sz="2400" dirty="0"/>
              <a:t>m</a:t>
            </a:r>
            <a:r>
              <a:rPr lang="it-IT" sz="2400" baseline="-25000" dirty="0"/>
              <a:t>2</a:t>
            </a:r>
            <a:r>
              <a:rPr lang="it-IT" sz="2400" dirty="0"/>
              <a:t> = 5 kg</a:t>
            </a:r>
          </a:p>
          <a:p>
            <a:r>
              <a:rPr lang="it-IT" sz="2400" dirty="0"/>
              <a:t>m</a:t>
            </a:r>
            <a:r>
              <a:rPr lang="it-IT" sz="2400" baseline="-25000" dirty="0"/>
              <a:t>4</a:t>
            </a:r>
            <a:r>
              <a:rPr lang="it-IT" sz="2400" dirty="0"/>
              <a:t> = m</a:t>
            </a:r>
            <a:r>
              <a:rPr lang="it-IT" sz="2400" baseline="-25000" dirty="0"/>
              <a:t>6</a:t>
            </a:r>
            <a:r>
              <a:rPr lang="it-IT" sz="2400" dirty="0"/>
              <a:t> = 2 kg</a:t>
            </a:r>
          </a:p>
          <a:p>
            <a:r>
              <a:rPr lang="it-IT" sz="2400" dirty="0"/>
              <a:t>m</a:t>
            </a:r>
            <a:r>
              <a:rPr lang="it-IT" sz="2400" baseline="-25000" dirty="0"/>
              <a:t>5</a:t>
            </a:r>
            <a:r>
              <a:rPr lang="it-IT" sz="2400" dirty="0"/>
              <a:t> = 4 kg</a:t>
            </a:r>
          </a:p>
          <a:p>
            <a:endParaRPr lang="it-IT" sz="2400" dirty="0"/>
          </a:p>
          <a:p>
            <a:r>
              <a:rPr lang="it-IT" sz="2400" dirty="0"/>
              <a:t>d</a:t>
            </a:r>
            <a:r>
              <a:rPr lang="it-IT" sz="2400" baseline="-25000" dirty="0"/>
              <a:t>1</a:t>
            </a:r>
            <a:r>
              <a:rPr lang="it-IT" sz="2400" dirty="0"/>
              <a:t> = d</a:t>
            </a:r>
            <a:r>
              <a:rPr lang="it-IT" sz="2400" baseline="-25000" dirty="0"/>
              <a:t>2</a:t>
            </a:r>
            <a:r>
              <a:rPr lang="it-IT" sz="2400" dirty="0"/>
              <a:t> = d</a:t>
            </a:r>
            <a:r>
              <a:rPr lang="it-IT" sz="2400" baseline="-25000" dirty="0"/>
              <a:t>6</a:t>
            </a:r>
            <a:r>
              <a:rPr lang="it-IT" sz="2400" dirty="0"/>
              <a:t> = 1 m</a:t>
            </a:r>
          </a:p>
          <a:p>
            <a:r>
              <a:rPr lang="it-IT" sz="2400" dirty="0"/>
              <a:t>d</a:t>
            </a:r>
            <a:r>
              <a:rPr lang="it-IT" sz="2400" baseline="-25000" dirty="0"/>
              <a:t>3</a:t>
            </a:r>
            <a:r>
              <a:rPr lang="it-IT" sz="2400" dirty="0"/>
              <a:t> = d</a:t>
            </a:r>
            <a:r>
              <a:rPr lang="it-IT" sz="2400" baseline="-25000" dirty="0"/>
              <a:t>4</a:t>
            </a:r>
            <a:r>
              <a:rPr lang="it-IT" sz="2400" dirty="0"/>
              <a:t> = d</a:t>
            </a:r>
            <a:r>
              <a:rPr lang="it-IT" sz="2400" baseline="-25000" dirty="0"/>
              <a:t>5</a:t>
            </a:r>
            <a:r>
              <a:rPr lang="it-IT" sz="2400" dirty="0"/>
              <a:t> = 0 m</a:t>
            </a:r>
          </a:p>
        </p:txBody>
      </p:sp>
      <p:sp>
        <p:nvSpPr>
          <p:cNvPr id="6" name="Segnaposto data 3">
            <a:extLst>
              <a:ext uri="{FF2B5EF4-FFF2-40B4-BE49-F238E27FC236}">
                <a16:creationId xmlns:a16="http://schemas.microsoft.com/office/drawing/2014/main" id="{4B8E3AC9-0A90-6E41-BFFB-1991A59A19B5}"/>
              </a:ext>
            </a:extLst>
          </p:cNvPr>
          <p:cNvSpPr>
            <a:spLocks noGrp="1"/>
          </p:cNvSpPr>
          <p:nvPr>
            <p:ph type="dt" sz="half" idx="10"/>
          </p:nvPr>
        </p:nvSpPr>
        <p:spPr>
          <a:xfrm>
            <a:off x="838200" y="6356350"/>
            <a:ext cx="2743200" cy="365125"/>
          </a:xfrm>
        </p:spPr>
        <p:txBody>
          <a:bodyPr/>
          <a:lstStyle/>
          <a:p>
            <a:fld id="{4EF59023-6175-3944-979D-CFE35E3A8267}" type="datetime1">
              <a:rPr lang="it-IT" smtClean="0"/>
              <a:t>08/01/22</a:t>
            </a:fld>
            <a:endParaRPr lang="en-US" dirty="0"/>
          </a:p>
        </p:txBody>
      </p:sp>
      <p:sp>
        <p:nvSpPr>
          <p:cNvPr id="9" name="Segnaposto piè di pagina 4">
            <a:extLst>
              <a:ext uri="{FF2B5EF4-FFF2-40B4-BE49-F238E27FC236}">
                <a16:creationId xmlns:a16="http://schemas.microsoft.com/office/drawing/2014/main" id="{456B644D-8EC7-0E4C-9CD3-53F6522C8E3E}"/>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0" name="Segnaposto numero diapositiva 5">
            <a:extLst>
              <a:ext uri="{FF2B5EF4-FFF2-40B4-BE49-F238E27FC236}">
                <a16:creationId xmlns:a16="http://schemas.microsoft.com/office/drawing/2014/main" id="{906F5B4A-AEF0-EA45-B4E7-6A7716E1F8CB}"/>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3</a:t>
            </a:fld>
            <a:endParaRPr lang="en-US" dirty="0"/>
          </a:p>
        </p:txBody>
      </p:sp>
      <p:pic>
        <p:nvPicPr>
          <p:cNvPr id="11" name="Immagine 10">
            <a:extLst>
              <a:ext uri="{FF2B5EF4-FFF2-40B4-BE49-F238E27FC236}">
                <a16:creationId xmlns:a16="http://schemas.microsoft.com/office/drawing/2014/main" id="{8E317C00-55E5-EE47-B1DA-1185583F28B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spTree>
    <p:extLst>
      <p:ext uri="{BB962C8B-B14F-4D97-AF65-F5344CB8AC3E}">
        <p14:creationId xmlns:p14="http://schemas.microsoft.com/office/powerpoint/2010/main" val="37160497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1">
            <a:extLst>
              <a:ext uri="{FF2B5EF4-FFF2-40B4-BE49-F238E27FC236}">
                <a16:creationId xmlns:a16="http://schemas.microsoft.com/office/drawing/2014/main" id="{E8EDF0BB-0558-644B-BB96-58C4BD179ABC}"/>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err="1"/>
              <a:t>Granty</a:t>
            </a:r>
            <a:r>
              <a:rPr lang="it-IT" dirty="0"/>
              <a:t> </a:t>
            </a:r>
            <a:r>
              <a:rPr lang="it-IT" dirty="0" err="1"/>
              <a:t>crane</a:t>
            </a:r>
            <a:endParaRPr lang="it-IT" dirty="0"/>
          </a:p>
        </p:txBody>
      </p:sp>
      <mc:AlternateContent xmlns:mc="http://schemas.openxmlformats.org/markup-compatibility/2006">
        <mc:Choice xmlns:a14="http://schemas.microsoft.com/office/drawing/2010/main" Requires="a14">
          <p:sp>
            <p:nvSpPr>
              <p:cNvPr id="9" name="CasellaDiTesto 8">
                <a:extLst>
                  <a:ext uri="{FF2B5EF4-FFF2-40B4-BE49-F238E27FC236}">
                    <a16:creationId xmlns:a16="http://schemas.microsoft.com/office/drawing/2014/main" id="{86F89E2B-2067-3C4F-A4E7-D7C1F99F332E}"/>
                  </a:ext>
                </a:extLst>
              </p:cNvPr>
              <p:cNvSpPr txBox="1"/>
              <p:nvPr/>
            </p:nvSpPr>
            <p:spPr>
              <a:xfrm>
                <a:off x="3807173" y="1475623"/>
                <a:ext cx="8015859" cy="2397195"/>
              </a:xfrm>
              <a:prstGeom prst="rect">
                <a:avLst/>
              </a:prstGeom>
              <a:noFill/>
            </p:spPr>
            <p:txBody>
              <a:bodyPr wrap="square" rtlCol="0">
                <a:spAutoFit/>
              </a:bodyPr>
              <a:lstStyle/>
              <a:p>
                <a:r>
                  <a:rPr lang="it-IT" dirty="0"/>
                  <a:t>FEEDBACK LINEARIZATION</a:t>
                </a:r>
                <a:endParaRPr lang="it-IT" sz="1600" dirty="0"/>
              </a:p>
              <a:p>
                <a:pPr algn="ctr"/>
                <a:r>
                  <a:rPr lang="it-IT" sz="1600" dirty="0"/>
                  <a:t>Il sistema verifica le condizioni:</a:t>
                </a:r>
              </a:p>
              <a:p>
                <a:pPr marL="457200" indent="-457200" algn="ctr">
                  <a:buAutoNum type="alphaLcParenBoth"/>
                </a:pPr>
                <a14:m>
                  <m:oMath xmlns:m="http://schemas.openxmlformats.org/officeDocument/2006/math">
                    <m:r>
                      <a:rPr lang="it-IT" sz="1600" b="0" i="1" smtClean="0">
                        <a:latin typeface="Cambria Math" panose="02040503050406030204" pitchFamily="18" charset="0"/>
                      </a:rPr>
                      <m:t>𝑟𝑎𝑛𝑘</m:t>
                    </m:r>
                    <m:d>
                      <m:dPr>
                        <m:begChr m:val="["/>
                        <m:endChr m:val="]"/>
                        <m:ctrlPr>
                          <a:rPr lang="it-IT" sz="1600" b="0" i="1" smtClean="0">
                            <a:latin typeface="Cambria Math" panose="02040503050406030204" pitchFamily="18" charset="0"/>
                          </a:rPr>
                        </m:ctrlPr>
                      </m:dPr>
                      <m:e>
                        <m:r>
                          <a:rPr lang="it-IT" sz="1600" b="0" i="1" smtClean="0">
                            <a:latin typeface="Cambria Math" panose="02040503050406030204" pitchFamily="18" charset="0"/>
                          </a:rPr>
                          <m:t>𝑔</m:t>
                        </m:r>
                        <m:d>
                          <m:dPr>
                            <m:ctrlPr>
                              <a:rPr lang="it-IT" sz="1600" b="0" i="1" smtClean="0">
                                <a:latin typeface="Cambria Math" panose="02040503050406030204" pitchFamily="18" charset="0"/>
                              </a:rPr>
                            </m:ctrlPr>
                          </m:dPr>
                          <m:e>
                            <m:r>
                              <a:rPr lang="it-IT" sz="1600" b="0" i="1" smtClean="0">
                                <a:latin typeface="Cambria Math" panose="02040503050406030204" pitchFamily="18" charset="0"/>
                              </a:rPr>
                              <m:t>𝑞</m:t>
                            </m:r>
                            <m:r>
                              <a:rPr lang="it-IT" sz="1600" b="0" i="1" baseline="-25000" smtClean="0">
                                <a:latin typeface="Cambria Math" panose="02040503050406030204" pitchFamily="18" charset="0"/>
                              </a:rPr>
                              <m:t>0</m:t>
                            </m:r>
                          </m:e>
                        </m:d>
                        <m:r>
                          <a:rPr lang="it-IT" sz="1600" b="0" i="1" smtClean="0">
                            <a:latin typeface="Cambria Math" panose="02040503050406030204" pitchFamily="18" charset="0"/>
                          </a:rPr>
                          <m:t> </m:t>
                        </m:r>
                        <m:r>
                          <a:rPr lang="it-IT" sz="1600" b="0" i="1" smtClean="0">
                            <a:latin typeface="Cambria Math" panose="02040503050406030204" pitchFamily="18" charset="0"/>
                          </a:rPr>
                          <m:t>𝑎𝑑𝑓𝑔</m:t>
                        </m:r>
                        <m:d>
                          <m:dPr>
                            <m:ctrlPr>
                              <a:rPr lang="it-IT" sz="1600" b="0" i="1" smtClean="0">
                                <a:latin typeface="Cambria Math" panose="02040503050406030204" pitchFamily="18" charset="0"/>
                              </a:rPr>
                            </m:ctrlPr>
                          </m:dPr>
                          <m:e>
                            <m:r>
                              <a:rPr lang="it-IT" sz="1600" b="0" i="1" smtClean="0">
                                <a:latin typeface="Cambria Math" panose="02040503050406030204" pitchFamily="18" charset="0"/>
                              </a:rPr>
                              <m:t>𝑞</m:t>
                            </m:r>
                            <m:r>
                              <a:rPr lang="it-IT" sz="1600" b="0" i="1" baseline="-25000" smtClean="0">
                                <a:latin typeface="Cambria Math" panose="02040503050406030204" pitchFamily="18" charset="0"/>
                              </a:rPr>
                              <m:t>0</m:t>
                            </m:r>
                          </m:e>
                        </m:d>
                        <m:r>
                          <a:rPr lang="it-IT" sz="1600" b="0" i="1" smtClean="0">
                            <a:latin typeface="Cambria Math" panose="02040503050406030204" pitchFamily="18" charset="0"/>
                          </a:rPr>
                          <m:t> …</m:t>
                        </m:r>
                        <m:sSubSup>
                          <m:sSubSupPr>
                            <m:ctrlPr>
                              <a:rPr lang="it-IT" sz="1600" b="0" i="1" smtClean="0">
                                <a:latin typeface="Cambria Math" panose="02040503050406030204" pitchFamily="18" charset="0"/>
                              </a:rPr>
                            </m:ctrlPr>
                          </m:sSubSupPr>
                          <m:e>
                            <m:r>
                              <a:rPr lang="it-IT" sz="1600" b="0" i="1" smtClean="0">
                                <a:latin typeface="Cambria Math" panose="02040503050406030204" pitchFamily="18" charset="0"/>
                              </a:rPr>
                              <m:t>𝑎𝑑</m:t>
                            </m:r>
                          </m:e>
                          <m:sub>
                            <m:r>
                              <a:rPr lang="it-IT" sz="1600" b="0" i="1" smtClean="0">
                                <a:latin typeface="Cambria Math" panose="02040503050406030204" pitchFamily="18" charset="0"/>
                              </a:rPr>
                              <m:t>𝑓</m:t>
                            </m:r>
                          </m:sub>
                          <m:sup>
                            <m:d>
                              <m:dPr>
                                <m:ctrlPr>
                                  <a:rPr lang="it-IT" sz="1600" i="1">
                                    <a:latin typeface="Cambria Math" panose="02040503050406030204" pitchFamily="18" charset="0"/>
                                  </a:rPr>
                                </m:ctrlPr>
                              </m:dPr>
                              <m:e>
                                <m:r>
                                  <a:rPr lang="it-IT" sz="1600" i="1">
                                    <a:latin typeface="Cambria Math" panose="02040503050406030204" pitchFamily="18" charset="0"/>
                                  </a:rPr>
                                  <m:t>𝑛</m:t>
                                </m:r>
                                <m:r>
                                  <a:rPr lang="it-IT" sz="1600" i="1">
                                    <a:latin typeface="Cambria Math" panose="02040503050406030204" pitchFamily="18" charset="0"/>
                                  </a:rPr>
                                  <m:t>−1</m:t>
                                </m:r>
                              </m:e>
                            </m:d>
                          </m:sup>
                        </m:sSubSup>
                        <m:r>
                          <a:rPr lang="it-IT" sz="1600" b="0" i="1" smtClean="0">
                            <a:latin typeface="Cambria Math" panose="02040503050406030204" pitchFamily="18" charset="0"/>
                          </a:rPr>
                          <m:t>𝑔</m:t>
                        </m:r>
                        <m:d>
                          <m:dPr>
                            <m:ctrlPr>
                              <a:rPr lang="it-IT" sz="1600" b="0" i="1" smtClean="0">
                                <a:latin typeface="Cambria Math" panose="02040503050406030204" pitchFamily="18" charset="0"/>
                              </a:rPr>
                            </m:ctrlPr>
                          </m:dPr>
                          <m:e>
                            <m:r>
                              <a:rPr lang="it-IT" sz="1600" b="0" i="1" smtClean="0">
                                <a:latin typeface="Cambria Math" panose="02040503050406030204" pitchFamily="18" charset="0"/>
                              </a:rPr>
                              <m:t>𝑞</m:t>
                            </m:r>
                            <m:r>
                              <a:rPr lang="it-IT" sz="1600" b="0" i="1" baseline="-25000" smtClean="0">
                                <a:latin typeface="Cambria Math" panose="02040503050406030204" pitchFamily="18" charset="0"/>
                              </a:rPr>
                              <m:t>0</m:t>
                            </m:r>
                          </m:e>
                        </m:d>
                      </m:e>
                    </m:d>
                    <m:r>
                      <a:rPr lang="it-IT" sz="1600" b="0" i="1" smtClean="0">
                        <a:latin typeface="Cambria Math" panose="02040503050406030204" pitchFamily="18" charset="0"/>
                      </a:rPr>
                      <m:t>=</m:t>
                    </m:r>
                    <m:r>
                      <a:rPr lang="it-IT" sz="1600" b="0" i="1" smtClean="0">
                        <a:latin typeface="Cambria Math" panose="02040503050406030204" pitchFamily="18" charset="0"/>
                      </a:rPr>
                      <m:t>𝑛</m:t>
                    </m:r>
                  </m:oMath>
                </a14:m>
                <a:endParaRPr lang="it-IT" sz="1600" b="0" dirty="0"/>
              </a:p>
              <a:p>
                <a:pPr marL="457200" indent="-457200" algn="ctr">
                  <a:buAutoNum type="alphaLcParenBoth"/>
                </a:pPr>
                <a14:m>
                  <m:oMath xmlns:m="http://schemas.openxmlformats.org/officeDocument/2006/math">
                    <m:r>
                      <a:rPr lang="it-IT" sz="1600" b="0" i="1" smtClean="0">
                        <a:latin typeface="Cambria Math" panose="02040503050406030204" pitchFamily="18" charset="0"/>
                      </a:rPr>
                      <m:t>𝑠𝑝𝑎𝑛</m:t>
                    </m:r>
                    <m:d>
                      <m:dPr>
                        <m:ctrlPr>
                          <a:rPr lang="it-IT" sz="1600" b="0" i="1" smtClean="0">
                            <a:latin typeface="Cambria Math" panose="02040503050406030204" pitchFamily="18" charset="0"/>
                          </a:rPr>
                        </m:ctrlPr>
                      </m:dPr>
                      <m:e>
                        <m:r>
                          <a:rPr lang="it-IT" sz="1600" b="0" i="1" smtClean="0">
                            <a:latin typeface="Cambria Math" panose="02040503050406030204" pitchFamily="18" charset="0"/>
                          </a:rPr>
                          <m:t>𝑔</m:t>
                        </m:r>
                        <m:r>
                          <a:rPr lang="it-IT" sz="1600" b="0" i="1" smtClean="0">
                            <a:latin typeface="Cambria Math" panose="02040503050406030204" pitchFamily="18" charset="0"/>
                          </a:rPr>
                          <m:t>, </m:t>
                        </m:r>
                        <m:r>
                          <a:rPr lang="it-IT" sz="1600" b="0" i="1" smtClean="0">
                            <a:latin typeface="Cambria Math" panose="02040503050406030204" pitchFamily="18" charset="0"/>
                          </a:rPr>
                          <m:t>𝑎𝑑𝑓𝑔</m:t>
                        </m:r>
                        <m:r>
                          <a:rPr lang="it-IT" sz="1600" b="0" i="1" smtClean="0">
                            <a:latin typeface="Cambria Math" panose="02040503050406030204" pitchFamily="18" charset="0"/>
                          </a:rPr>
                          <m:t>,  …, </m:t>
                        </m:r>
                        <m:sSubSup>
                          <m:sSubSupPr>
                            <m:ctrlPr>
                              <a:rPr lang="it-IT" sz="1600" b="0" i="1" smtClean="0">
                                <a:latin typeface="Cambria Math" panose="02040503050406030204" pitchFamily="18" charset="0"/>
                              </a:rPr>
                            </m:ctrlPr>
                          </m:sSubSupPr>
                          <m:e>
                            <m:r>
                              <a:rPr lang="it-IT" sz="1600" b="0" i="1" smtClean="0">
                                <a:latin typeface="Cambria Math" panose="02040503050406030204" pitchFamily="18" charset="0"/>
                              </a:rPr>
                              <m:t>𝑎𝑑</m:t>
                            </m:r>
                          </m:e>
                          <m:sub>
                            <m:r>
                              <a:rPr lang="it-IT" sz="1600" b="0" i="1" smtClean="0">
                                <a:latin typeface="Cambria Math" panose="02040503050406030204" pitchFamily="18" charset="0"/>
                              </a:rPr>
                              <m:t>𝑓</m:t>
                            </m:r>
                          </m:sub>
                          <m:sup>
                            <m:r>
                              <a:rPr lang="it-IT" sz="1600" b="0" i="1" smtClean="0">
                                <a:latin typeface="Cambria Math" panose="02040503050406030204" pitchFamily="18" charset="0"/>
                              </a:rPr>
                              <m:t>(</m:t>
                            </m:r>
                            <m:r>
                              <a:rPr lang="it-IT" sz="1600" b="0" i="1" smtClean="0">
                                <a:latin typeface="Cambria Math" panose="02040503050406030204" pitchFamily="18" charset="0"/>
                              </a:rPr>
                              <m:t>𝑛</m:t>
                            </m:r>
                            <m:r>
                              <a:rPr lang="it-IT" sz="1600" b="0" i="1" smtClean="0">
                                <a:latin typeface="Cambria Math" panose="02040503050406030204" pitchFamily="18" charset="0"/>
                              </a:rPr>
                              <m:t>−2)</m:t>
                            </m:r>
                          </m:sup>
                        </m:sSubSup>
                        <m:r>
                          <a:rPr lang="it-IT" sz="1600" b="0" i="1" smtClean="0">
                            <a:latin typeface="Cambria Math" panose="02040503050406030204" pitchFamily="18" charset="0"/>
                          </a:rPr>
                          <m:t>𝑔</m:t>
                        </m:r>
                      </m:e>
                    </m:d>
                    <m:r>
                      <a:rPr lang="it-IT" sz="1600" b="0" i="1" smtClean="0">
                        <a:latin typeface="Cambria Math" panose="02040503050406030204" pitchFamily="18" charset="0"/>
                      </a:rPr>
                      <m:t> </m:t>
                    </m:r>
                    <m:r>
                      <a:rPr lang="it-IT" sz="1600" b="0" i="1" smtClean="0">
                        <a:latin typeface="Cambria Math" panose="02040503050406030204" pitchFamily="18" charset="0"/>
                      </a:rPr>
                      <m:t>𝑠𝑖𝑎</m:t>
                    </m:r>
                    <m:r>
                      <a:rPr lang="it-IT" sz="1600" b="0" i="1" smtClean="0">
                        <a:latin typeface="Cambria Math" panose="02040503050406030204" pitchFamily="18" charset="0"/>
                      </a:rPr>
                      <m:t> </m:t>
                    </m:r>
                    <m:r>
                      <a:rPr lang="it-IT" sz="1600" b="0" i="1" smtClean="0">
                        <a:latin typeface="Cambria Math" panose="02040503050406030204" pitchFamily="18" charset="0"/>
                      </a:rPr>
                      <m:t>𝑖𝑛𝑣𝑜𝑙𝑢𝑡𝑖𝑣𝑜</m:t>
                    </m:r>
                  </m:oMath>
                </a14:m>
                <a:endParaRPr lang="it-IT" sz="1600" dirty="0"/>
              </a:p>
              <a:p>
                <a:pPr algn="ctr"/>
                <a:r>
                  <a:rPr lang="it-IT" sz="1600" dirty="0"/>
                  <a:t>per cui esistono un cambiamento di variabili </a:t>
                </a:r>
                <a14:m>
                  <m:oMath xmlns:m="http://schemas.openxmlformats.org/officeDocument/2006/math">
                    <m:r>
                      <m:rPr>
                        <m:sty m:val="p"/>
                      </m:rPr>
                      <a:rPr lang="el-GR" sz="1600" i="1" smtClean="0">
                        <a:latin typeface="Cambria Math" panose="02040503050406030204" pitchFamily="18" charset="0"/>
                        <a:ea typeface="Cambria Math" panose="02040503050406030204" pitchFamily="18" charset="0"/>
                      </a:rPr>
                      <m:t>Φ</m:t>
                    </m:r>
                    <m:r>
                      <a:rPr lang="it-IT" sz="1600" b="0" i="1" smtClean="0">
                        <a:latin typeface="Cambria Math" panose="02040503050406030204" pitchFamily="18" charset="0"/>
                        <a:ea typeface="Cambria Math" panose="02040503050406030204" pitchFamily="18" charset="0"/>
                      </a:rPr>
                      <m:t>(</m:t>
                    </m:r>
                    <m:r>
                      <a:rPr lang="it-IT" sz="1600" b="0" i="1" smtClean="0">
                        <a:latin typeface="Cambria Math" panose="02040503050406030204" pitchFamily="18" charset="0"/>
                        <a:ea typeface="Cambria Math" panose="02040503050406030204" pitchFamily="18" charset="0"/>
                      </a:rPr>
                      <m:t>𝑞</m:t>
                    </m:r>
                    <m:r>
                      <a:rPr lang="it-IT" sz="1600" b="0" i="1" smtClean="0">
                        <a:latin typeface="Cambria Math" panose="02040503050406030204" pitchFamily="18" charset="0"/>
                        <a:ea typeface="Cambria Math" panose="02040503050406030204" pitchFamily="18" charset="0"/>
                      </a:rPr>
                      <m:t>)</m:t>
                    </m:r>
                  </m:oMath>
                </a14:m>
                <a:r>
                  <a:rPr lang="it-IT" sz="1600" dirty="0"/>
                  <a:t> e le funzioni di retroazione statica </a:t>
                </a:r>
                <a14:m>
                  <m:oMath xmlns:m="http://schemas.openxmlformats.org/officeDocument/2006/math">
                    <m:r>
                      <a:rPr lang="el-GR" sz="1600" i="1" smtClean="0">
                        <a:latin typeface="Cambria Math" panose="02040503050406030204" pitchFamily="18" charset="0"/>
                        <a:ea typeface="Cambria Math" panose="02040503050406030204" pitchFamily="18" charset="0"/>
                      </a:rPr>
                      <m:t>𝛼</m:t>
                    </m:r>
                    <m:r>
                      <a:rPr lang="it-IT" sz="1600" i="1">
                        <a:latin typeface="Cambria Math" panose="02040503050406030204" pitchFamily="18" charset="0"/>
                        <a:ea typeface="Cambria Math" panose="02040503050406030204" pitchFamily="18" charset="0"/>
                      </a:rPr>
                      <m:t>(</m:t>
                    </m:r>
                    <m:r>
                      <a:rPr lang="it-IT" sz="1600" b="0" i="1" smtClean="0">
                        <a:latin typeface="Cambria Math" panose="02040503050406030204" pitchFamily="18" charset="0"/>
                        <a:ea typeface="Cambria Math" panose="02040503050406030204" pitchFamily="18" charset="0"/>
                      </a:rPr>
                      <m:t>𝑞</m:t>
                    </m:r>
                    <m:r>
                      <a:rPr lang="it-IT" sz="1600" i="1">
                        <a:latin typeface="Cambria Math" panose="02040503050406030204" pitchFamily="18" charset="0"/>
                        <a:ea typeface="Cambria Math" panose="02040503050406030204" pitchFamily="18" charset="0"/>
                      </a:rPr>
                      <m:t>)</m:t>
                    </m:r>
                  </m:oMath>
                </a14:m>
                <a:r>
                  <a:rPr lang="it-IT" sz="1600" dirty="0"/>
                  <a:t> e </a:t>
                </a:r>
                <a14:m>
                  <m:oMath xmlns:m="http://schemas.openxmlformats.org/officeDocument/2006/math">
                    <m:r>
                      <a:rPr lang="el-GR" sz="1600" i="1" smtClean="0">
                        <a:latin typeface="Cambria Math" panose="02040503050406030204" pitchFamily="18" charset="0"/>
                        <a:ea typeface="Cambria Math" panose="02040503050406030204" pitchFamily="18" charset="0"/>
                      </a:rPr>
                      <m:t>𝛽</m:t>
                    </m:r>
                    <m:d>
                      <m:dPr>
                        <m:ctrlPr>
                          <a:rPr lang="it-IT" sz="1600" i="1" smtClean="0">
                            <a:latin typeface="Cambria Math" panose="02040503050406030204" pitchFamily="18" charset="0"/>
                            <a:ea typeface="Cambria Math" panose="02040503050406030204" pitchFamily="18" charset="0"/>
                          </a:rPr>
                        </m:ctrlPr>
                      </m:dPr>
                      <m:e>
                        <m:r>
                          <a:rPr lang="it-IT" sz="1600" b="0" i="1" smtClean="0">
                            <a:latin typeface="Cambria Math" panose="02040503050406030204" pitchFamily="18" charset="0"/>
                            <a:ea typeface="Cambria Math" panose="02040503050406030204" pitchFamily="18" charset="0"/>
                          </a:rPr>
                          <m:t>𝑞</m:t>
                        </m:r>
                      </m:e>
                    </m:d>
                  </m:oMath>
                </a14:m>
                <a:r>
                  <a:rPr lang="it-IT" sz="1600" dirty="0"/>
                  <a:t> tali da linearizzare il sistema.</a:t>
                </a:r>
              </a:p>
              <a:p>
                <a:pPr algn="ctr"/>
                <a:r>
                  <a:rPr lang="it-IT" sz="1600" dirty="0"/>
                  <a:t>Inoltre per la scelta fatta delle funzioni di uscita, il sistema ha grado relativo pari a 2, si procede quindi ad una linearizzazione approssimata del sistema.</a:t>
                </a:r>
              </a:p>
            </p:txBody>
          </p:sp>
        </mc:Choice>
        <mc:Fallback>
          <p:sp>
            <p:nvSpPr>
              <p:cNvPr id="9" name="CasellaDiTesto 8">
                <a:extLst>
                  <a:ext uri="{FF2B5EF4-FFF2-40B4-BE49-F238E27FC236}">
                    <a16:creationId xmlns:a16="http://schemas.microsoft.com/office/drawing/2014/main" id="{86F89E2B-2067-3C4F-A4E7-D7C1F99F332E}"/>
                  </a:ext>
                </a:extLst>
              </p:cNvPr>
              <p:cNvSpPr txBox="1">
                <a:spLocks noRot="1" noChangeAspect="1" noMove="1" noResize="1" noEditPoints="1" noAdjustHandles="1" noChangeArrowheads="1" noChangeShapeType="1" noTextEdit="1"/>
              </p:cNvSpPr>
              <p:nvPr/>
            </p:nvSpPr>
            <p:spPr>
              <a:xfrm>
                <a:off x="3807173" y="1475623"/>
                <a:ext cx="8015859" cy="2397195"/>
              </a:xfrm>
              <a:prstGeom prst="rect">
                <a:avLst/>
              </a:prstGeom>
              <a:blipFill>
                <a:blip r:embed="rId2"/>
                <a:stretch>
                  <a:fillRect l="-792" t="-526" r="-792"/>
                </a:stretch>
              </a:blipFill>
            </p:spPr>
            <p:txBody>
              <a:bodyPr/>
              <a:lstStyle/>
              <a:p>
                <a:r>
                  <a:rPr lang="it-IT">
                    <a:noFill/>
                  </a:rPr>
                  <a:t> </a:t>
                </a:r>
              </a:p>
            </p:txBody>
          </p:sp>
        </mc:Fallback>
      </mc:AlternateContent>
      <p:pic>
        <p:nvPicPr>
          <p:cNvPr id="6" name="Immagine 5">
            <a:extLst>
              <a:ext uri="{FF2B5EF4-FFF2-40B4-BE49-F238E27FC236}">
                <a16:creationId xmlns:a16="http://schemas.microsoft.com/office/drawing/2014/main" id="{E6250F99-85E5-234E-8497-D887077950D0}"/>
              </a:ext>
            </a:extLst>
          </p:cNvPr>
          <p:cNvPicPr>
            <a:picLocks noChangeAspect="1"/>
          </p:cNvPicPr>
          <p:nvPr/>
        </p:nvPicPr>
        <p:blipFill>
          <a:blip r:embed="rId3"/>
          <a:stretch>
            <a:fillRect/>
          </a:stretch>
        </p:blipFill>
        <p:spPr>
          <a:xfrm>
            <a:off x="1714030" y="1475623"/>
            <a:ext cx="2093143" cy="1332000"/>
          </a:xfrm>
          <a:prstGeom prst="rect">
            <a:avLst/>
          </a:prstGeom>
        </p:spPr>
      </p:pic>
      <mc:AlternateContent xmlns:mc="http://schemas.openxmlformats.org/markup-compatibility/2006">
        <mc:Choice xmlns:a14="http://schemas.microsoft.com/office/drawing/2010/main" Requires="a14">
          <p:sp>
            <p:nvSpPr>
              <p:cNvPr id="2" name="CasellaDiTesto 1">
                <a:extLst>
                  <a:ext uri="{FF2B5EF4-FFF2-40B4-BE49-F238E27FC236}">
                    <a16:creationId xmlns:a16="http://schemas.microsoft.com/office/drawing/2014/main" id="{E264DEEC-A4F3-4B42-865F-34C843C86AC4}"/>
                  </a:ext>
                </a:extLst>
              </p:cNvPr>
              <p:cNvSpPr txBox="1"/>
              <p:nvPr/>
            </p:nvSpPr>
            <p:spPr>
              <a:xfrm>
                <a:off x="1529298" y="3875492"/>
                <a:ext cx="9138702" cy="994183"/>
              </a:xfrm>
              <a:prstGeom prst="rect">
                <a:avLst/>
              </a:prstGeom>
              <a:noFill/>
            </p:spPr>
            <p:txBody>
              <a:bodyPr wrap="square" rtlCol="0">
                <a:spAutoFit/>
              </a:bodyPr>
              <a:lstStyle/>
              <a:p>
                <a:pPr algn="ctr"/>
                <a:r>
                  <a:rPr lang="it-IT" sz="1600" dirty="0"/>
                  <a:t>Si ottiene quindi una nuova espressione per il sistema in forma linearizzata, nella quale le variabili complementari sono state scelte in modo da essere linearmente indipendenti dalle prime due </a:t>
                </a:r>
                <a14:m>
                  <m:oMath xmlns:m="http://schemas.openxmlformats.org/officeDocument/2006/math">
                    <m:func>
                      <m:funcPr>
                        <m:ctrlPr>
                          <a:rPr lang="it-IT" sz="1600" b="0" i="1" smtClean="0">
                            <a:latin typeface="Cambria Math" panose="02040503050406030204" pitchFamily="18" charset="0"/>
                          </a:rPr>
                        </m:ctrlPr>
                      </m:funcPr>
                      <m:fName>
                        <m:r>
                          <m:rPr>
                            <m:sty m:val="p"/>
                          </m:rPr>
                          <a:rPr lang="it-IT" sz="1600" b="0" i="0" smtClean="0">
                            <a:latin typeface="Cambria Math" panose="02040503050406030204" pitchFamily="18" charset="0"/>
                          </a:rPr>
                          <m:t>det</m:t>
                        </m:r>
                      </m:fName>
                      <m:e>
                        <m:d>
                          <m:dPr>
                            <m:ctrlPr>
                              <a:rPr lang="it-IT" sz="1600" b="0" i="1" smtClean="0">
                                <a:latin typeface="Cambria Math" panose="02040503050406030204" pitchFamily="18" charset="0"/>
                              </a:rPr>
                            </m:ctrlPr>
                          </m:dPr>
                          <m:e>
                            <m:f>
                              <m:fPr>
                                <m:ctrlPr>
                                  <a:rPr lang="it-IT" sz="1600" b="0" i="1" smtClean="0">
                                    <a:latin typeface="Cambria Math" panose="02040503050406030204" pitchFamily="18" charset="0"/>
                                  </a:rPr>
                                </m:ctrlPr>
                              </m:fPr>
                              <m:num>
                                <m:r>
                                  <a:rPr lang="it-IT" sz="1600" b="0" i="1" smtClean="0">
                                    <a:latin typeface="Cambria Math" panose="02040503050406030204" pitchFamily="18" charset="0"/>
                                  </a:rPr>
                                  <m:t>𝜕</m:t>
                                </m:r>
                                <m:r>
                                  <m:rPr>
                                    <m:sty m:val="p"/>
                                  </m:rPr>
                                  <a:rPr lang="el-GR" sz="1600" b="0" i="1" smtClean="0">
                                    <a:latin typeface="Cambria Math" panose="02040503050406030204" pitchFamily="18" charset="0"/>
                                    <a:ea typeface="Cambria Math" panose="02040503050406030204" pitchFamily="18" charset="0"/>
                                  </a:rPr>
                                  <m:t>Φ</m:t>
                                </m:r>
                              </m:num>
                              <m:den>
                                <m:r>
                                  <a:rPr lang="it-IT" sz="1600" b="0" i="1" smtClean="0">
                                    <a:latin typeface="Cambria Math" panose="02040503050406030204" pitchFamily="18" charset="0"/>
                                  </a:rPr>
                                  <m:t>𝜕</m:t>
                                </m:r>
                                <m:r>
                                  <a:rPr lang="it-IT" sz="1600" b="0" i="1" smtClean="0">
                                    <a:latin typeface="Cambria Math" panose="02040503050406030204" pitchFamily="18" charset="0"/>
                                  </a:rPr>
                                  <m:t>𝑞</m:t>
                                </m:r>
                              </m:den>
                            </m:f>
                          </m:e>
                        </m:d>
                      </m:e>
                    </m:func>
                    <m:r>
                      <a:rPr lang="it-IT" sz="1600" b="0" i="1" smtClean="0">
                        <a:latin typeface="Cambria Math" panose="02040503050406030204" pitchFamily="18" charset="0"/>
                        <a:ea typeface="Cambria Math" panose="02040503050406030204" pitchFamily="18" charset="0"/>
                      </a:rPr>
                      <m:t>≠0</m:t>
                    </m:r>
                  </m:oMath>
                </a14:m>
                <a:r>
                  <a:rPr lang="it-IT" sz="1600" dirty="0"/>
                  <a:t> e che la loro dinamica sia indipendente dall’ingresso </a:t>
                </a:r>
                <a14:m>
                  <m:oMath xmlns:m="http://schemas.openxmlformats.org/officeDocument/2006/math">
                    <m:sSub>
                      <m:sSubPr>
                        <m:ctrlPr>
                          <a:rPr lang="it-IT" sz="1600" i="1" smtClean="0">
                            <a:latin typeface="Cambria Math" panose="02040503050406030204" pitchFamily="18" charset="0"/>
                          </a:rPr>
                        </m:ctrlPr>
                      </m:sSubPr>
                      <m:e>
                        <m:r>
                          <a:rPr lang="it-IT" sz="1600" b="0" i="1" smtClean="0">
                            <a:latin typeface="Cambria Math" panose="02040503050406030204" pitchFamily="18" charset="0"/>
                          </a:rPr>
                          <m:t>𝐿</m:t>
                        </m:r>
                      </m:e>
                      <m:sub>
                        <m:r>
                          <a:rPr lang="it-IT" sz="1600" b="0" i="1" smtClean="0">
                            <a:latin typeface="Cambria Math" panose="02040503050406030204" pitchFamily="18" charset="0"/>
                          </a:rPr>
                          <m:t>𝑔</m:t>
                        </m:r>
                      </m:sub>
                    </m:sSub>
                    <m:sSub>
                      <m:sSubPr>
                        <m:ctrlPr>
                          <a:rPr lang="it-IT" sz="1600" i="1" smtClean="0">
                            <a:latin typeface="Cambria Math" panose="02040503050406030204" pitchFamily="18" charset="0"/>
                          </a:rPr>
                        </m:ctrlPr>
                      </m:sSubPr>
                      <m:e>
                        <m:r>
                          <m:rPr>
                            <m:sty m:val="p"/>
                          </m:rPr>
                          <a:rPr lang="el-GR" sz="1600" i="1" smtClean="0">
                            <a:latin typeface="Cambria Math" panose="02040503050406030204" pitchFamily="18" charset="0"/>
                            <a:ea typeface="Cambria Math" panose="02040503050406030204" pitchFamily="18" charset="0"/>
                          </a:rPr>
                          <m:t>Φ</m:t>
                        </m:r>
                      </m:e>
                      <m:sub>
                        <m:r>
                          <a:rPr lang="it-IT" sz="1600" b="0" i="1" smtClean="0">
                            <a:latin typeface="Cambria Math" panose="02040503050406030204" pitchFamily="18" charset="0"/>
                          </a:rPr>
                          <m:t>𝑖</m:t>
                        </m:r>
                      </m:sub>
                    </m:sSub>
                    <m:d>
                      <m:dPr>
                        <m:ctrlPr>
                          <a:rPr lang="it-IT" sz="1600" b="0" i="1" smtClean="0">
                            <a:latin typeface="Cambria Math" panose="02040503050406030204" pitchFamily="18" charset="0"/>
                          </a:rPr>
                        </m:ctrlPr>
                      </m:dPr>
                      <m:e>
                        <m:r>
                          <a:rPr lang="it-IT" sz="1600" b="0" i="1" smtClean="0">
                            <a:latin typeface="Cambria Math" panose="02040503050406030204" pitchFamily="18" charset="0"/>
                          </a:rPr>
                          <m:t>𝑞</m:t>
                        </m:r>
                      </m:e>
                    </m:d>
                    <m:r>
                      <a:rPr lang="it-IT" sz="1600" b="0" i="1" smtClean="0">
                        <a:latin typeface="Cambria Math" panose="02040503050406030204" pitchFamily="18" charset="0"/>
                      </a:rPr>
                      <m:t>=0, </m:t>
                    </m:r>
                    <m:r>
                      <a:rPr lang="it-IT" sz="1600" b="0" i="1" smtClean="0">
                        <a:latin typeface="Cambria Math" panose="02040503050406030204" pitchFamily="18" charset="0"/>
                      </a:rPr>
                      <m:t>𝑟</m:t>
                    </m:r>
                    <m:r>
                      <a:rPr lang="it-IT" sz="1600" b="0" i="1" smtClean="0">
                        <a:latin typeface="Cambria Math" panose="02040503050406030204" pitchFamily="18" charset="0"/>
                      </a:rPr>
                      <m:t>+1≤</m:t>
                    </m:r>
                    <m:r>
                      <a:rPr lang="it-IT" sz="1600" b="0" i="1" smtClean="0">
                        <a:latin typeface="Cambria Math" panose="02040503050406030204" pitchFamily="18" charset="0"/>
                        <a:ea typeface="Cambria Math" panose="02040503050406030204" pitchFamily="18" charset="0"/>
                      </a:rPr>
                      <m:t>𝑖</m:t>
                    </m:r>
                    <m:r>
                      <a:rPr lang="it-IT" sz="1600" b="0" i="1" smtClean="0">
                        <a:latin typeface="Cambria Math" panose="02040503050406030204" pitchFamily="18" charset="0"/>
                        <a:ea typeface="Cambria Math" panose="02040503050406030204" pitchFamily="18" charset="0"/>
                      </a:rPr>
                      <m:t> ≤</m:t>
                    </m:r>
                    <m:r>
                      <a:rPr lang="it-IT" sz="1600" b="0" i="1" smtClean="0">
                        <a:latin typeface="Cambria Math" panose="02040503050406030204" pitchFamily="18" charset="0"/>
                        <a:ea typeface="Cambria Math" panose="02040503050406030204" pitchFamily="18" charset="0"/>
                      </a:rPr>
                      <m:t>𝑛</m:t>
                    </m:r>
                  </m:oMath>
                </a14:m>
                <a:r>
                  <a:rPr lang="it-IT" sz="1600" dirty="0"/>
                  <a:t>.</a:t>
                </a:r>
              </a:p>
            </p:txBody>
          </p:sp>
        </mc:Choice>
        <mc:Fallback>
          <p:sp>
            <p:nvSpPr>
              <p:cNvPr id="2" name="CasellaDiTesto 1">
                <a:extLst>
                  <a:ext uri="{FF2B5EF4-FFF2-40B4-BE49-F238E27FC236}">
                    <a16:creationId xmlns:a16="http://schemas.microsoft.com/office/drawing/2014/main" id="{E264DEEC-A4F3-4B42-865F-34C843C86AC4}"/>
                  </a:ext>
                </a:extLst>
              </p:cNvPr>
              <p:cNvSpPr txBox="1">
                <a:spLocks noRot="1" noChangeAspect="1" noMove="1" noResize="1" noEditPoints="1" noAdjustHandles="1" noChangeArrowheads="1" noChangeShapeType="1" noTextEdit="1"/>
              </p:cNvSpPr>
              <p:nvPr/>
            </p:nvSpPr>
            <p:spPr>
              <a:xfrm>
                <a:off x="1529298" y="3875492"/>
                <a:ext cx="9138702" cy="994183"/>
              </a:xfrm>
              <a:prstGeom prst="rect">
                <a:avLst/>
              </a:prstGeom>
              <a:blipFill>
                <a:blip r:embed="rId4"/>
                <a:stretch>
                  <a:fillRect t="-1266" b="-5063"/>
                </a:stretch>
              </a:blipFill>
            </p:spPr>
            <p:txBody>
              <a:bodyPr/>
              <a:lstStyle/>
              <a:p>
                <a:r>
                  <a:rPr lang="it-IT">
                    <a:noFill/>
                  </a:rPr>
                  <a:t> </a:t>
                </a:r>
              </a:p>
            </p:txBody>
          </p:sp>
        </mc:Fallback>
      </mc:AlternateContent>
      <p:sp>
        <p:nvSpPr>
          <p:cNvPr id="10" name="Segnaposto data 3">
            <a:extLst>
              <a:ext uri="{FF2B5EF4-FFF2-40B4-BE49-F238E27FC236}">
                <a16:creationId xmlns:a16="http://schemas.microsoft.com/office/drawing/2014/main" id="{EA0D57D5-9B88-AE46-9537-16989AFDF7B1}"/>
              </a:ext>
            </a:extLst>
          </p:cNvPr>
          <p:cNvSpPr>
            <a:spLocks noGrp="1"/>
          </p:cNvSpPr>
          <p:nvPr>
            <p:ph type="dt" sz="half" idx="10"/>
          </p:nvPr>
        </p:nvSpPr>
        <p:spPr>
          <a:xfrm>
            <a:off x="838200" y="6356350"/>
            <a:ext cx="2743200" cy="365125"/>
          </a:xfrm>
        </p:spPr>
        <p:txBody>
          <a:bodyPr/>
          <a:lstStyle/>
          <a:p>
            <a:fld id="{4EF59023-6175-3944-979D-CFE35E3A8267}" type="datetime1">
              <a:rPr lang="it-IT" smtClean="0"/>
              <a:t>11/01/22</a:t>
            </a:fld>
            <a:endParaRPr lang="en-US" dirty="0"/>
          </a:p>
        </p:txBody>
      </p:sp>
      <p:sp>
        <p:nvSpPr>
          <p:cNvPr id="12" name="Segnaposto piè di pagina 4">
            <a:extLst>
              <a:ext uri="{FF2B5EF4-FFF2-40B4-BE49-F238E27FC236}">
                <a16:creationId xmlns:a16="http://schemas.microsoft.com/office/drawing/2014/main" id="{DD896EB6-027F-2040-B941-F6E2A70D04CE}"/>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4" name="Segnaposto numero diapositiva 5">
            <a:extLst>
              <a:ext uri="{FF2B5EF4-FFF2-40B4-BE49-F238E27FC236}">
                <a16:creationId xmlns:a16="http://schemas.microsoft.com/office/drawing/2014/main" id="{2BB93AAA-AE2C-A74F-B5B8-5BA05A821B01}"/>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30</a:t>
            </a:fld>
            <a:endParaRPr lang="en-US" dirty="0"/>
          </a:p>
        </p:txBody>
      </p:sp>
      <p:pic>
        <p:nvPicPr>
          <p:cNvPr id="15" name="Immagine 14">
            <a:extLst>
              <a:ext uri="{FF2B5EF4-FFF2-40B4-BE49-F238E27FC236}">
                <a16:creationId xmlns:a16="http://schemas.microsoft.com/office/drawing/2014/main" id="{6D331639-9E5A-0D44-BA8D-D1A37BE7980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5" name="Immagine 4">
            <a:extLst>
              <a:ext uri="{FF2B5EF4-FFF2-40B4-BE49-F238E27FC236}">
                <a16:creationId xmlns:a16="http://schemas.microsoft.com/office/drawing/2014/main" id="{9616EDE8-98C2-8F4C-AEF3-CF4FBAF14886}"/>
              </a:ext>
            </a:extLst>
          </p:cNvPr>
          <p:cNvPicPr>
            <a:picLocks noChangeAspect="1"/>
          </p:cNvPicPr>
          <p:nvPr/>
        </p:nvPicPr>
        <p:blipFill>
          <a:blip r:embed="rId6"/>
          <a:stretch>
            <a:fillRect/>
          </a:stretch>
        </p:blipFill>
        <p:spPr>
          <a:xfrm>
            <a:off x="2602910" y="4869675"/>
            <a:ext cx="2159000" cy="1117600"/>
          </a:xfrm>
          <a:prstGeom prst="rect">
            <a:avLst/>
          </a:prstGeom>
        </p:spPr>
      </p:pic>
      <p:pic>
        <p:nvPicPr>
          <p:cNvPr id="16" name="Immagine 15">
            <a:extLst>
              <a:ext uri="{FF2B5EF4-FFF2-40B4-BE49-F238E27FC236}">
                <a16:creationId xmlns:a16="http://schemas.microsoft.com/office/drawing/2014/main" id="{191BA529-3601-9D4A-B820-8B729F313C10}"/>
              </a:ext>
            </a:extLst>
          </p:cNvPr>
          <p:cNvPicPr>
            <a:picLocks noChangeAspect="1"/>
          </p:cNvPicPr>
          <p:nvPr/>
        </p:nvPicPr>
        <p:blipFill>
          <a:blip r:embed="rId7"/>
          <a:stretch>
            <a:fillRect/>
          </a:stretch>
        </p:blipFill>
        <p:spPr>
          <a:xfrm>
            <a:off x="4978400" y="4869675"/>
            <a:ext cx="2235200" cy="1130300"/>
          </a:xfrm>
          <a:prstGeom prst="rect">
            <a:avLst/>
          </a:prstGeom>
        </p:spPr>
      </p:pic>
      <p:pic>
        <p:nvPicPr>
          <p:cNvPr id="18" name="Immagine 17">
            <a:extLst>
              <a:ext uri="{FF2B5EF4-FFF2-40B4-BE49-F238E27FC236}">
                <a16:creationId xmlns:a16="http://schemas.microsoft.com/office/drawing/2014/main" id="{AFF3D47E-EF4B-2143-BB25-A4ED78741671}"/>
              </a:ext>
            </a:extLst>
          </p:cNvPr>
          <p:cNvPicPr>
            <a:picLocks noChangeAspect="1"/>
          </p:cNvPicPr>
          <p:nvPr/>
        </p:nvPicPr>
        <p:blipFill>
          <a:blip r:embed="rId8"/>
          <a:stretch>
            <a:fillRect/>
          </a:stretch>
        </p:blipFill>
        <p:spPr>
          <a:xfrm>
            <a:off x="7430090" y="5091925"/>
            <a:ext cx="1346200" cy="685800"/>
          </a:xfrm>
          <a:prstGeom prst="rect">
            <a:avLst/>
          </a:prstGeom>
        </p:spPr>
      </p:pic>
    </p:spTree>
    <p:extLst>
      <p:ext uri="{BB962C8B-B14F-4D97-AF65-F5344CB8AC3E}">
        <p14:creationId xmlns:p14="http://schemas.microsoft.com/office/powerpoint/2010/main" val="31454993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1">
            <a:extLst>
              <a:ext uri="{FF2B5EF4-FFF2-40B4-BE49-F238E27FC236}">
                <a16:creationId xmlns:a16="http://schemas.microsoft.com/office/drawing/2014/main" id="{E8EDF0BB-0558-644B-BB96-58C4BD179ABC}"/>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err="1"/>
              <a:t>Granty</a:t>
            </a:r>
            <a:r>
              <a:rPr lang="it-IT" dirty="0"/>
              <a:t> </a:t>
            </a:r>
            <a:r>
              <a:rPr lang="it-IT" dirty="0" err="1"/>
              <a:t>crane</a:t>
            </a:r>
            <a:endParaRPr lang="it-IT" dirty="0"/>
          </a:p>
        </p:txBody>
      </p:sp>
      <mc:AlternateContent xmlns:mc="http://schemas.openxmlformats.org/markup-compatibility/2006">
        <mc:Choice xmlns:a14="http://schemas.microsoft.com/office/drawing/2010/main" Requires="a14">
          <p:sp>
            <p:nvSpPr>
              <p:cNvPr id="9" name="CasellaDiTesto 8">
                <a:extLst>
                  <a:ext uri="{FF2B5EF4-FFF2-40B4-BE49-F238E27FC236}">
                    <a16:creationId xmlns:a16="http://schemas.microsoft.com/office/drawing/2014/main" id="{86F89E2B-2067-3C4F-A4E7-D7C1F99F332E}"/>
                  </a:ext>
                </a:extLst>
              </p:cNvPr>
              <p:cNvSpPr txBox="1"/>
              <p:nvPr/>
            </p:nvSpPr>
            <p:spPr>
              <a:xfrm>
                <a:off x="3807173" y="1475623"/>
                <a:ext cx="8015859" cy="1785104"/>
              </a:xfrm>
              <a:prstGeom prst="rect">
                <a:avLst/>
              </a:prstGeom>
              <a:noFill/>
            </p:spPr>
            <p:txBody>
              <a:bodyPr wrap="square" rtlCol="0">
                <a:spAutoFit/>
              </a:bodyPr>
              <a:lstStyle/>
              <a:p>
                <a:r>
                  <a:rPr lang="it-IT" sz="2000" dirty="0"/>
                  <a:t>FEEDBACK LINEARIZATION - CONTROLLER</a:t>
                </a:r>
                <a:endParaRPr lang="it-IT" dirty="0"/>
              </a:p>
              <a:p>
                <a:r>
                  <a:rPr lang="it-IT" dirty="0"/>
                  <a:t>Per il sistema linearizzato è stato progettato un controllore di tipo PD, richiedendo che la posizione finale della massa di carico m</a:t>
                </a:r>
                <a:r>
                  <a:rPr lang="it-IT" baseline="-25000" dirty="0"/>
                  <a:t>1</a:t>
                </a:r>
                <a:r>
                  <a:rPr lang="it-IT" dirty="0"/>
                  <a:t> avesse le seguenti componenti </a:t>
                </a:r>
                <a:endParaRPr lang="it-IT" i="1" dirty="0">
                  <a:latin typeface="Cambria Math" panose="02040503050406030204" pitchFamily="18" charset="0"/>
                  <a:ea typeface="Cambria Math" panose="02040503050406030204" pitchFamily="18" charset="0"/>
                </a:endParaRPr>
              </a:p>
              <a:p>
                <a14:m>
                  <m:oMath xmlns:m="http://schemas.openxmlformats.org/officeDocument/2006/math">
                    <m:r>
                      <a:rPr lang="it-IT" i="1" smtClean="0">
                        <a:latin typeface="Cambria Math" panose="02040503050406030204" pitchFamily="18" charset="0"/>
                        <a:ea typeface="Cambria Math" panose="02040503050406030204" pitchFamily="18" charset="0"/>
                      </a:rPr>
                      <m:t>𝜃</m:t>
                    </m:r>
                    <m:r>
                      <a:rPr lang="it-IT" b="0" i="1" smtClean="0">
                        <a:latin typeface="Cambria Math" panose="02040503050406030204" pitchFamily="18" charset="0"/>
                        <a:ea typeface="Cambria Math" panose="02040503050406030204" pitchFamily="18" charset="0"/>
                      </a:rPr>
                      <m:t>=0, </m:t>
                    </m:r>
                    <m:r>
                      <a:rPr lang="it-IT" b="0" i="1" smtClean="0">
                        <a:latin typeface="Cambria Math" panose="02040503050406030204" pitchFamily="18" charset="0"/>
                        <a:ea typeface="Cambria Math" panose="02040503050406030204" pitchFamily="18" charset="0"/>
                      </a:rPr>
                      <m:t>𝑥</m:t>
                    </m:r>
                    <m:r>
                      <a:rPr lang="it-IT" b="0" i="1" smtClean="0">
                        <a:latin typeface="Cambria Math" panose="02040503050406030204" pitchFamily="18" charset="0"/>
                        <a:ea typeface="Cambria Math" panose="02040503050406030204" pitchFamily="18" charset="0"/>
                      </a:rPr>
                      <m:t>=3</m:t>
                    </m:r>
                    <m:r>
                      <a:rPr lang="it-IT" b="0" i="1" smtClean="0">
                        <a:latin typeface="Cambria Math" panose="02040503050406030204" pitchFamily="18" charset="0"/>
                        <a:ea typeface="Cambria Math" panose="02040503050406030204" pitchFamily="18" charset="0"/>
                      </a:rPr>
                      <m:t>𝑚</m:t>
                    </m:r>
                  </m:oMath>
                </a14:m>
                <a:r>
                  <a:rPr lang="it-IT" dirty="0"/>
                  <a:t>, cioè richiedendo che all’istante finale il sistema abbia velocità lineare e angolare nulle e la posizione del carrello sia spostata di 3m a destra rispetto alla posizione iniziale, pur mantenendo l’angolo del carico nullo.</a:t>
                </a:r>
              </a:p>
            </p:txBody>
          </p:sp>
        </mc:Choice>
        <mc:Fallback>
          <p:sp>
            <p:nvSpPr>
              <p:cNvPr id="9" name="CasellaDiTesto 8">
                <a:extLst>
                  <a:ext uri="{FF2B5EF4-FFF2-40B4-BE49-F238E27FC236}">
                    <a16:creationId xmlns:a16="http://schemas.microsoft.com/office/drawing/2014/main" id="{86F89E2B-2067-3C4F-A4E7-D7C1F99F332E}"/>
                  </a:ext>
                </a:extLst>
              </p:cNvPr>
              <p:cNvSpPr txBox="1">
                <a:spLocks noRot="1" noChangeAspect="1" noMove="1" noResize="1" noEditPoints="1" noAdjustHandles="1" noChangeArrowheads="1" noChangeShapeType="1" noTextEdit="1"/>
              </p:cNvSpPr>
              <p:nvPr/>
            </p:nvSpPr>
            <p:spPr>
              <a:xfrm>
                <a:off x="3807173" y="1475623"/>
                <a:ext cx="8015859" cy="1785104"/>
              </a:xfrm>
              <a:prstGeom prst="rect">
                <a:avLst/>
              </a:prstGeom>
              <a:blipFill>
                <a:blip r:embed="rId2"/>
                <a:stretch>
                  <a:fillRect l="-951" t="-1408" b="-4225"/>
                </a:stretch>
              </a:blipFill>
            </p:spPr>
            <p:txBody>
              <a:bodyPr/>
              <a:lstStyle/>
              <a:p>
                <a:r>
                  <a:rPr lang="it-IT">
                    <a:noFill/>
                  </a:rPr>
                  <a:t> </a:t>
                </a:r>
              </a:p>
            </p:txBody>
          </p:sp>
        </mc:Fallback>
      </mc:AlternateContent>
      <p:pic>
        <p:nvPicPr>
          <p:cNvPr id="6" name="Immagine 5">
            <a:extLst>
              <a:ext uri="{FF2B5EF4-FFF2-40B4-BE49-F238E27FC236}">
                <a16:creationId xmlns:a16="http://schemas.microsoft.com/office/drawing/2014/main" id="{E6250F99-85E5-234E-8497-D887077950D0}"/>
              </a:ext>
            </a:extLst>
          </p:cNvPr>
          <p:cNvPicPr>
            <a:picLocks noChangeAspect="1"/>
          </p:cNvPicPr>
          <p:nvPr/>
        </p:nvPicPr>
        <p:blipFill>
          <a:blip r:embed="rId3"/>
          <a:stretch>
            <a:fillRect/>
          </a:stretch>
        </p:blipFill>
        <p:spPr>
          <a:xfrm>
            <a:off x="1714030" y="1475623"/>
            <a:ext cx="2093143" cy="1332000"/>
          </a:xfrm>
          <a:prstGeom prst="rect">
            <a:avLst/>
          </a:prstGeom>
        </p:spPr>
      </p:pic>
      <p:sp>
        <p:nvSpPr>
          <p:cNvPr id="7" name="Segnaposto data 3">
            <a:extLst>
              <a:ext uri="{FF2B5EF4-FFF2-40B4-BE49-F238E27FC236}">
                <a16:creationId xmlns:a16="http://schemas.microsoft.com/office/drawing/2014/main" id="{35E100FE-194D-2B46-B256-44E938A611F9}"/>
              </a:ext>
            </a:extLst>
          </p:cNvPr>
          <p:cNvSpPr>
            <a:spLocks noGrp="1"/>
          </p:cNvSpPr>
          <p:nvPr>
            <p:ph type="dt" sz="half" idx="10"/>
          </p:nvPr>
        </p:nvSpPr>
        <p:spPr>
          <a:xfrm>
            <a:off x="838200" y="6356350"/>
            <a:ext cx="2743200" cy="365125"/>
          </a:xfrm>
        </p:spPr>
        <p:txBody>
          <a:bodyPr/>
          <a:lstStyle/>
          <a:p>
            <a:fld id="{4EF59023-6175-3944-979D-CFE35E3A8267}" type="datetime1">
              <a:rPr lang="it-IT" smtClean="0"/>
              <a:t>08/01/22</a:t>
            </a:fld>
            <a:endParaRPr lang="en-US" dirty="0"/>
          </a:p>
        </p:txBody>
      </p:sp>
      <p:sp>
        <p:nvSpPr>
          <p:cNvPr id="11" name="Segnaposto piè di pagina 4">
            <a:extLst>
              <a:ext uri="{FF2B5EF4-FFF2-40B4-BE49-F238E27FC236}">
                <a16:creationId xmlns:a16="http://schemas.microsoft.com/office/drawing/2014/main" id="{A9841E37-1C5D-F642-8423-20D7BE916AE2}"/>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2" name="Segnaposto numero diapositiva 5">
            <a:extLst>
              <a:ext uri="{FF2B5EF4-FFF2-40B4-BE49-F238E27FC236}">
                <a16:creationId xmlns:a16="http://schemas.microsoft.com/office/drawing/2014/main" id="{14DDBC56-62C7-E94C-A46F-CF3766D3EE2F}"/>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31</a:t>
            </a:fld>
            <a:endParaRPr lang="en-US" dirty="0"/>
          </a:p>
        </p:txBody>
      </p:sp>
      <p:pic>
        <p:nvPicPr>
          <p:cNvPr id="13" name="Immagine 12">
            <a:extLst>
              <a:ext uri="{FF2B5EF4-FFF2-40B4-BE49-F238E27FC236}">
                <a16:creationId xmlns:a16="http://schemas.microsoft.com/office/drawing/2014/main" id="{8667F2DC-B326-FA4F-BF1C-D5A87EFE2C5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3" name="Immagine 2">
            <a:extLst>
              <a:ext uri="{FF2B5EF4-FFF2-40B4-BE49-F238E27FC236}">
                <a16:creationId xmlns:a16="http://schemas.microsoft.com/office/drawing/2014/main" id="{20D200B8-952C-FF4C-98C2-FA0A205BB3D7}"/>
              </a:ext>
            </a:extLst>
          </p:cNvPr>
          <p:cNvPicPr>
            <a:picLocks noChangeAspect="1"/>
          </p:cNvPicPr>
          <p:nvPr/>
        </p:nvPicPr>
        <p:blipFill>
          <a:blip r:embed="rId5"/>
          <a:stretch>
            <a:fillRect/>
          </a:stretch>
        </p:blipFill>
        <p:spPr>
          <a:xfrm>
            <a:off x="2129790" y="3260727"/>
            <a:ext cx="7932420" cy="2804160"/>
          </a:xfrm>
          <a:prstGeom prst="rect">
            <a:avLst/>
          </a:prstGeom>
        </p:spPr>
      </p:pic>
    </p:spTree>
    <p:extLst>
      <p:ext uri="{BB962C8B-B14F-4D97-AF65-F5344CB8AC3E}">
        <p14:creationId xmlns:p14="http://schemas.microsoft.com/office/powerpoint/2010/main" val="32828043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1">
            <a:extLst>
              <a:ext uri="{FF2B5EF4-FFF2-40B4-BE49-F238E27FC236}">
                <a16:creationId xmlns:a16="http://schemas.microsoft.com/office/drawing/2014/main" id="{E8EDF0BB-0558-644B-BB96-58C4BD179ABC}"/>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err="1"/>
              <a:t>Granty</a:t>
            </a:r>
            <a:r>
              <a:rPr lang="it-IT" dirty="0"/>
              <a:t> </a:t>
            </a:r>
            <a:r>
              <a:rPr lang="it-IT" dirty="0" err="1"/>
              <a:t>crane</a:t>
            </a:r>
            <a:endParaRPr lang="it-IT" dirty="0"/>
          </a:p>
        </p:txBody>
      </p:sp>
      <mc:AlternateContent xmlns:mc="http://schemas.openxmlformats.org/markup-compatibility/2006">
        <mc:Choice xmlns:a14="http://schemas.microsoft.com/office/drawing/2010/main" Requires="a14">
          <p:sp>
            <p:nvSpPr>
              <p:cNvPr id="9" name="CasellaDiTesto 8">
                <a:extLst>
                  <a:ext uri="{FF2B5EF4-FFF2-40B4-BE49-F238E27FC236}">
                    <a16:creationId xmlns:a16="http://schemas.microsoft.com/office/drawing/2014/main" id="{86F89E2B-2067-3C4F-A4E7-D7C1F99F332E}"/>
                  </a:ext>
                </a:extLst>
              </p:cNvPr>
              <p:cNvSpPr txBox="1"/>
              <p:nvPr/>
            </p:nvSpPr>
            <p:spPr>
              <a:xfrm>
                <a:off x="3807173" y="1475623"/>
                <a:ext cx="8015859" cy="1806520"/>
              </a:xfrm>
              <a:prstGeom prst="rect">
                <a:avLst/>
              </a:prstGeom>
              <a:noFill/>
            </p:spPr>
            <p:txBody>
              <a:bodyPr wrap="square" rtlCol="0">
                <a:spAutoFit/>
              </a:bodyPr>
              <a:lstStyle/>
              <a:p>
                <a:r>
                  <a:rPr lang="it-IT" sz="2000" dirty="0"/>
                  <a:t>FEEDBACK LINEARIZATION – CONTROLLER</a:t>
                </a:r>
              </a:p>
              <a:p>
                <a:r>
                  <a:rPr lang="it-IT" dirty="0"/>
                  <a:t>I parametri del controllore sono stati impostati a </a:t>
                </a:r>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𝐾</m:t>
                        </m:r>
                      </m:e>
                      <m:sub>
                        <m:r>
                          <a:rPr lang="it-IT" b="0" i="1" smtClean="0">
                            <a:latin typeface="Cambria Math" panose="02040503050406030204" pitchFamily="18" charset="0"/>
                          </a:rPr>
                          <m:t>𝑝</m:t>
                        </m:r>
                      </m:sub>
                    </m:sSub>
                    <m:r>
                      <a:rPr lang="it-IT" b="0" i="1" smtClean="0">
                        <a:latin typeface="Cambria Math" panose="02040503050406030204" pitchFamily="18" charset="0"/>
                      </a:rPr>
                      <m:t>=5,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𝐾</m:t>
                        </m:r>
                      </m:e>
                      <m:sub>
                        <m:r>
                          <a:rPr lang="it-IT" b="0" i="1" smtClean="0">
                            <a:latin typeface="Cambria Math" panose="02040503050406030204" pitchFamily="18" charset="0"/>
                          </a:rPr>
                          <m:t>𝑑</m:t>
                        </m:r>
                      </m:sub>
                    </m:sSub>
                    <m:r>
                      <a:rPr lang="it-IT" b="0" i="1" smtClean="0">
                        <a:latin typeface="Cambria Math" panose="02040503050406030204" pitchFamily="18" charset="0"/>
                      </a:rPr>
                      <m:t>=5.5</m:t>
                    </m:r>
                  </m:oMath>
                </a14:m>
                <a:r>
                  <a:rPr lang="it-IT" dirty="0"/>
                  <a:t> per fare in modo l’andamento della variabile di uscita non presentasse </a:t>
                </a:r>
                <a:r>
                  <a:rPr lang="it-IT" dirty="0" err="1"/>
                  <a:t>sovraelongazioni</a:t>
                </a:r>
                <a:r>
                  <a:rPr lang="it-IT" dirty="0"/>
                  <a:t>, questo infatti in una situazione reale avrebbe comportato che la massa di carico sarebbe potuta andare a urtare contro ostacoli posti oltre la posizione finale desiderata.</a:t>
                </a:r>
              </a:p>
              <a:p>
                <a:r>
                  <a:rPr lang="it-IT" dirty="0"/>
                  <a:t>Di seguito l’andamento della variabile di uscita e dell’errore </a:t>
                </a:r>
                <a:r>
                  <a:rPr lang="it-IT" dirty="0" err="1"/>
                  <a:t>otenuto</a:t>
                </a:r>
                <a:r>
                  <a:rPr lang="it-IT" dirty="0"/>
                  <a:t>:</a:t>
                </a:r>
              </a:p>
            </p:txBody>
          </p:sp>
        </mc:Choice>
        <mc:Fallback>
          <p:sp>
            <p:nvSpPr>
              <p:cNvPr id="9" name="CasellaDiTesto 8">
                <a:extLst>
                  <a:ext uri="{FF2B5EF4-FFF2-40B4-BE49-F238E27FC236}">
                    <a16:creationId xmlns:a16="http://schemas.microsoft.com/office/drawing/2014/main" id="{86F89E2B-2067-3C4F-A4E7-D7C1F99F332E}"/>
                  </a:ext>
                </a:extLst>
              </p:cNvPr>
              <p:cNvSpPr txBox="1">
                <a:spLocks noRot="1" noChangeAspect="1" noMove="1" noResize="1" noEditPoints="1" noAdjustHandles="1" noChangeArrowheads="1" noChangeShapeType="1" noTextEdit="1"/>
              </p:cNvSpPr>
              <p:nvPr/>
            </p:nvSpPr>
            <p:spPr>
              <a:xfrm>
                <a:off x="3807173" y="1475623"/>
                <a:ext cx="8015859" cy="1806520"/>
              </a:xfrm>
              <a:prstGeom prst="rect">
                <a:avLst/>
              </a:prstGeom>
              <a:blipFill>
                <a:blip r:embed="rId2"/>
                <a:stretch>
                  <a:fillRect l="-951" t="-1399" r="-475" b="-4196"/>
                </a:stretch>
              </a:blipFill>
            </p:spPr>
            <p:txBody>
              <a:bodyPr/>
              <a:lstStyle/>
              <a:p>
                <a:r>
                  <a:rPr lang="it-IT">
                    <a:noFill/>
                  </a:rPr>
                  <a:t> </a:t>
                </a:r>
              </a:p>
            </p:txBody>
          </p:sp>
        </mc:Fallback>
      </mc:AlternateContent>
      <p:pic>
        <p:nvPicPr>
          <p:cNvPr id="6" name="Immagine 5">
            <a:extLst>
              <a:ext uri="{FF2B5EF4-FFF2-40B4-BE49-F238E27FC236}">
                <a16:creationId xmlns:a16="http://schemas.microsoft.com/office/drawing/2014/main" id="{E6250F99-85E5-234E-8497-D887077950D0}"/>
              </a:ext>
            </a:extLst>
          </p:cNvPr>
          <p:cNvPicPr>
            <a:picLocks noChangeAspect="1"/>
          </p:cNvPicPr>
          <p:nvPr/>
        </p:nvPicPr>
        <p:blipFill>
          <a:blip r:embed="rId3"/>
          <a:stretch>
            <a:fillRect/>
          </a:stretch>
        </p:blipFill>
        <p:spPr>
          <a:xfrm>
            <a:off x="1714030" y="809623"/>
            <a:ext cx="2093143" cy="1332000"/>
          </a:xfrm>
          <a:prstGeom prst="rect">
            <a:avLst/>
          </a:prstGeom>
        </p:spPr>
      </p:pic>
      <p:sp>
        <p:nvSpPr>
          <p:cNvPr id="7" name="Segnaposto data 3">
            <a:extLst>
              <a:ext uri="{FF2B5EF4-FFF2-40B4-BE49-F238E27FC236}">
                <a16:creationId xmlns:a16="http://schemas.microsoft.com/office/drawing/2014/main" id="{6B3D6E58-06BF-1341-B405-6074E5570CBE}"/>
              </a:ext>
            </a:extLst>
          </p:cNvPr>
          <p:cNvSpPr>
            <a:spLocks noGrp="1"/>
          </p:cNvSpPr>
          <p:nvPr>
            <p:ph type="dt" sz="half" idx="10"/>
          </p:nvPr>
        </p:nvSpPr>
        <p:spPr>
          <a:xfrm>
            <a:off x="838200" y="6356350"/>
            <a:ext cx="2743200" cy="365125"/>
          </a:xfrm>
        </p:spPr>
        <p:txBody>
          <a:bodyPr/>
          <a:lstStyle/>
          <a:p>
            <a:fld id="{4EF59023-6175-3944-979D-CFE35E3A8267}" type="datetime1">
              <a:rPr lang="it-IT" smtClean="0"/>
              <a:t>11/01/22</a:t>
            </a:fld>
            <a:endParaRPr lang="en-US" dirty="0"/>
          </a:p>
        </p:txBody>
      </p:sp>
      <p:sp>
        <p:nvSpPr>
          <p:cNvPr id="10" name="Segnaposto piè di pagina 4">
            <a:extLst>
              <a:ext uri="{FF2B5EF4-FFF2-40B4-BE49-F238E27FC236}">
                <a16:creationId xmlns:a16="http://schemas.microsoft.com/office/drawing/2014/main" id="{D5B28A30-8656-2745-A574-AC8117BE6070}"/>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1" name="Segnaposto numero diapositiva 5">
            <a:extLst>
              <a:ext uri="{FF2B5EF4-FFF2-40B4-BE49-F238E27FC236}">
                <a16:creationId xmlns:a16="http://schemas.microsoft.com/office/drawing/2014/main" id="{06FA9C7D-77F5-8F44-99B9-244BA8DF5120}"/>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32</a:t>
            </a:fld>
            <a:endParaRPr lang="en-US" dirty="0"/>
          </a:p>
        </p:txBody>
      </p:sp>
      <p:pic>
        <p:nvPicPr>
          <p:cNvPr id="12" name="Immagine 11">
            <a:extLst>
              <a:ext uri="{FF2B5EF4-FFF2-40B4-BE49-F238E27FC236}">
                <a16:creationId xmlns:a16="http://schemas.microsoft.com/office/drawing/2014/main" id="{C69BD7AD-13DF-B64A-AA40-5E86A615033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3" name="Immagine 2">
            <a:extLst>
              <a:ext uri="{FF2B5EF4-FFF2-40B4-BE49-F238E27FC236}">
                <a16:creationId xmlns:a16="http://schemas.microsoft.com/office/drawing/2014/main" id="{EAAD1385-E4CB-E547-B029-2120EFDEC816}"/>
              </a:ext>
            </a:extLst>
          </p:cNvPr>
          <p:cNvPicPr>
            <a:picLocks noChangeAspect="1"/>
          </p:cNvPicPr>
          <p:nvPr/>
        </p:nvPicPr>
        <p:blipFill>
          <a:blip r:embed="rId5"/>
          <a:stretch>
            <a:fillRect/>
          </a:stretch>
        </p:blipFill>
        <p:spPr>
          <a:xfrm>
            <a:off x="6096000" y="3282143"/>
            <a:ext cx="4267200" cy="3200400"/>
          </a:xfrm>
          <a:prstGeom prst="rect">
            <a:avLst/>
          </a:prstGeom>
        </p:spPr>
      </p:pic>
      <p:pic>
        <p:nvPicPr>
          <p:cNvPr id="14" name="Immagine 13">
            <a:extLst>
              <a:ext uri="{FF2B5EF4-FFF2-40B4-BE49-F238E27FC236}">
                <a16:creationId xmlns:a16="http://schemas.microsoft.com/office/drawing/2014/main" id="{FA1934DE-6FD3-C345-A926-81513627081E}"/>
              </a:ext>
            </a:extLst>
          </p:cNvPr>
          <p:cNvPicPr>
            <a:picLocks noChangeAspect="1"/>
          </p:cNvPicPr>
          <p:nvPr/>
        </p:nvPicPr>
        <p:blipFill>
          <a:blip r:embed="rId6"/>
          <a:stretch>
            <a:fillRect/>
          </a:stretch>
        </p:blipFill>
        <p:spPr>
          <a:xfrm>
            <a:off x="1828800" y="3282143"/>
            <a:ext cx="4267200" cy="3200400"/>
          </a:xfrm>
          <a:prstGeom prst="rect">
            <a:avLst/>
          </a:prstGeom>
        </p:spPr>
      </p:pic>
    </p:spTree>
    <p:extLst>
      <p:ext uri="{BB962C8B-B14F-4D97-AF65-F5344CB8AC3E}">
        <p14:creationId xmlns:p14="http://schemas.microsoft.com/office/powerpoint/2010/main" val="23780448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a:extLst>
              <a:ext uri="{FF2B5EF4-FFF2-40B4-BE49-F238E27FC236}">
                <a16:creationId xmlns:a16="http://schemas.microsoft.com/office/drawing/2014/main" id="{D5A982FD-E8B1-9943-B928-E77E2CE53FDE}"/>
              </a:ext>
            </a:extLst>
          </p:cNvPr>
          <p:cNvPicPr>
            <a:picLocks noChangeAspect="1"/>
          </p:cNvPicPr>
          <p:nvPr/>
        </p:nvPicPr>
        <p:blipFill>
          <a:blip r:embed="rId2"/>
          <a:stretch>
            <a:fillRect/>
          </a:stretch>
        </p:blipFill>
        <p:spPr>
          <a:xfrm>
            <a:off x="1828800" y="3155950"/>
            <a:ext cx="4267200" cy="3200400"/>
          </a:xfrm>
          <a:prstGeom prst="rect">
            <a:avLst/>
          </a:prstGeom>
        </p:spPr>
      </p:pic>
      <p:pic>
        <p:nvPicPr>
          <p:cNvPr id="4" name="Immagine 3">
            <a:extLst>
              <a:ext uri="{FF2B5EF4-FFF2-40B4-BE49-F238E27FC236}">
                <a16:creationId xmlns:a16="http://schemas.microsoft.com/office/drawing/2014/main" id="{3AB2B628-E7B6-3843-A88D-25515F0B6DEB}"/>
              </a:ext>
            </a:extLst>
          </p:cNvPr>
          <p:cNvPicPr>
            <a:picLocks noChangeAspect="1"/>
          </p:cNvPicPr>
          <p:nvPr/>
        </p:nvPicPr>
        <p:blipFill>
          <a:blip r:embed="rId3"/>
          <a:stretch>
            <a:fillRect/>
          </a:stretch>
        </p:blipFill>
        <p:spPr>
          <a:xfrm>
            <a:off x="6096000" y="3155950"/>
            <a:ext cx="4267200" cy="3200400"/>
          </a:xfrm>
          <a:prstGeom prst="rect">
            <a:avLst/>
          </a:prstGeom>
        </p:spPr>
      </p:pic>
      <p:pic>
        <p:nvPicPr>
          <p:cNvPr id="6" name="Immagine 5">
            <a:extLst>
              <a:ext uri="{FF2B5EF4-FFF2-40B4-BE49-F238E27FC236}">
                <a16:creationId xmlns:a16="http://schemas.microsoft.com/office/drawing/2014/main" id="{E6250F99-85E5-234E-8497-D887077950D0}"/>
              </a:ext>
            </a:extLst>
          </p:cNvPr>
          <p:cNvPicPr>
            <a:picLocks noChangeAspect="1"/>
          </p:cNvPicPr>
          <p:nvPr/>
        </p:nvPicPr>
        <p:blipFill>
          <a:blip r:embed="rId4"/>
          <a:stretch>
            <a:fillRect/>
          </a:stretch>
        </p:blipFill>
        <p:spPr>
          <a:xfrm>
            <a:off x="1714030" y="809623"/>
            <a:ext cx="2093143" cy="1332000"/>
          </a:xfrm>
          <a:prstGeom prst="rect">
            <a:avLst/>
          </a:prstGeom>
        </p:spPr>
      </p:pic>
      <p:sp>
        <p:nvSpPr>
          <p:cNvPr id="8" name="Titolo 1">
            <a:extLst>
              <a:ext uri="{FF2B5EF4-FFF2-40B4-BE49-F238E27FC236}">
                <a16:creationId xmlns:a16="http://schemas.microsoft.com/office/drawing/2014/main" id="{E8EDF0BB-0558-644B-BB96-58C4BD179ABC}"/>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err="1"/>
              <a:t>Granty</a:t>
            </a:r>
            <a:r>
              <a:rPr lang="it-IT" dirty="0"/>
              <a:t> </a:t>
            </a:r>
            <a:r>
              <a:rPr lang="it-IT" dirty="0" err="1"/>
              <a:t>crane</a:t>
            </a:r>
            <a:endParaRPr lang="it-IT" dirty="0"/>
          </a:p>
        </p:txBody>
      </p:sp>
      <p:sp>
        <p:nvSpPr>
          <p:cNvPr id="9" name="CasellaDiTesto 8">
            <a:extLst>
              <a:ext uri="{FF2B5EF4-FFF2-40B4-BE49-F238E27FC236}">
                <a16:creationId xmlns:a16="http://schemas.microsoft.com/office/drawing/2014/main" id="{86F89E2B-2067-3C4F-A4E7-D7C1F99F332E}"/>
              </a:ext>
            </a:extLst>
          </p:cNvPr>
          <p:cNvSpPr txBox="1"/>
          <p:nvPr/>
        </p:nvSpPr>
        <p:spPr>
          <a:xfrm>
            <a:off x="3581400" y="1475623"/>
            <a:ext cx="8241632" cy="1785104"/>
          </a:xfrm>
          <a:prstGeom prst="rect">
            <a:avLst/>
          </a:prstGeom>
          <a:noFill/>
        </p:spPr>
        <p:txBody>
          <a:bodyPr wrap="square" rtlCol="0">
            <a:spAutoFit/>
          </a:bodyPr>
          <a:lstStyle/>
          <a:p>
            <a:r>
              <a:rPr lang="it-IT" sz="2000" dirty="0"/>
              <a:t>FEEDBACK LINEARIZATION – CONTROLLER</a:t>
            </a:r>
          </a:p>
          <a:p>
            <a:r>
              <a:rPr lang="it-IT" dirty="0"/>
              <a:t>Di seguito è riportato l’andamento della variabile di stato e di ingresso. Come è possibile notare dal grafico che riporta l’evoluzione delle variabili di stato nel tempo, l’angolo di carico finale è nullo (linea blu) e la sua posizione lungo l’asse x è pari a 3m (linea gialla). Per quanto riguarda la forza applicata al carrello i valori risultano essere molto bassi, in accordo con la massa complessiva del modello, pari a circa 0.66 Kg</a:t>
            </a:r>
          </a:p>
        </p:txBody>
      </p:sp>
      <p:sp>
        <p:nvSpPr>
          <p:cNvPr id="7" name="Segnaposto data 3">
            <a:extLst>
              <a:ext uri="{FF2B5EF4-FFF2-40B4-BE49-F238E27FC236}">
                <a16:creationId xmlns:a16="http://schemas.microsoft.com/office/drawing/2014/main" id="{6B3D6E58-06BF-1341-B405-6074E5570CBE}"/>
              </a:ext>
            </a:extLst>
          </p:cNvPr>
          <p:cNvSpPr>
            <a:spLocks noGrp="1"/>
          </p:cNvSpPr>
          <p:nvPr>
            <p:ph type="dt" sz="half" idx="10"/>
          </p:nvPr>
        </p:nvSpPr>
        <p:spPr>
          <a:xfrm>
            <a:off x="838200" y="6356350"/>
            <a:ext cx="2743200" cy="365125"/>
          </a:xfrm>
        </p:spPr>
        <p:txBody>
          <a:bodyPr/>
          <a:lstStyle/>
          <a:p>
            <a:fld id="{4EF59023-6175-3944-979D-CFE35E3A8267}" type="datetime1">
              <a:rPr lang="it-IT" smtClean="0"/>
              <a:t>11/01/22</a:t>
            </a:fld>
            <a:endParaRPr lang="en-US" dirty="0"/>
          </a:p>
        </p:txBody>
      </p:sp>
      <p:sp>
        <p:nvSpPr>
          <p:cNvPr id="10" name="Segnaposto piè di pagina 4">
            <a:extLst>
              <a:ext uri="{FF2B5EF4-FFF2-40B4-BE49-F238E27FC236}">
                <a16:creationId xmlns:a16="http://schemas.microsoft.com/office/drawing/2014/main" id="{D5B28A30-8656-2745-A574-AC8117BE6070}"/>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1" name="Segnaposto numero diapositiva 5">
            <a:extLst>
              <a:ext uri="{FF2B5EF4-FFF2-40B4-BE49-F238E27FC236}">
                <a16:creationId xmlns:a16="http://schemas.microsoft.com/office/drawing/2014/main" id="{06FA9C7D-77F5-8F44-99B9-244BA8DF5120}"/>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33</a:t>
            </a:fld>
            <a:endParaRPr lang="en-US" dirty="0"/>
          </a:p>
        </p:txBody>
      </p:sp>
      <p:pic>
        <p:nvPicPr>
          <p:cNvPr id="12" name="Immagine 11">
            <a:extLst>
              <a:ext uri="{FF2B5EF4-FFF2-40B4-BE49-F238E27FC236}">
                <a16:creationId xmlns:a16="http://schemas.microsoft.com/office/drawing/2014/main" id="{C69BD7AD-13DF-B64A-AA40-5E86A615033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spTree>
    <p:extLst>
      <p:ext uri="{BB962C8B-B14F-4D97-AF65-F5344CB8AC3E}">
        <p14:creationId xmlns:p14="http://schemas.microsoft.com/office/powerpoint/2010/main" val="36038469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6B271FC1-9853-8B46-B074-A5E6D5A515AD}"/>
              </a:ext>
            </a:extLst>
          </p:cNvPr>
          <p:cNvPicPr>
            <a:picLocks noChangeAspect="1"/>
          </p:cNvPicPr>
          <p:nvPr/>
        </p:nvPicPr>
        <p:blipFill>
          <a:blip r:embed="rId2"/>
          <a:stretch>
            <a:fillRect/>
          </a:stretch>
        </p:blipFill>
        <p:spPr>
          <a:xfrm>
            <a:off x="1714030" y="1475623"/>
            <a:ext cx="2093143" cy="1332000"/>
          </a:xfrm>
          <a:prstGeom prst="rect">
            <a:avLst/>
          </a:prstGeom>
        </p:spPr>
      </p:pic>
      <p:sp>
        <p:nvSpPr>
          <p:cNvPr id="8" name="Titolo 1">
            <a:extLst>
              <a:ext uri="{FF2B5EF4-FFF2-40B4-BE49-F238E27FC236}">
                <a16:creationId xmlns:a16="http://schemas.microsoft.com/office/drawing/2014/main" id="{E8EDF0BB-0558-644B-BB96-58C4BD179ABC}"/>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err="1"/>
              <a:t>Granty</a:t>
            </a:r>
            <a:r>
              <a:rPr lang="it-IT" dirty="0"/>
              <a:t> </a:t>
            </a:r>
            <a:r>
              <a:rPr lang="it-IT" dirty="0" err="1"/>
              <a:t>crane</a:t>
            </a:r>
            <a:endParaRPr lang="it-IT" dirty="0"/>
          </a:p>
        </p:txBody>
      </p:sp>
      <p:sp>
        <p:nvSpPr>
          <p:cNvPr id="9" name="CasellaDiTesto 8">
            <a:extLst>
              <a:ext uri="{FF2B5EF4-FFF2-40B4-BE49-F238E27FC236}">
                <a16:creationId xmlns:a16="http://schemas.microsoft.com/office/drawing/2014/main" id="{86F89E2B-2067-3C4F-A4E7-D7C1F99F332E}"/>
              </a:ext>
            </a:extLst>
          </p:cNvPr>
          <p:cNvSpPr txBox="1"/>
          <p:nvPr/>
        </p:nvSpPr>
        <p:spPr>
          <a:xfrm>
            <a:off x="3997202" y="1475623"/>
            <a:ext cx="6670797" cy="1015663"/>
          </a:xfrm>
          <a:prstGeom prst="rect">
            <a:avLst/>
          </a:prstGeom>
          <a:noFill/>
        </p:spPr>
        <p:txBody>
          <a:bodyPr wrap="square" rtlCol="0">
            <a:spAutoFit/>
          </a:bodyPr>
          <a:lstStyle/>
          <a:p>
            <a:r>
              <a:rPr lang="it-IT" sz="2000" dirty="0"/>
              <a:t>Mantenendo lo stesso modello dinamico, è stata scelta come uscita la variabile di stato x e ripetuto lo studio della controllabilità e della osservabilità del sistema ottenuto.</a:t>
            </a:r>
          </a:p>
        </p:txBody>
      </p:sp>
      <p:pic>
        <p:nvPicPr>
          <p:cNvPr id="4" name="Immagine 3">
            <a:extLst>
              <a:ext uri="{FF2B5EF4-FFF2-40B4-BE49-F238E27FC236}">
                <a16:creationId xmlns:a16="http://schemas.microsoft.com/office/drawing/2014/main" id="{0BEAAF86-3F48-8847-8D11-8CCFF5FC089D}"/>
              </a:ext>
            </a:extLst>
          </p:cNvPr>
          <p:cNvPicPr>
            <a:picLocks noChangeAspect="1"/>
          </p:cNvPicPr>
          <p:nvPr/>
        </p:nvPicPr>
        <p:blipFill>
          <a:blip r:embed="rId3"/>
          <a:stretch>
            <a:fillRect/>
          </a:stretch>
        </p:blipFill>
        <p:spPr>
          <a:xfrm>
            <a:off x="6507100" y="2649454"/>
            <a:ext cx="1651000" cy="660400"/>
          </a:xfrm>
          <a:prstGeom prst="rect">
            <a:avLst/>
          </a:prstGeom>
        </p:spPr>
      </p:pic>
      <p:pic>
        <p:nvPicPr>
          <p:cNvPr id="7" name="Immagine 6">
            <a:extLst>
              <a:ext uri="{FF2B5EF4-FFF2-40B4-BE49-F238E27FC236}">
                <a16:creationId xmlns:a16="http://schemas.microsoft.com/office/drawing/2014/main" id="{F9F8DC63-EB5D-374B-9F4A-A1EF5FF89A21}"/>
              </a:ext>
            </a:extLst>
          </p:cNvPr>
          <p:cNvPicPr>
            <a:picLocks noChangeAspect="1"/>
          </p:cNvPicPr>
          <p:nvPr/>
        </p:nvPicPr>
        <p:blipFill>
          <a:blip r:embed="rId4"/>
          <a:stretch>
            <a:fillRect/>
          </a:stretch>
        </p:blipFill>
        <p:spPr>
          <a:xfrm>
            <a:off x="1524000" y="3468023"/>
            <a:ext cx="6477000" cy="1603375"/>
          </a:xfrm>
          <a:prstGeom prst="rect">
            <a:avLst/>
          </a:prstGeom>
        </p:spPr>
      </p:pic>
      <p:pic>
        <p:nvPicPr>
          <p:cNvPr id="11" name="Immagine 10">
            <a:extLst>
              <a:ext uri="{FF2B5EF4-FFF2-40B4-BE49-F238E27FC236}">
                <a16:creationId xmlns:a16="http://schemas.microsoft.com/office/drawing/2014/main" id="{1A63D091-8FD0-D943-8BE5-2D5DFF337684}"/>
              </a:ext>
            </a:extLst>
          </p:cNvPr>
          <p:cNvPicPr>
            <a:picLocks noChangeAspect="1"/>
          </p:cNvPicPr>
          <p:nvPr/>
        </p:nvPicPr>
        <p:blipFill>
          <a:blip r:embed="rId5"/>
          <a:stretch>
            <a:fillRect/>
          </a:stretch>
        </p:blipFill>
        <p:spPr>
          <a:xfrm>
            <a:off x="8001000" y="3468023"/>
            <a:ext cx="3302000" cy="1619250"/>
          </a:xfrm>
          <a:prstGeom prst="rect">
            <a:avLst/>
          </a:prstGeom>
        </p:spPr>
      </p:pic>
      <p:sp>
        <p:nvSpPr>
          <p:cNvPr id="10" name="Segnaposto data 3">
            <a:extLst>
              <a:ext uri="{FF2B5EF4-FFF2-40B4-BE49-F238E27FC236}">
                <a16:creationId xmlns:a16="http://schemas.microsoft.com/office/drawing/2014/main" id="{05C89D9B-6C9B-4E48-9D4F-6AFF98E923D7}"/>
              </a:ext>
            </a:extLst>
          </p:cNvPr>
          <p:cNvSpPr>
            <a:spLocks noGrp="1"/>
          </p:cNvSpPr>
          <p:nvPr>
            <p:ph type="dt" sz="half" idx="10"/>
          </p:nvPr>
        </p:nvSpPr>
        <p:spPr>
          <a:xfrm>
            <a:off x="838200" y="6356350"/>
            <a:ext cx="2743200" cy="365125"/>
          </a:xfrm>
        </p:spPr>
        <p:txBody>
          <a:bodyPr/>
          <a:lstStyle/>
          <a:p>
            <a:fld id="{4EF59023-6175-3944-979D-CFE35E3A8267}" type="datetime1">
              <a:rPr lang="it-IT" smtClean="0"/>
              <a:t>11/01/22</a:t>
            </a:fld>
            <a:endParaRPr lang="en-US" dirty="0"/>
          </a:p>
        </p:txBody>
      </p:sp>
      <p:sp>
        <p:nvSpPr>
          <p:cNvPr id="12" name="Segnaposto piè di pagina 4">
            <a:extLst>
              <a:ext uri="{FF2B5EF4-FFF2-40B4-BE49-F238E27FC236}">
                <a16:creationId xmlns:a16="http://schemas.microsoft.com/office/drawing/2014/main" id="{B10A4DC1-2B85-F745-82E6-0410F049FAD0}"/>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4" name="Segnaposto numero diapositiva 5">
            <a:extLst>
              <a:ext uri="{FF2B5EF4-FFF2-40B4-BE49-F238E27FC236}">
                <a16:creationId xmlns:a16="http://schemas.microsoft.com/office/drawing/2014/main" id="{64915A39-08C4-D34D-A369-F65F3351495A}"/>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34</a:t>
            </a:fld>
            <a:endParaRPr lang="en-US" dirty="0"/>
          </a:p>
        </p:txBody>
      </p:sp>
      <p:pic>
        <p:nvPicPr>
          <p:cNvPr id="15" name="Immagine 14">
            <a:extLst>
              <a:ext uri="{FF2B5EF4-FFF2-40B4-BE49-F238E27FC236}">
                <a16:creationId xmlns:a16="http://schemas.microsoft.com/office/drawing/2014/main" id="{2F70A25C-5291-AE45-918C-B8931863406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6" name="Immagine 5">
            <a:extLst>
              <a:ext uri="{FF2B5EF4-FFF2-40B4-BE49-F238E27FC236}">
                <a16:creationId xmlns:a16="http://schemas.microsoft.com/office/drawing/2014/main" id="{3D0E4CCF-0EDF-F848-9324-0D50EF216714}"/>
              </a:ext>
            </a:extLst>
          </p:cNvPr>
          <p:cNvPicPr>
            <a:picLocks noChangeAspect="1"/>
          </p:cNvPicPr>
          <p:nvPr/>
        </p:nvPicPr>
        <p:blipFill>
          <a:blip r:embed="rId7"/>
          <a:stretch>
            <a:fillRect/>
          </a:stretch>
        </p:blipFill>
        <p:spPr>
          <a:xfrm>
            <a:off x="5324860" y="5160794"/>
            <a:ext cx="1542279" cy="452779"/>
          </a:xfrm>
          <a:prstGeom prst="rect">
            <a:avLst/>
          </a:prstGeom>
        </p:spPr>
      </p:pic>
    </p:spTree>
    <p:extLst>
      <p:ext uri="{BB962C8B-B14F-4D97-AF65-F5344CB8AC3E}">
        <p14:creationId xmlns:p14="http://schemas.microsoft.com/office/powerpoint/2010/main" val="13678492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6B271FC1-9853-8B46-B074-A5E6D5A515AD}"/>
              </a:ext>
            </a:extLst>
          </p:cNvPr>
          <p:cNvPicPr>
            <a:picLocks noChangeAspect="1"/>
          </p:cNvPicPr>
          <p:nvPr/>
        </p:nvPicPr>
        <p:blipFill>
          <a:blip r:embed="rId2"/>
          <a:stretch>
            <a:fillRect/>
          </a:stretch>
        </p:blipFill>
        <p:spPr>
          <a:xfrm>
            <a:off x="1714030" y="1475623"/>
            <a:ext cx="2093143" cy="1332000"/>
          </a:xfrm>
          <a:prstGeom prst="rect">
            <a:avLst/>
          </a:prstGeom>
        </p:spPr>
      </p:pic>
      <p:sp>
        <p:nvSpPr>
          <p:cNvPr id="8" name="Titolo 1">
            <a:extLst>
              <a:ext uri="{FF2B5EF4-FFF2-40B4-BE49-F238E27FC236}">
                <a16:creationId xmlns:a16="http://schemas.microsoft.com/office/drawing/2014/main" id="{E8EDF0BB-0558-644B-BB96-58C4BD179ABC}"/>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err="1"/>
              <a:t>Granty</a:t>
            </a:r>
            <a:r>
              <a:rPr lang="it-IT" dirty="0"/>
              <a:t> </a:t>
            </a:r>
            <a:r>
              <a:rPr lang="it-IT" dirty="0" err="1"/>
              <a:t>crane</a:t>
            </a:r>
            <a:endParaRPr lang="it-IT" dirty="0"/>
          </a:p>
        </p:txBody>
      </p:sp>
      <mc:AlternateContent xmlns:mc="http://schemas.openxmlformats.org/markup-compatibility/2006">
        <mc:Choice xmlns:a14="http://schemas.microsoft.com/office/drawing/2010/main" Requires="a14">
          <p:sp>
            <p:nvSpPr>
              <p:cNvPr id="9" name="CasellaDiTesto 8">
                <a:extLst>
                  <a:ext uri="{FF2B5EF4-FFF2-40B4-BE49-F238E27FC236}">
                    <a16:creationId xmlns:a16="http://schemas.microsoft.com/office/drawing/2014/main" id="{86F89E2B-2067-3C4F-A4E7-D7C1F99F332E}"/>
                  </a:ext>
                </a:extLst>
              </p:cNvPr>
              <p:cNvSpPr txBox="1"/>
              <p:nvPr/>
            </p:nvSpPr>
            <p:spPr>
              <a:xfrm>
                <a:off x="3997202" y="1475623"/>
                <a:ext cx="6670797" cy="1292662"/>
              </a:xfrm>
              <a:prstGeom prst="rect">
                <a:avLst/>
              </a:prstGeom>
              <a:noFill/>
            </p:spPr>
            <p:txBody>
              <a:bodyPr wrap="square" rtlCol="0">
                <a:spAutoFit/>
              </a:bodyPr>
              <a:lstStyle/>
              <a:p>
                <a:r>
                  <a:rPr lang="it-IT" sz="2400" dirty="0"/>
                  <a:t>CONTROLLABILITA’</a:t>
                </a:r>
                <a:endParaRPr lang="it-IT" sz="2000" dirty="0"/>
              </a:p>
              <a:p>
                <a:r>
                  <a:rPr lang="it-IT" dirty="0"/>
                  <a:t>La modifica della funzione di uscita </a:t>
                </a:r>
                <a14:m>
                  <m:oMath xmlns:m="http://schemas.openxmlformats.org/officeDocument/2006/math">
                    <m:r>
                      <a:rPr lang="it-IT" b="0" i="1" smtClean="0">
                        <a:latin typeface="Cambria Math" panose="02040503050406030204" pitchFamily="18" charset="0"/>
                      </a:rPr>
                      <m:t>h</m:t>
                    </m:r>
                    <m:d>
                      <m:dPr>
                        <m:ctrlPr>
                          <a:rPr lang="it-IT" b="0" i="1" smtClean="0">
                            <a:latin typeface="Cambria Math" panose="02040503050406030204" pitchFamily="18" charset="0"/>
                          </a:rPr>
                        </m:ctrlPr>
                      </m:dPr>
                      <m:e>
                        <m:r>
                          <a:rPr lang="it-IT" b="0" i="1" smtClean="0">
                            <a:latin typeface="Cambria Math" panose="02040503050406030204" pitchFamily="18" charset="0"/>
                          </a:rPr>
                          <m:t>𝑞</m:t>
                        </m:r>
                      </m:e>
                    </m:d>
                  </m:oMath>
                </a14:m>
                <a:r>
                  <a:rPr lang="it-IT" dirty="0"/>
                  <a:t> non comporta nessun cambiamento nello studio della controllabilità del sistema, poiché la matrice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Δ</m:t>
                    </m:r>
                  </m:oMath>
                </a14:m>
                <a:r>
                  <a:rPr lang="it-IT" dirty="0"/>
                  <a:t> resta invariata, così come le funzioni di stato e di ingresso.</a:t>
                </a:r>
              </a:p>
            </p:txBody>
          </p:sp>
        </mc:Choice>
        <mc:Fallback>
          <p:sp>
            <p:nvSpPr>
              <p:cNvPr id="9" name="CasellaDiTesto 8">
                <a:extLst>
                  <a:ext uri="{FF2B5EF4-FFF2-40B4-BE49-F238E27FC236}">
                    <a16:creationId xmlns:a16="http://schemas.microsoft.com/office/drawing/2014/main" id="{86F89E2B-2067-3C4F-A4E7-D7C1F99F332E}"/>
                  </a:ext>
                </a:extLst>
              </p:cNvPr>
              <p:cNvSpPr txBox="1">
                <a:spLocks noRot="1" noChangeAspect="1" noMove="1" noResize="1" noEditPoints="1" noAdjustHandles="1" noChangeArrowheads="1" noChangeShapeType="1" noTextEdit="1"/>
              </p:cNvSpPr>
              <p:nvPr/>
            </p:nvSpPr>
            <p:spPr>
              <a:xfrm>
                <a:off x="3997202" y="1475623"/>
                <a:ext cx="6670797" cy="1292662"/>
              </a:xfrm>
              <a:prstGeom prst="rect">
                <a:avLst/>
              </a:prstGeom>
              <a:blipFill>
                <a:blip r:embed="rId3"/>
                <a:stretch>
                  <a:fillRect l="-1331" t="-2913" b="-6796"/>
                </a:stretch>
              </a:blipFill>
            </p:spPr>
            <p:txBody>
              <a:bodyPr/>
              <a:lstStyle/>
              <a:p>
                <a:r>
                  <a:rPr lang="it-IT">
                    <a:noFill/>
                  </a:rPr>
                  <a:t> </a:t>
                </a:r>
              </a:p>
            </p:txBody>
          </p:sp>
        </mc:Fallback>
      </mc:AlternateContent>
      <p:sp>
        <p:nvSpPr>
          <p:cNvPr id="6" name="Segnaposto data 3">
            <a:extLst>
              <a:ext uri="{FF2B5EF4-FFF2-40B4-BE49-F238E27FC236}">
                <a16:creationId xmlns:a16="http://schemas.microsoft.com/office/drawing/2014/main" id="{219A264E-098F-4149-BE8F-EDA2A5581D98}"/>
              </a:ext>
            </a:extLst>
          </p:cNvPr>
          <p:cNvSpPr>
            <a:spLocks noGrp="1"/>
          </p:cNvSpPr>
          <p:nvPr>
            <p:ph type="dt" sz="half" idx="10"/>
          </p:nvPr>
        </p:nvSpPr>
        <p:spPr>
          <a:xfrm>
            <a:off x="838200" y="6356350"/>
            <a:ext cx="2743200" cy="365125"/>
          </a:xfrm>
        </p:spPr>
        <p:txBody>
          <a:bodyPr/>
          <a:lstStyle/>
          <a:p>
            <a:fld id="{4EF59023-6175-3944-979D-CFE35E3A8267}" type="datetime1">
              <a:rPr lang="it-IT" smtClean="0"/>
              <a:t>11/01/22</a:t>
            </a:fld>
            <a:endParaRPr lang="en-US" dirty="0"/>
          </a:p>
        </p:txBody>
      </p:sp>
      <p:sp>
        <p:nvSpPr>
          <p:cNvPr id="7" name="Segnaposto piè di pagina 4">
            <a:extLst>
              <a:ext uri="{FF2B5EF4-FFF2-40B4-BE49-F238E27FC236}">
                <a16:creationId xmlns:a16="http://schemas.microsoft.com/office/drawing/2014/main" id="{03F9EED6-163E-E04B-B109-81B39E06D11B}"/>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0" name="Segnaposto numero diapositiva 5">
            <a:extLst>
              <a:ext uri="{FF2B5EF4-FFF2-40B4-BE49-F238E27FC236}">
                <a16:creationId xmlns:a16="http://schemas.microsoft.com/office/drawing/2014/main" id="{EB062610-E99D-C943-8B19-438C0ED214A7}"/>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35</a:t>
            </a:fld>
            <a:endParaRPr lang="en-US" dirty="0"/>
          </a:p>
        </p:txBody>
      </p:sp>
      <p:pic>
        <p:nvPicPr>
          <p:cNvPr id="11" name="Immagine 10">
            <a:extLst>
              <a:ext uri="{FF2B5EF4-FFF2-40B4-BE49-F238E27FC236}">
                <a16:creationId xmlns:a16="http://schemas.microsoft.com/office/drawing/2014/main" id="{F7339FC9-972B-244B-A659-BF7218C34C8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mc:AlternateContent xmlns:mc="http://schemas.openxmlformats.org/markup-compatibility/2006">
        <mc:Choice xmlns:a14="http://schemas.microsoft.com/office/drawing/2010/main" Requires="a14">
          <p:sp>
            <p:nvSpPr>
              <p:cNvPr id="13" name="CasellaDiTesto 12">
                <a:extLst>
                  <a:ext uri="{FF2B5EF4-FFF2-40B4-BE49-F238E27FC236}">
                    <a16:creationId xmlns:a16="http://schemas.microsoft.com/office/drawing/2014/main" id="{AF56FC58-91C5-2C42-A643-7CB11233B913}"/>
                  </a:ext>
                </a:extLst>
              </p:cNvPr>
              <p:cNvSpPr txBox="1"/>
              <p:nvPr/>
            </p:nvSpPr>
            <p:spPr>
              <a:xfrm>
                <a:off x="1714030" y="2807623"/>
                <a:ext cx="7963069" cy="1722716"/>
              </a:xfrm>
              <a:prstGeom prst="rect">
                <a:avLst/>
              </a:prstGeom>
              <a:noFill/>
            </p:spPr>
            <p:txBody>
              <a:bodyPr wrap="square" rtlCol="0">
                <a:spAutoFit/>
              </a:bodyPr>
              <a:lstStyle/>
              <a:p>
                <a:r>
                  <a:rPr lang="it-IT" sz="2000" dirty="0"/>
                  <a:t>OSSERVABILITA</a:t>
                </a:r>
                <a:r>
                  <a:rPr lang="it-IT" sz="2400" dirty="0"/>
                  <a:t>’</a:t>
                </a:r>
                <a:endParaRPr lang="it-IT" sz="2000" dirty="0"/>
              </a:p>
              <a:p>
                <a:r>
                  <a:rPr lang="it-IT" dirty="0"/>
                  <a:t>Al contrario per valutare l’osservabilità del sistema è necessario calcolare la nuova </a:t>
                </a:r>
                <a:r>
                  <a:rPr lang="it-IT" dirty="0" err="1"/>
                  <a:t>co</a:t>
                </a:r>
                <a:r>
                  <a:rPr lang="it-IT" i="1" dirty="0" err="1"/>
                  <a:t>distribuzione</a:t>
                </a:r>
                <a:r>
                  <a:rPr lang="it-IT" i="1" dirty="0"/>
                  <a:t> di osservabilità</a:t>
                </a:r>
                <a:r>
                  <a:rPr lang="it-IT" dirty="0"/>
                  <a:t> e verificare se la condizione</a:t>
                </a:r>
                <a:r>
                  <a:rPr lang="it-IT" sz="2000" dirty="0"/>
                  <a:t>:</a:t>
                </a:r>
              </a:p>
              <a:p>
                <a14:m>
                  <m:oMathPara xmlns:m="http://schemas.openxmlformats.org/officeDocument/2006/math">
                    <m:oMathParaPr>
                      <m:jc m:val="centerGroup"/>
                    </m:oMathParaPr>
                    <m:oMath xmlns:m="http://schemas.openxmlformats.org/officeDocument/2006/math">
                      <m:r>
                        <a:rPr lang="it-IT" sz="1600" i="1">
                          <a:latin typeface="Cambria Math" panose="02040503050406030204" pitchFamily="18" charset="0"/>
                        </a:rPr>
                        <m:t>𝑑𝑂</m:t>
                      </m:r>
                      <m:r>
                        <a:rPr lang="it-IT" sz="1600" i="1">
                          <a:latin typeface="Cambria Math" panose="02040503050406030204" pitchFamily="18" charset="0"/>
                        </a:rPr>
                        <m:t>=</m:t>
                      </m:r>
                      <m:r>
                        <a:rPr lang="it-IT" sz="1600" i="1">
                          <a:latin typeface="Cambria Math" panose="02040503050406030204" pitchFamily="18" charset="0"/>
                        </a:rPr>
                        <m:t>𝑠𝑝𝑎𝑛</m:t>
                      </m:r>
                      <m:d>
                        <m:dPr>
                          <m:ctrlPr>
                            <a:rPr lang="it-IT" sz="1600" i="1">
                              <a:latin typeface="Cambria Math" panose="02040503050406030204" pitchFamily="18" charset="0"/>
                            </a:rPr>
                          </m:ctrlPr>
                        </m:dPr>
                        <m:e>
                          <m:r>
                            <a:rPr lang="it-IT" sz="1600" i="1">
                              <a:latin typeface="Cambria Math" panose="02040503050406030204" pitchFamily="18" charset="0"/>
                            </a:rPr>
                            <m:t>𝑑h</m:t>
                          </m:r>
                          <m:d>
                            <m:dPr>
                              <m:ctrlPr>
                                <a:rPr lang="it-IT" sz="1600" i="1">
                                  <a:latin typeface="Cambria Math" panose="02040503050406030204" pitchFamily="18" charset="0"/>
                                </a:rPr>
                              </m:ctrlPr>
                            </m:dPr>
                            <m:e>
                              <m:r>
                                <a:rPr lang="it-IT" sz="1600" i="1">
                                  <a:latin typeface="Cambria Math" panose="02040503050406030204" pitchFamily="18" charset="0"/>
                                </a:rPr>
                                <m:t>𝑞</m:t>
                              </m:r>
                            </m:e>
                          </m:d>
                          <m:r>
                            <a:rPr lang="it-IT" sz="1600" i="1">
                              <a:latin typeface="Cambria Math" panose="02040503050406030204" pitchFamily="18" charset="0"/>
                            </a:rPr>
                            <m:t>, </m:t>
                          </m:r>
                          <m:r>
                            <a:rPr lang="it-IT" sz="1600" i="1">
                              <a:latin typeface="Cambria Math" panose="02040503050406030204" pitchFamily="18" charset="0"/>
                            </a:rPr>
                            <m:t>𝑑𝐿𝑓h</m:t>
                          </m:r>
                          <m:d>
                            <m:dPr>
                              <m:ctrlPr>
                                <a:rPr lang="it-IT" sz="1600" i="1">
                                  <a:latin typeface="Cambria Math" panose="02040503050406030204" pitchFamily="18" charset="0"/>
                                </a:rPr>
                              </m:ctrlPr>
                            </m:dPr>
                            <m:e>
                              <m:r>
                                <a:rPr lang="it-IT" sz="1600" i="1">
                                  <a:latin typeface="Cambria Math" panose="02040503050406030204" pitchFamily="18" charset="0"/>
                                </a:rPr>
                                <m:t>𝑞</m:t>
                              </m:r>
                            </m:e>
                          </m:d>
                          <m:r>
                            <a:rPr lang="it-IT" sz="1600" i="1">
                              <a:latin typeface="Cambria Math" panose="02040503050406030204" pitchFamily="18" charset="0"/>
                            </a:rPr>
                            <m:t>, </m:t>
                          </m:r>
                          <m:r>
                            <a:rPr lang="it-IT" sz="1600" i="1">
                              <a:latin typeface="Cambria Math" panose="02040503050406030204" pitchFamily="18" charset="0"/>
                            </a:rPr>
                            <m:t>𝑑𝐿𝑔h</m:t>
                          </m:r>
                          <m:d>
                            <m:dPr>
                              <m:ctrlPr>
                                <a:rPr lang="it-IT" sz="1600" i="1">
                                  <a:latin typeface="Cambria Math" panose="02040503050406030204" pitchFamily="18" charset="0"/>
                                </a:rPr>
                              </m:ctrlPr>
                            </m:dPr>
                            <m:e>
                              <m:r>
                                <a:rPr lang="it-IT" sz="1600" i="1">
                                  <a:latin typeface="Cambria Math" panose="02040503050406030204" pitchFamily="18" charset="0"/>
                                </a:rPr>
                                <m:t>𝑞</m:t>
                              </m:r>
                            </m:e>
                          </m:d>
                          <m:r>
                            <a:rPr lang="it-IT" sz="1600" i="1">
                              <a:latin typeface="Cambria Math" panose="02040503050406030204" pitchFamily="18" charset="0"/>
                            </a:rPr>
                            <m:t>,</m:t>
                          </m:r>
                          <m:r>
                            <a:rPr lang="it-IT" sz="1600" i="1">
                              <a:latin typeface="Cambria Math" panose="02040503050406030204" pitchFamily="18" charset="0"/>
                            </a:rPr>
                            <m:t>𝑑</m:t>
                          </m:r>
                          <m:sSub>
                            <m:sSubPr>
                              <m:ctrlPr>
                                <a:rPr lang="it-IT" sz="1600" i="1">
                                  <a:latin typeface="Cambria Math" panose="02040503050406030204" pitchFamily="18" charset="0"/>
                                </a:rPr>
                              </m:ctrlPr>
                            </m:sSubPr>
                            <m:e>
                              <m:r>
                                <a:rPr lang="it-IT" sz="1600" i="1">
                                  <a:latin typeface="Cambria Math" panose="02040503050406030204" pitchFamily="18" charset="0"/>
                                </a:rPr>
                                <m:t>𝐿</m:t>
                              </m:r>
                            </m:e>
                            <m:sub>
                              <m:sSup>
                                <m:sSupPr>
                                  <m:ctrlPr>
                                    <a:rPr lang="it-IT" sz="1600" i="1">
                                      <a:latin typeface="Cambria Math" panose="02040503050406030204" pitchFamily="18" charset="0"/>
                                    </a:rPr>
                                  </m:ctrlPr>
                                </m:sSupPr>
                                <m:e>
                                  <m:r>
                                    <a:rPr lang="it-IT" sz="1600" i="1">
                                      <a:latin typeface="Cambria Math" panose="02040503050406030204" pitchFamily="18" charset="0"/>
                                    </a:rPr>
                                    <m:t>𝑓</m:t>
                                  </m:r>
                                </m:e>
                                <m:sup>
                                  <m:r>
                                    <a:rPr lang="it-IT" sz="1600" i="1">
                                      <a:latin typeface="Cambria Math" panose="02040503050406030204" pitchFamily="18" charset="0"/>
                                    </a:rPr>
                                    <m:t>2</m:t>
                                  </m:r>
                                </m:sup>
                              </m:sSup>
                            </m:sub>
                          </m:sSub>
                          <m:r>
                            <a:rPr lang="it-IT" sz="1600" i="1">
                              <a:latin typeface="Cambria Math" panose="02040503050406030204" pitchFamily="18" charset="0"/>
                            </a:rPr>
                            <m:t>h</m:t>
                          </m:r>
                          <m:d>
                            <m:dPr>
                              <m:ctrlPr>
                                <a:rPr lang="it-IT" sz="1600" i="1">
                                  <a:latin typeface="Cambria Math" panose="02040503050406030204" pitchFamily="18" charset="0"/>
                                </a:rPr>
                              </m:ctrlPr>
                            </m:dPr>
                            <m:e>
                              <m:r>
                                <a:rPr lang="it-IT" sz="1600" i="1">
                                  <a:latin typeface="Cambria Math" panose="02040503050406030204" pitchFamily="18" charset="0"/>
                                </a:rPr>
                                <m:t>𝑞</m:t>
                              </m:r>
                            </m:e>
                          </m:d>
                          <m:r>
                            <a:rPr lang="it-IT" sz="1600" i="1">
                              <a:latin typeface="Cambria Math" panose="02040503050406030204" pitchFamily="18" charset="0"/>
                            </a:rPr>
                            <m:t>,</m:t>
                          </m:r>
                          <m:r>
                            <a:rPr lang="it-IT" sz="1600" i="1">
                              <a:latin typeface="Cambria Math" panose="02040503050406030204" pitchFamily="18" charset="0"/>
                            </a:rPr>
                            <m:t>𝑑𝐿𝑔𝐿𝑓h</m:t>
                          </m:r>
                          <m:d>
                            <m:dPr>
                              <m:ctrlPr>
                                <a:rPr lang="it-IT" sz="1600" i="1">
                                  <a:latin typeface="Cambria Math" panose="02040503050406030204" pitchFamily="18" charset="0"/>
                                </a:rPr>
                              </m:ctrlPr>
                            </m:dPr>
                            <m:e>
                              <m:r>
                                <a:rPr lang="it-IT" sz="1600" i="1">
                                  <a:latin typeface="Cambria Math" panose="02040503050406030204" pitchFamily="18" charset="0"/>
                                </a:rPr>
                                <m:t>𝑞</m:t>
                              </m:r>
                            </m:e>
                          </m:d>
                          <m:r>
                            <a:rPr lang="it-IT" sz="1600" i="1">
                              <a:latin typeface="Cambria Math" panose="02040503050406030204" pitchFamily="18" charset="0"/>
                            </a:rPr>
                            <m:t>,</m:t>
                          </m:r>
                          <m:r>
                            <a:rPr lang="it-IT" sz="1600" i="1">
                              <a:latin typeface="Cambria Math" panose="02040503050406030204" pitchFamily="18" charset="0"/>
                            </a:rPr>
                            <m:t>𝑑𝐿𝑓𝐿𝑔h</m:t>
                          </m:r>
                          <m:d>
                            <m:dPr>
                              <m:ctrlPr>
                                <a:rPr lang="it-IT" sz="1600" i="1">
                                  <a:latin typeface="Cambria Math" panose="02040503050406030204" pitchFamily="18" charset="0"/>
                                </a:rPr>
                              </m:ctrlPr>
                            </m:dPr>
                            <m:e>
                              <m:r>
                                <a:rPr lang="it-IT" sz="1600" i="1">
                                  <a:latin typeface="Cambria Math" panose="02040503050406030204" pitchFamily="18" charset="0"/>
                                </a:rPr>
                                <m:t>𝑞</m:t>
                              </m:r>
                            </m:e>
                          </m:d>
                        </m:e>
                      </m:d>
                      <m:r>
                        <a:rPr lang="it-IT" sz="1600" i="1">
                          <a:latin typeface="Cambria Math" panose="02040503050406030204" pitchFamily="18" charset="0"/>
                        </a:rPr>
                        <m:t>=</m:t>
                      </m:r>
                      <m:r>
                        <a:rPr lang="it-IT" sz="1600" i="1">
                          <a:latin typeface="Cambria Math" panose="02040503050406030204" pitchFamily="18" charset="0"/>
                        </a:rPr>
                        <m:t>𝑛</m:t>
                      </m:r>
                    </m:oMath>
                  </m:oMathPara>
                </a14:m>
                <a:endParaRPr lang="it-IT" sz="1600" dirty="0"/>
              </a:p>
              <a:p>
                <a:r>
                  <a:rPr lang="it-IT" dirty="0"/>
                  <a:t>per cui il sistema risulta localmente osservabile risulta ancora verificata.</a:t>
                </a:r>
              </a:p>
            </p:txBody>
          </p:sp>
        </mc:Choice>
        <mc:Fallback>
          <p:sp>
            <p:nvSpPr>
              <p:cNvPr id="13" name="CasellaDiTesto 12">
                <a:extLst>
                  <a:ext uri="{FF2B5EF4-FFF2-40B4-BE49-F238E27FC236}">
                    <a16:creationId xmlns:a16="http://schemas.microsoft.com/office/drawing/2014/main" id="{AF56FC58-91C5-2C42-A643-7CB11233B913}"/>
                  </a:ext>
                </a:extLst>
              </p:cNvPr>
              <p:cNvSpPr txBox="1">
                <a:spLocks noRot="1" noChangeAspect="1" noMove="1" noResize="1" noEditPoints="1" noAdjustHandles="1" noChangeArrowheads="1" noChangeShapeType="1" noTextEdit="1"/>
              </p:cNvSpPr>
              <p:nvPr/>
            </p:nvSpPr>
            <p:spPr>
              <a:xfrm>
                <a:off x="1714030" y="2807623"/>
                <a:ext cx="7963069" cy="1722716"/>
              </a:xfrm>
              <a:prstGeom prst="rect">
                <a:avLst/>
              </a:prstGeom>
              <a:blipFill>
                <a:blip r:embed="rId5"/>
                <a:stretch>
                  <a:fillRect l="-637" t="-2920" b="-2190"/>
                </a:stretch>
              </a:blipFill>
            </p:spPr>
            <p:txBody>
              <a:bodyPr/>
              <a:lstStyle/>
              <a:p>
                <a:r>
                  <a:rPr lang="it-IT">
                    <a:noFill/>
                  </a:rPr>
                  <a:t> </a:t>
                </a:r>
              </a:p>
            </p:txBody>
          </p:sp>
        </mc:Fallback>
      </mc:AlternateContent>
    </p:spTree>
    <p:extLst>
      <p:ext uri="{BB962C8B-B14F-4D97-AF65-F5344CB8AC3E}">
        <p14:creationId xmlns:p14="http://schemas.microsoft.com/office/powerpoint/2010/main" val="36216180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1">
            <a:extLst>
              <a:ext uri="{FF2B5EF4-FFF2-40B4-BE49-F238E27FC236}">
                <a16:creationId xmlns:a16="http://schemas.microsoft.com/office/drawing/2014/main" id="{E8EDF0BB-0558-644B-BB96-58C4BD179ABC}"/>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err="1"/>
              <a:t>Granty</a:t>
            </a:r>
            <a:r>
              <a:rPr lang="it-IT" dirty="0"/>
              <a:t> </a:t>
            </a:r>
            <a:r>
              <a:rPr lang="it-IT" dirty="0" err="1"/>
              <a:t>crane</a:t>
            </a:r>
            <a:endParaRPr lang="it-IT" dirty="0"/>
          </a:p>
        </p:txBody>
      </p:sp>
      <p:pic>
        <p:nvPicPr>
          <p:cNvPr id="6" name="Immagine 5">
            <a:extLst>
              <a:ext uri="{FF2B5EF4-FFF2-40B4-BE49-F238E27FC236}">
                <a16:creationId xmlns:a16="http://schemas.microsoft.com/office/drawing/2014/main" id="{E6250F99-85E5-234E-8497-D887077950D0}"/>
              </a:ext>
            </a:extLst>
          </p:cNvPr>
          <p:cNvPicPr>
            <a:picLocks noChangeAspect="1"/>
          </p:cNvPicPr>
          <p:nvPr/>
        </p:nvPicPr>
        <p:blipFill>
          <a:blip r:embed="rId2"/>
          <a:stretch>
            <a:fillRect/>
          </a:stretch>
        </p:blipFill>
        <p:spPr>
          <a:xfrm>
            <a:off x="1714030" y="1475623"/>
            <a:ext cx="2093143" cy="1332000"/>
          </a:xfrm>
          <a:prstGeom prst="rect">
            <a:avLst/>
          </a:prstGeom>
        </p:spPr>
      </p:pic>
      <p:sp>
        <p:nvSpPr>
          <p:cNvPr id="5" name="Segnaposto data 3">
            <a:extLst>
              <a:ext uri="{FF2B5EF4-FFF2-40B4-BE49-F238E27FC236}">
                <a16:creationId xmlns:a16="http://schemas.microsoft.com/office/drawing/2014/main" id="{10832284-2AF9-D442-A2BC-3A4C6C544DF0}"/>
              </a:ext>
            </a:extLst>
          </p:cNvPr>
          <p:cNvSpPr>
            <a:spLocks noGrp="1"/>
          </p:cNvSpPr>
          <p:nvPr>
            <p:ph type="dt" sz="half" idx="10"/>
          </p:nvPr>
        </p:nvSpPr>
        <p:spPr>
          <a:xfrm>
            <a:off x="838200" y="6356350"/>
            <a:ext cx="2743200" cy="365125"/>
          </a:xfrm>
        </p:spPr>
        <p:txBody>
          <a:bodyPr/>
          <a:lstStyle/>
          <a:p>
            <a:fld id="{4EF59023-6175-3944-979D-CFE35E3A8267}" type="datetime1">
              <a:rPr lang="it-IT" smtClean="0"/>
              <a:t>11/01/22</a:t>
            </a:fld>
            <a:endParaRPr lang="en-US" dirty="0"/>
          </a:p>
        </p:txBody>
      </p:sp>
      <p:sp>
        <p:nvSpPr>
          <p:cNvPr id="7" name="Segnaposto piè di pagina 4">
            <a:extLst>
              <a:ext uri="{FF2B5EF4-FFF2-40B4-BE49-F238E27FC236}">
                <a16:creationId xmlns:a16="http://schemas.microsoft.com/office/drawing/2014/main" id="{5C3B2BD7-91A2-CA4F-9DA6-4CE984B6F87C}"/>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0" name="Segnaposto numero diapositiva 5">
            <a:extLst>
              <a:ext uri="{FF2B5EF4-FFF2-40B4-BE49-F238E27FC236}">
                <a16:creationId xmlns:a16="http://schemas.microsoft.com/office/drawing/2014/main" id="{5568013C-6B52-9D43-B6C2-2654FF7BD98A}"/>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36</a:t>
            </a:fld>
            <a:endParaRPr lang="en-US" dirty="0"/>
          </a:p>
        </p:txBody>
      </p:sp>
      <p:pic>
        <p:nvPicPr>
          <p:cNvPr id="11" name="Immagine 10">
            <a:extLst>
              <a:ext uri="{FF2B5EF4-FFF2-40B4-BE49-F238E27FC236}">
                <a16:creationId xmlns:a16="http://schemas.microsoft.com/office/drawing/2014/main" id="{E9214F11-0DDC-E448-AFA0-4E2BD04563C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mc:AlternateContent xmlns:mc="http://schemas.openxmlformats.org/markup-compatibility/2006">
        <mc:Choice xmlns:a14="http://schemas.microsoft.com/office/drawing/2010/main" Requires="a14">
          <p:sp>
            <p:nvSpPr>
              <p:cNvPr id="2" name="CasellaDiTesto 1">
                <a:extLst>
                  <a:ext uri="{FF2B5EF4-FFF2-40B4-BE49-F238E27FC236}">
                    <a16:creationId xmlns:a16="http://schemas.microsoft.com/office/drawing/2014/main" id="{E58ABBA8-CF98-7143-BB35-E847C1F98BEF}"/>
                  </a:ext>
                </a:extLst>
              </p:cNvPr>
              <p:cNvSpPr txBox="1"/>
              <p:nvPr/>
            </p:nvSpPr>
            <p:spPr>
              <a:xfrm>
                <a:off x="3807173" y="1475623"/>
                <a:ext cx="6860827" cy="2031325"/>
              </a:xfrm>
              <a:prstGeom prst="rect">
                <a:avLst/>
              </a:prstGeom>
              <a:noFill/>
            </p:spPr>
            <p:txBody>
              <a:bodyPr wrap="square" rtlCol="0">
                <a:spAutoFit/>
              </a:bodyPr>
              <a:lstStyle/>
              <a:p>
                <a:pPr algn="ctr"/>
                <a:r>
                  <a:rPr lang="it-IT" dirty="0"/>
                  <a:t>Per la scelta effettuata della funzione di uscita il rango della matrice </a:t>
                </a:r>
                <a14:m>
                  <m:oMath xmlns:m="http://schemas.openxmlformats.org/officeDocument/2006/math">
                    <m:r>
                      <m:rPr>
                        <m:sty m:val="p"/>
                      </m:rPr>
                      <a:rPr lang="it-IT" i="0">
                        <a:latin typeface="Cambria Math" panose="02040503050406030204" pitchFamily="18" charset="0"/>
                      </a:rPr>
                      <m:t>dO</m:t>
                    </m:r>
                  </m:oMath>
                </a14:m>
                <a:r>
                  <a:rPr lang="it-IT" dirty="0"/>
                  <a:t> risulta essere pari a 3,</a:t>
                </a:r>
              </a:p>
              <a:p>
                <a:pPr algn="ctr"/>
                <a:r>
                  <a:rPr lang="it-IT" dirty="0"/>
                  <a:t>è quindi possibile concludere che il sistema NON sia localmente osservabile,</a:t>
                </a:r>
              </a:p>
              <a:p>
                <a:pPr algn="ctr"/>
                <a:r>
                  <a:rPr lang="it-IT" dirty="0"/>
                  <a:t>si riporta di seguito la matrice calcolata, nella quale è riportato un * in corrispondenza degli elementi non nulli</a:t>
                </a:r>
              </a:p>
              <a:p>
                <a:pPr algn="ctr"/>
                <a:r>
                  <a:rPr lang="it-IT" dirty="0"/>
                  <a:t>e dalla quale sono state eliminate le righe completamente nulle:</a:t>
                </a:r>
              </a:p>
            </p:txBody>
          </p:sp>
        </mc:Choice>
        <mc:Fallback>
          <p:sp>
            <p:nvSpPr>
              <p:cNvPr id="2" name="CasellaDiTesto 1">
                <a:extLst>
                  <a:ext uri="{FF2B5EF4-FFF2-40B4-BE49-F238E27FC236}">
                    <a16:creationId xmlns:a16="http://schemas.microsoft.com/office/drawing/2014/main" id="{E58ABBA8-CF98-7143-BB35-E847C1F98BEF}"/>
                  </a:ext>
                </a:extLst>
              </p:cNvPr>
              <p:cNvSpPr txBox="1">
                <a:spLocks noRot="1" noChangeAspect="1" noMove="1" noResize="1" noEditPoints="1" noAdjustHandles="1" noChangeArrowheads="1" noChangeShapeType="1" noTextEdit="1"/>
              </p:cNvSpPr>
              <p:nvPr/>
            </p:nvSpPr>
            <p:spPr>
              <a:xfrm>
                <a:off x="3807173" y="1475623"/>
                <a:ext cx="6860827" cy="2031325"/>
              </a:xfrm>
              <a:prstGeom prst="rect">
                <a:avLst/>
              </a:prstGeom>
              <a:blipFill>
                <a:blip r:embed="rId4"/>
                <a:stretch>
                  <a:fillRect l="-185" t="-621" b="-3727"/>
                </a:stretch>
              </a:blipFill>
            </p:spPr>
            <p:txBody>
              <a:bodyPr/>
              <a:lstStyle/>
              <a:p>
                <a:r>
                  <a:rPr lang="it-IT">
                    <a:noFill/>
                  </a:rPr>
                  <a:t> </a:t>
                </a:r>
              </a:p>
            </p:txBody>
          </p:sp>
        </mc:Fallback>
      </mc:AlternateContent>
      <p:pic>
        <p:nvPicPr>
          <p:cNvPr id="4" name="Immagine 3">
            <a:extLst>
              <a:ext uri="{FF2B5EF4-FFF2-40B4-BE49-F238E27FC236}">
                <a16:creationId xmlns:a16="http://schemas.microsoft.com/office/drawing/2014/main" id="{4C1EF7F2-EB83-F147-B4E7-DA2FA102762A}"/>
              </a:ext>
            </a:extLst>
          </p:cNvPr>
          <p:cNvPicPr>
            <a:picLocks noChangeAspect="1"/>
          </p:cNvPicPr>
          <p:nvPr/>
        </p:nvPicPr>
        <p:blipFill>
          <a:blip r:embed="rId5"/>
          <a:stretch>
            <a:fillRect/>
          </a:stretch>
        </p:blipFill>
        <p:spPr>
          <a:xfrm>
            <a:off x="6170786" y="3506948"/>
            <a:ext cx="2133600" cy="1130300"/>
          </a:xfrm>
          <a:prstGeom prst="rect">
            <a:avLst/>
          </a:prstGeom>
        </p:spPr>
      </p:pic>
      <p:sp>
        <p:nvSpPr>
          <p:cNvPr id="13" name="CasellaDiTesto 12">
            <a:extLst>
              <a:ext uri="{FF2B5EF4-FFF2-40B4-BE49-F238E27FC236}">
                <a16:creationId xmlns:a16="http://schemas.microsoft.com/office/drawing/2014/main" id="{75C27FB8-2EAE-5E43-BD5E-E6F38CAB48E9}"/>
              </a:ext>
            </a:extLst>
          </p:cNvPr>
          <p:cNvSpPr txBox="1"/>
          <p:nvPr/>
        </p:nvSpPr>
        <p:spPr>
          <a:xfrm>
            <a:off x="1714031" y="4637248"/>
            <a:ext cx="8953970" cy="646331"/>
          </a:xfrm>
          <a:prstGeom prst="rect">
            <a:avLst/>
          </a:prstGeom>
          <a:noFill/>
        </p:spPr>
        <p:txBody>
          <a:bodyPr wrap="square" rtlCol="0">
            <a:spAutoFit/>
          </a:bodyPr>
          <a:lstStyle/>
          <a:p>
            <a:pPr algn="ctr"/>
            <a:r>
              <a:rPr lang="it-IT" dirty="0"/>
              <a:t>Risulta di immediato come il rango della matrice non possa essere pieno, in quanto questa presenta una colonna interamente nulla.</a:t>
            </a:r>
          </a:p>
        </p:txBody>
      </p:sp>
    </p:spTree>
    <p:extLst>
      <p:ext uri="{BB962C8B-B14F-4D97-AF65-F5344CB8AC3E}">
        <p14:creationId xmlns:p14="http://schemas.microsoft.com/office/powerpoint/2010/main" val="14365680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6B271FC1-9853-8B46-B074-A5E6D5A515AD}"/>
              </a:ext>
            </a:extLst>
          </p:cNvPr>
          <p:cNvPicPr>
            <a:picLocks noChangeAspect="1"/>
          </p:cNvPicPr>
          <p:nvPr/>
        </p:nvPicPr>
        <p:blipFill>
          <a:blip r:embed="rId2"/>
          <a:stretch>
            <a:fillRect/>
          </a:stretch>
        </p:blipFill>
        <p:spPr>
          <a:xfrm>
            <a:off x="1714030" y="1475623"/>
            <a:ext cx="2093143" cy="1332000"/>
          </a:xfrm>
          <a:prstGeom prst="rect">
            <a:avLst/>
          </a:prstGeom>
        </p:spPr>
      </p:pic>
      <p:sp>
        <p:nvSpPr>
          <p:cNvPr id="8" name="Titolo 1">
            <a:extLst>
              <a:ext uri="{FF2B5EF4-FFF2-40B4-BE49-F238E27FC236}">
                <a16:creationId xmlns:a16="http://schemas.microsoft.com/office/drawing/2014/main" id="{E8EDF0BB-0558-644B-BB96-58C4BD179ABC}"/>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err="1"/>
              <a:t>Granty</a:t>
            </a:r>
            <a:r>
              <a:rPr lang="it-IT" dirty="0"/>
              <a:t> </a:t>
            </a:r>
            <a:r>
              <a:rPr lang="it-IT" dirty="0" err="1"/>
              <a:t>crane</a:t>
            </a:r>
            <a:endParaRPr lang="it-IT" dirty="0"/>
          </a:p>
        </p:txBody>
      </p:sp>
      <mc:AlternateContent xmlns:mc="http://schemas.openxmlformats.org/markup-compatibility/2006">
        <mc:Choice xmlns:a14="http://schemas.microsoft.com/office/drawing/2010/main" Requires="a14">
          <p:sp>
            <p:nvSpPr>
              <p:cNvPr id="9" name="CasellaDiTesto 8">
                <a:extLst>
                  <a:ext uri="{FF2B5EF4-FFF2-40B4-BE49-F238E27FC236}">
                    <a16:creationId xmlns:a16="http://schemas.microsoft.com/office/drawing/2014/main" id="{86F89E2B-2067-3C4F-A4E7-D7C1F99F332E}"/>
                  </a:ext>
                </a:extLst>
              </p:cNvPr>
              <p:cNvSpPr txBox="1"/>
              <p:nvPr/>
            </p:nvSpPr>
            <p:spPr>
              <a:xfrm>
                <a:off x="3997202" y="1475623"/>
                <a:ext cx="6670797" cy="707886"/>
              </a:xfrm>
              <a:prstGeom prst="rect">
                <a:avLst/>
              </a:prstGeom>
              <a:noFill/>
            </p:spPr>
            <p:txBody>
              <a:bodyPr wrap="square" rtlCol="0">
                <a:spAutoFit/>
              </a:bodyPr>
              <a:lstStyle/>
              <a:p>
                <a:r>
                  <a:rPr lang="it-IT" sz="2000" dirty="0"/>
                  <a:t>Anche scegliendo come uscita la variabile di stato </a:t>
                </a:r>
                <a14:m>
                  <m:oMath xmlns:m="http://schemas.openxmlformats.org/officeDocument/2006/math">
                    <m:r>
                      <a:rPr lang="it-IT" sz="2000" i="1" smtClean="0">
                        <a:latin typeface="Cambria Math" panose="02040503050406030204" pitchFamily="18" charset="0"/>
                        <a:ea typeface="Cambria Math" panose="02040503050406030204" pitchFamily="18" charset="0"/>
                      </a:rPr>
                      <m:t>𝜃</m:t>
                    </m:r>
                  </m:oMath>
                </a14:m>
                <a:r>
                  <a:rPr lang="it-IT" sz="2000" dirty="0"/>
                  <a:t> e ripetendo lo studio della osservabilità del sistema per cui:</a:t>
                </a:r>
              </a:p>
            </p:txBody>
          </p:sp>
        </mc:Choice>
        <mc:Fallback>
          <p:sp>
            <p:nvSpPr>
              <p:cNvPr id="9" name="CasellaDiTesto 8">
                <a:extLst>
                  <a:ext uri="{FF2B5EF4-FFF2-40B4-BE49-F238E27FC236}">
                    <a16:creationId xmlns:a16="http://schemas.microsoft.com/office/drawing/2014/main" id="{86F89E2B-2067-3C4F-A4E7-D7C1F99F332E}"/>
                  </a:ext>
                </a:extLst>
              </p:cNvPr>
              <p:cNvSpPr txBox="1">
                <a:spLocks noRot="1" noChangeAspect="1" noMove="1" noResize="1" noEditPoints="1" noAdjustHandles="1" noChangeArrowheads="1" noChangeShapeType="1" noTextEdit="1"/>
              </p:cNvSpPr>
              <p:nvPr/>
            </p:nvSpPr>
            <p:spPr>
              <a:xfrm>
                <a:off x="3997202" y="1475623"/>
                <a:ext cx="6670797" cy="707886"/>
              </a:xfrm>
              <a:prstGeom prst="rect">
                <a:avLst/>
              </a:prstGeom>
              <a:blipFill>
                <a:blip r:embed="rId3"/>
                <a:stretch>
                  <a:fillRect l="-951" t="-3509" b="-14035"/>
                </a:stretch>
              </a:blipFill>
            </p:spPr>
            <p:txBody>
              <a:bodyPr/>
              <a:lstStyle/>
              <a:p>
                <a:r>
                  <a:rPr lang="it-IT">
                    <a:noFill/>
                  </a:rPr>
                  <a:t> </a:t>
                </a:r>
              </a:p>
            </p:txBody>
          </p:sp>
        </mc:Fallback>
      </mc:AlternateContent>
      <p:sp>
        <p:nvSpPr>
          <p:cNvPr id="10" name="Segnaposto data 3">
            <a:extLst>
              <a:ext uri="{FF2B5EF4-FFF2-40B4-BE49-F238E27FC236}">
                <a16:creationId xmlns:a16="http://schemas.microsoft.com/office/drawing/2014/main" id="{05C89D9B-6C9B-4E48-9D4F-6AFF98E923D7}"/>
              </a:ext>
            </a:extLst>
          </p:cNvPr>
          <p:cNvSpPr>
            <a:spLocks noGrp="1"/>
          </p:cNvSpPr>
          <p:nvPr>
            <p:ph type="dt" sz="half" idx="10"/>
          </p:nvPr>
        </p:nvSpPr>
        <p:spPr>
          <a:xfrm>
            <a:off x="838200" y="6356350"/>
            <a:ext cx="2743200" cy="365125"/>
          </a:xfrm>
        </p:spPr>
        <p:txBody>
          <a:bodyPr/>
          <a:lstStyle/>
          <a:p>
            <a:fld id="{4EF59023-6175-3944-979D-CFE35E3A8267}" type="datetime1">
              <a:rPr lang="it-IT" smtClean="0"/>
              <a:t>11/01/22</a:t>
            </a:fld>
            <a:endParaRPr lang="en-US" dirty="0"/>
          </a:p>
        </p:txBody>
      </p:sp>
      <p:sp>
        <p:nvSpPr>
          <p:cNvPr id="12" name="Segnaposto piè di pagina 4">
            <a:extLst>
              <a:ext uri="{FF2B5EF4-FFF2-40B4-BE49-F238E27FC236}">
                <a16:creationId xmlns:a16="http://schemas.microsoft.com/office/drawing/2014/main" id="{B10A4DC1-2B85-F745-82E6-0410F049FAD0}"/>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4" name="Segnaposto numero diapositiva 5">
            <a:extLst>
              <a:ext uri="{FF2B5EF4-FFF2-40B4-BE49-F238E27FC236}">
                <a16:creationId xmlns:a16="http://schemas.microsoft.com/office/drawing/2014/main" id="{64915A39-08C4-D34D-A369-F65F3351495A}"/>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37</a:t>
            </a:fld>
            <a:endParaRPr lang="en-US" dirty="0"/>
          </a:p>
        </p:txBody>
      </p:sp>
      <p:pic>
        <p:nvPicPr>
          <p:cNvPr id="15" name="Immagine 14">
            <a:extLst>
              <a:ext uri="{FF2B5EF4-FFF2-40B4-BE49-F238E27FC236}">
                <a16:creationId xmlns:a16="http://schemas.microsoft.com/office/drawing/2014/main" id="{2F70A25C-5291-AE45-918C-B8931863406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3" name="Immagine 2">
            <a:extLst>
              <a:ext uri="{FF2B5EF4-FFF2-40B4-BE49-F238E27FC236}">
                <a16:creationId xmlns:a16="http://schemas.microsoft.com/office/drawing/2014/main" id="{B301E64A-BA30-FA44-915D-21A5A48D0002}"/>
              </a:ext>
            </a:extLst>
          </p:cNvPr>
          <p:cNvPicPr>
            <a:picLocks noChangeAspect="1"/>
          </p:cNvPicPr>
          <p:nvPr/>
        </p:nvPicPr>
        <p:blipFill>
          <a:blip r:embed="rId5"/>
          <a:stretch>
            <a:fillRect/>
          </a:stretch>
        </p:blipFill>
        <p:spPr>
          <a:xfrm>
            <a:off x="6640450" y="2552841"/>
            <a:ext cx="1384300" cy="444500"/>
          </a:xfrm>
          <a:prstGeom prst="rect">
            <a:avLst/>
          </a:prstGeom>
        </p:spPr>
      </p:pic>
      <mc:AlternateContent xmlns:mc="http://schemas.openxmlformats.org/markup-compatibility/2006">
        <mc:Choice xmlns:a14="http://schemas.microsoft.com/office/drawing/2010/main" Requires="a14">
          <p:sp>
            <p:nvSpPr>
              <p:cNvPr id="18" name="CasellaDiTesto 17">
                <a:extLst>
                  <a:ext uri="{FF2B5EF4-FFF2-40B4-BE49-F238E27FC236}">
                    <a16:creationId xmlns:a16="http://schemas.microsoft.com/office/drawing/2014/main" id="{C35EF321-E12B-9E4D-864C-D57ED2E2147B}"/>
                  </a:ext>
                </a:extLst>
              </p:cNvPr>
              <p:cNvSpPr txBox="1"/>
              <p:nvPr/>
            </p:nvSpPr>
            <p:spPr>
              <a:xfrm>
                <a:off x="1714030" y="2997341"/>
                <a:ext cx="6860827" cy="1754326"/>
              </a:xfrm>
              <a:prstGeom prst="rect">
                <a:avLst/>
              </a:prstGeom>
              <a:noFill/>
            </p:spPr>
            <p:txBody>
              <a:bodyPr wrap="square" rtlCol="0">
                <a:spAutoFit/>
              </a:bodyPr>
              <a:lstStyle/>
              <a:p>
                <a:r>
                  <a:rPr lang="it-IT" dirty="0"/>
                  <a:t>il rango della matrice </a:t>
                </a:r>
                <a14:m>
                  <m:oMath xmlns:m="http://schemas.openxmlformats.org/officeDocument/2006/math">
                    <m:r>
                      <m:rPr>
                        <m:sty m:val="p"/>
                      </m:rPr>
                      <a:rPr lang="it-IT" i="0">
                        <a:latin typeface="Cambria Math" panose="02040503050406030204" pitchFamily="18" charset="0"/>
                      </a:rPr>
                      <m:t>dO</m:t>
                    </m:r>
                  </m:oMath>
                </a14:m>
                <a:r>
                  <a:rPr lang="it-IT" dirty="0"/>
                  <a:t> risulta essere pari a 3,</a:t>
                </a:r>
              </a:p>
              <a:p>
                <a:r>
                  <a:rPr lang="it-IT" dirty="0"/>
                  <a:t>è quindi possibile concludere che il sistema NON sia localmente osservabile,</a:t>
                </a:r>
              </a:p>
              <a:p>
                <a:r>
                  <a:rPr lang="it-IT" dirty="0"/>
                  <a:t>si riporta di seguito la matrice calcolata, nella quale è riportato un * in corrispondenza degli elementi non nulli</a:t>
                </a:r>
              </a:p>
              <a:p>
                <a:r>
                  <a:rPr lang="it-IT" dirty="0"/>
                  <a:t>e dalla quale sono state eliminate le righe completamente nulle:</a:t>
                </a:r>
              </a:p>
            </p:txBody>
          </p:sp>
        </mc:Choice>
        <mc:Fallback>
          <p:sp>
            <p:nvSpPr>
              <p:cNvPr id="18" name="CasellaDiTesto 17">
                <a:extLst>
                  <a:ext uri="{FF2B5EF4-FFF2-40B4-BE49-F238E27FC236}">
                    <a16:creationId xmlns:a16="http://schemas.microsoft.com/office/drawing/2014/main" id="{C35EF321-E12B-9E4D-864C-D57ED2E2147B}"/>
                  </a:ext>
                </a:extLst>
              </p:cNvPr>
              <p:cNvSpPr txBox="1">
                <a:spLocks noRot="1" noChangeAspect="1" noMove="1" noResize="1" noEditPoints="1" noAdjustHandles="1" noChangeArrowheads="1" noChangeShapeType="1" noTextEdit="1"/>
              </p:cNvSpPr>
              <p:nvPr/>
            </p:nvSpPr>
            <p:spPr>
              <a:xfrm>
                <a:off x="1714030" y="2997341"/>
                <a:ext cx="6860827" cy="1754326"/>
              </a:xfrm>
              <a:prstGeom prst="rect">
                <a:avLst/>
              </a:prstGeom>
              <a:blipFill>
                <a:blip r:embed="rId6"/>
                <a:stretch>
                  <a:fillRect l="-555" t="-1439" b="-4317"/>
                </a:stretch>
              </a:blipFill>
            </p:spPr>
            <p:txBody>
              <a:bodyPr/>
              <a:lstStyle/>
              <a:p>
                <a:r>
                  <a:rPr lang="it-IT">
                    <a:noFill/>
                  </a:rPr>
                  <a:t> </a:t>
                </a:r>
              </a:p>
            </p:txBody>
          </p:sp>
        </mc:Fallback>
      </mc:AlternateContent>
      <p:pic>
        <p:nvPicPr>
          <p:cNvPr id="22" name="Immagine 21">
            <a:extLst>
              <a:ext uri="{FF2B5EF4-FFF2-40B4-BE49-F238E27FC236}">
                <a16:creationId xmlns:a16="http://schemas.microsoft.com/office/drawing/2014/main" id="{1DBE9979-6828-2748-8776-AD9A0CB25FAF}"/>
              </a:ext>
            </a:extLst>
          </p:cNvPr>
          <p:cNvPicPr>
            <a:picLocks noChangeAspect="1"/>
          </p:cNvPicPr>
          <p:nvPr/>
        </p:nvPicPr>
        <p:blipFill>
          <a:blip r:embed="rId7"/>
          <a:stretch>
            <a:fillRect/>
          </a:stretch>
        </p:blipFill>
        <p:spPr>
          <a:xfrm>
            <a:off x="8610600" y="3296654"/>
            <a:ext cx="2133600" cy="1155700"/>
          </a:xfrm>
          <a:prstGeom prst="rect">
            <a:avLst/>
          </a:prstGeom>
        </p:spPr>
      </p:pic>
    </p:spTree>
    <p:extLst>
      <p:ext uri="{BB962C8B-B14F-4D97-AF65-F5344CB8AC3E}">
        <p14:creationId xmlns:p14="http://schemas.microsoft.com/office/powerpoint/2010/main" val="15281163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1">
            <a:extLst>
              <a:ext uri="{FF2B5EF4-FFF2-40B4-BE49-F238E27FC236}">
                <a16:creationId xmlns:a16="http://schemas.microsoft.com/office/drawing/2014/main" id="{E8EDF0BB-0558-644B-BB96-58C4BD179ABC}"/>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err="1"/>
              <a:t>Granty</a:t>
            </a:r>
            <a:r>
              <a:rPr lang="it-IT" dirty="0"/>
              <a:t> </a:t>
            </a:r>
            <a:r>
              <a:rPr lang="it-IT" dirty="0" err="1"/>
              <a:t>crane</a:t>
            </a:r>
            <a:endParaRPr lang="it-IT" dirty="0"/>
          </a:p>
        </p:txBody>
      </p:sp>
      <p:pic>
        <p:nvPicPr>
          <p:cNvPr id="6" name="Immagine 5">
            <a:extLst>
              <a:ext uri="{FF2B5EF4-FFF2-40B4-BE49-F238E27FC236}">
                <a16:creationId xmlns:a16="http://schemas.microsoft.com/office/drawing/2014/main" id="{E6250F99-85E5-234E-8497-D887077950D0}"/>
              </a:ext>
            </a:extLst>
          </p:cNvPr>
          <p:cNvPicPr>
            <a:picLocks noChangeAspect="1"/>
          </p:cNvPicPr>
          <p:nvPr/>
        </p:nvPicPr>
        <p:blipFill>
          <a:blip r:embed="rId2"/>
          <a:stretch>
            <a:fillRect/>
          </a:stretch>
        </p:blipFill>
        <p:spPr>
          <a:xfrm>
            <a:off x="1714030" y="1475623"/>
            <a:ext cx="2093143" cy="1332000"/>
          </a:xfrm>
          <a:prstGeom prst="rect">
            <a:avLst/>
          </a:prstGeom>
        </p:spPr>
      </p:pic>
      <p:sp>
        <p:nvSpPr>
          <p:cNvPr id="5" name="Segnaposto data 3">
            <a:extLst>
              <a:ext uri="{FF2B5EF4-FFF2-40B4-BE49-F238E27FC236}">
                <a16:creationId xmlns:a16="http://schemas.microsoft.com/office/drawing/2014/main" id="{10832284-2AF9-D442-A2BC-3A4C6C544DF0}"/>
              </a:ext>
            </a:extLst>
          </p:cNvPr>
          <p:cNvSpPr>
            <a:spLocks noGrp="1"/>
          </p:cNvSpPr>
          <p:nvPr>
            <p:ph type="dt" sz="half" idx="10"/>
          </p:nvPr>
        </p:nvSpPr>
        <p:spPr>
          <a:xfrm>
            <a:off x="838200" y="6356350"/>
            <a:ext cx="2743200" cy="365125"/>
          </a:xfrm>
        </p:spPr>
        <p:txBody>
          <a:bodyPr/>
          <a:lstStyle/>
          <a:p>
            <a:fld id="{4EF59023-6175-3944-979D-CFE35E3A8267}" type="datetime1">
              <a:rPr lang="it-IT" smtClean="0"/>
              <a:t>11/01/22</a:t>
            </a:fld>
            <a:endParaRPr lang="en-US" dirty="0"/>
          </a:p>
        </p:txBody>
      </p:sp>
      <p:sp>
        <p:nvSpPr>
          <p:cNvPr id="7" name="Segnaposto piè di pagina 4">
            <a:extLst>
              <a:ext uri="{FF2B5EF4-FFF2-40B4-BE49-F238E27FC236}">
                <a16:creationId xmlns:a16="http://schemas.microsoft.com/office/drawing/2014/main" id="{5C3B2BD7-91A2-CA4F-9DA6-4CE984B6F87C}"/>
              </a:ext>
            </a:extLst>
          </p:cNvPr>
          <p:cNvSpPr>
            <a:spLocks noGrp="1"/>
          </p:cNvSpPr>
          <p:nvPr>
            <p:ph type="ftr" sz="quarter" idx="11"/>
          </p:nvPr>
        </p:nvSpPr>
        <p:spPr>
          <a:xfrm>
            <a:off x="4038600" y="6356350"/>
            <a:ext cx="4114800" cy="365125"/>
          </a:xfrm>
        </p:spPr>
        <p:txBody>
          <a:bodyPr/>
          <a:lstStyle/>
          <a:p>
            <a:r>
              <a:rPr lang="en-US" dirty="0"/>
              <a:t>Arianna </a:t>
            </a:r>
            <a:r>
              <a:rPr lang="en-US" dirty="0" err="1"/>
              <a:t>Gasparri</a:t>
            </a:r>
            <a:endParaRPr lang="en-US" dirty="0"/>
          </a:p>
        </p:txBody>
      </p:sp>
      <p:sp>
        <p:nvSpPr>
          <p:cNvPr id="10" name="Segnaposto numero diapositiva 5">
            <a:extLst>
              <a:ext uri="{FF2B5EF4-FFF2-40B4-BE49-F238E27FC236}">
                <a16:creationId xmlns:a16="http://schemas.microsoft.com/office/drawing/2014/main" id="{5568013C-6B52-9D43-B6C2-2654FF7BD98A}"/>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38</a:t>
            </a:fld>
            <a:endParaRPr lang="en-US" dirty="0"/>
          </a:p>
        </p:txBody>
      </p:sp>
      <p:pic>
        <p:nvPicPr>
          <p:cNvPr id="11" name="Immagine 10">
            <a:extLst>
              <a:ext uri="{FF2B5EF4-FFF2-40B4-BE49-F238E27FC236}">
                <a16:creationId xmlns:a16="http://schemas.microsoft.com/office/drawing/2014/main" id="{E9214F11-0DDC-E448-AFA0-4E2BD04563C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mc:AlternateContent xmlns:mc="http://schemas.openxmlformats.org/markup-compatibility/2006">
        <mc:Choice xmlns:a14="http://schemas.microsoft.com/office/drawing/2010/main" Requires="a14">
          <p:sp>
            <p:nvSpPr>
              <p:cNvPr id="2" name="CasellaDiTesto 1">
                <a:extLst>
                  <a:ext uri="{FF2B5EF4-FFF2-40B4-BE49-F238E27FC236}">
                    <a16:creationId xmlns:a16="http://schemas.microsoft.com/office/drawing/2014/main" id="{E58ABBA8-CF98-7143-BB35-E847C1F98BEF}"/>
                  </a:ext>
                </a:extLst>
              </p:cNvPr>
              <p:cNvSpPr txBox="1"/>
              <p:nvPr/>
            </p:nvSpPr>
            <p:spPr>
              <a:xfrm>
                <a:off x="3807173" y="1475623"/>
                <a:ext cx="6860827" cy="2031325"/>
              </a:xfrm>
              <a:prstGeom prst="rect">
                <a:avLst/>
              </a:prstGeom>
              <a:noFill/>
            </p:spPr>
            <p:txBody>
              <a:bodyPr wrap="square" rtlCol="0">
                <a:spAutoFit/>
              </a:bodyPr>
              <a:lstStyle/>
              <a:p>
                <a:pPr algn="ctr"/>
                <a:r>
                  <a:rPr lang="it-IT" dirty="0"/>
                  <a:t>Per la scelta effettuata della funzione di uscita il rango della matrice </a:t>
                </a:r>
                <a14:m>
                  <m:oMath xmlns:m="http://schemas.openxmlformats.org/officeDocument/2006/math">
                    <m:r>
                      <m:rPr>
                        <m:sty m:val="p"/>
                      </m:rPr>
                      <a:rPr lang="it-IT" i="0">
                        <a:latin typeface="Cambria Math" panose="02040503050406030204" pitchFamily="18" charset="0"/>
                      </a:rPr>
                      <m:t>dO</m:t>
                    </m:r>
                  </m:oMath>
                </a14:m>
                <a:r>
                  <a:rPr lang="it-IT" dirty="0"/>
                  <a:t> risulta essere pari a 3 ,</a:t>
                </a:r>
              </a:p>
              <a:p>
                <a:pPr algn="ctr"/>
                <a:r>
                  <a:rPr lang="it-IT" dirty="0"/>
                  <a:t>è quindi possibile concludere che il sistema NON sia localmente osservabile,</a:t>
                </a:r>
              </a:p>
              <a:p>
                <a:pPr algn="ctr"/>
                <a:r>
                  <a:rPr lang="it-IT" dirty="0"/>
                  <a:t>si riporta di seguito la matrice calcolata, nella quale è riportato un * in corrispondenza degli elementi non nulli</a:t>
                </a:r>
              </a:p>
              <a:p>
                <a:pPr algn="ctr"/>
                <a:r>
                  <a:rPr lang="it-IT" dirty="0"/>
                  <a:t>e dalla quale sono state eliminate le righe completamente nulle:</a:t>
                </a:r>
              </a:p>
            </p:txBody>
          </p:sp>
        </mc:Choice>
        <mc:Fallback>
          <p:sp>
            <p:nvSpPr>
              <p:cNvPr id="2" name="CasellaDiTesto 1">
                <a:extLst>
                  <a:ext uri="{FF2B5EF4-FFF2-40B4-BE49-F238E27FC236}">
                    <a16:creationId xmlns:a16="http://schemas.microsoft.com/office/drawing/2014/main" id="{E58ABBA8-CF98-7143-BB35-E847C1F98BEF}"/>
                  </a:ext>
                </a:extLst>
              </p:cNvPr>
              <p:cNvSpPr txBox="1">
                <a:spLocks noRot="1" noChangeAspect="1" noMove="1" noResize="1" noEditPoints="1" noAdjustHandles="1" noChangeArrowheads="1" noChangeShapeType="1" noTextEdit="1"/>
              </p:cNvSpPr>
              <p:nvPr/>
            </p:nvSpPr>
            <p:spPr>
              <a:xfrm>
                <a:off x="3807173" y="1475623"/>
                <a:ext cx="6860827" cy="2031325"/>
              </a:xfrm>
              <a:prstGeom prst="rect">
                <a:avLst/>
              </a:prstGeom>
              <a:blipFill>
                <a:blip r:embed="rId4"/>
                <a:stretch>
                  <a:fillRect l="-185" t="-621" b="-3727"/>
                </a:stretch>
              </a:blipFill>
            </p:spPr>
            <p:txBody>
              <a:bodyPr/>
              <a:lstStyle/>
              <a:p>
                <a:r>
                  <a:rPr lang="it-IT">
                    <a:noFill/>
                  </a:rPr>
                  <a:t> </a:t>
                </a:r>
              </a:p>
            </p:txBody>
          </p:sp>
        </mc:Fallback>
      </mc:AlternateContent>
      <p:pic>
        <p:nvPicPr>
          <p:cNvPr id="4" name="Immagine 3">
            <a:extLst>
              <a:ext uri="{FF2B5EF4-FFF2-40B4-BE49-F238E27FC236}">
                <a16:creationId xmlns:a16="http://schemas.microsoft.com/office/drawing/2014/main" id="{4C1EF7F2-EB83-F147-B4E7-DA2FA102762A}"/>
              </a:ext>
            </a:extLst>
          </p:cNvPr>
          <p:cNvPicPr>
            <a:picLocks noChangeAspect="1"/>
          </p:cNvPicPr>
          <p:nvPr/>
        </p:nvPicPr>
        <p:blipFill>
          <a:blip r:embed="rId5"/>
          <a:stretch>
            <a:fillRect/>
          </a:stretch>
        </p:blipFill>
        <p:spPr>
          <a:xfrm>
            <a:off x="6170786" y="3506948"/>
            <a:ext cx="2133600" cy="1130300"/>
          </a:xfrm>
          <a:prstGeom prst="rect">
            <a:avLst/>
          </a:prstGeom>
        </p:spPr>
      </p:pic>
      <p:sp>
        <p:nvSpPr>
          <p:cNvPr id="13" name="CasellaDiTesto 12">
            <a:extLst>
              <a:ext uri="{FF2B5EF4-FFF2-40B4-BE49-F238E27FC236}">
                <a16:creationId xmlns:a16="http://schemas.microsoft.com/office/drawing/2014/main" id="{75C27FB8-2EAE-5E43-BD5E-E6F38CAB48E9}"/>
              </a:ext>
            </a:extLst>
          </p:cNvPr>
          <p:cNvSpPr txBox="1"/>
          <p:nvPr/>
        </p:nvSpPr>
        <p:spPr>
          <a:xfrm>
            <a:off x="1714031" y="4637248"/>
            <a:ext cx="8953970" cy="646331"/>
          </a:xfrm>
          <a:prstGeom prst="rect">
            <a:avLst/>
          </a:prstGeom>
          <a:noFill/>
        </p:spPr>
        <p:txBody>
          <a:bodyPr wrap="square" rtlCol="0">
            <a:spAutoFit/>
          </a:bodyPr>
          <a:lstStyle/>
          <a:p>
            <a:pPr algn="ctr"/>
            <a:r>
              <a:rPr lang="it-IT" dirty="0"/>
              <a:t>Risulta di immediato come il rango della matrice non possa essere pieno, in quanto questa presenta una colonna interamente nulla.</a:t>
            </a:r>
          </a:p>
        </p:txBody>
      </p:sp>
    </p:spTree>
    <p:extLst>
      <p:ext uri="{BB962C8B-B14F-4D97-AF65-F5344CB8AC3E}">
        <p14:creationId xmlns:p14="http://schemas.microsoft.com/office/powerpoint/2010/main" val="19547474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1">
            <a:extLst>
              <a:ext uri="{FF2B5EF4-FFF2-40B4-BE49-F238E27FC236}">
                <a16:creationId xmlns:a16="http://schemas.microsoft.com/office/drawing/2014/main" id="{E8EDF0BB-0558-644B-BB96-58C4BD179ABC}"/>
              </a:ext>
            </a:extLst>
          </p:cNvPr>
          <p:cNvSpPr txBox="1">
            <a:spLocks/>
          </p:cNvSpPr>
          <p:nvPr/>
        </p:nvSpPr>
        <p:spPr>
          <a:xfrm>
            <a:off x="1524000" y="2729761"/>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Grazie </a:t>
            </a:r>
            <a:r>
              <a:rPr lang="it-IT"/>
              <a:t>per l’attenzione.</a:t>
            </a:r>
            <a:endParaRPr lang="it-IT" dirty="0"/>
          </a:p>
        </p:txBody>
      </p:sp>
      <p:sp>
        <p:nvSpPr>
          <p:cNvPr id="5" name="Segnaposto data 3">
            <a:extLst>
              <a:ext uri="{FF2B5EF4-FFF2-40B4-BE49-F238E27FC236}">
                <a16:creationId xmlns:a16="http://schemas.microsoft.com/office/drawing/2014/main" id="{10832284-2AF9-D442-A2BC-3A4C6C544DF0}"/>
              </a:ext>
            </a:extLst>
          </p:cNvPr>
          <p:cNvSpPr>
            <a:spLocks noGrp="1"/>
          </p:cNvSpPr>
          <p:nvPr>
            <p:ph type="dt" sz="half" idx="10"/>
          </p:nvPr>
        </p:nvSpPr>
        <p:spPr>
          <a:xfrm>
            <a:off x="838200" y="6356350"/>
            <a:ext cx="2743200" cy="365125"/>
          </a:xfrm>
        </p:spPr>
        <p:txBody>
          <a:bodyPr/>
          <a:lstStyle/>
          <a:p>
            <a:fld id="{4EF59023-6175-3944-979D-CFE35E3A8267}" type="datetime1">
              <a:rPr lang="it-IT" smtClean="0"/>
              <a:t>11/01/22</a:t>
            </a:fld>
            <a:endParaRPr lang="en-US" dirty="0"/>
          </a:p>
        </p:txBody>
      </p:sp>
      <p:sp>
        <p:nvSpPr>
          <p:cNvPr id="7" name="Segnaposto piè di pagina 4">
            <a:extLst>
              <a:ext uri="{FF2B5EF4-FFF2-40B4-BE49-F238E27FC236}">
                <a16:creationId xmlns:a16="http://schemas.microsoft.com/office/drawing/2014/main" id="{5C3B2BD7-91A2-CA4F-9DA6-4CE984B6F87C}"/>
              </a:ext>
            </a:extLst>
          </p:cNvPr>
          <p:cNvSpPr>
            <a:spLocks noGrp="1"/>
          </p:cNvSpPr>
          <p:nvPr>
            <p:ph type="ftr" sz="quarter" idx="11"/>
          </p:nvPr>
        </p:nvSpPr>
        <p:spPr>
          <a:xfrm>
            <a:off x="4038600" y="6356350"/>
            <a:ext cx="4114800" cy="365125"/>
          </a:xfrm>
        </p:spPr>
        <p:txBody>
          <a:bodyPr/>
          <a:lstStyle/>
          <a:p>
            <a:r>
              <a:rPr lang="en-US" dirty="0"/>
              <a:t>Arianna </a:t>
            </a:r>
            <a:r>
              <a:rPr lang="en-US" dirty="0" err="1"/>
              <a:t>Gasparri</a:t>
            </a:r>
            <a:endParaRPr lang="en-US" dirty="0"/>
          </a:p>
        </p:txBody>
      </p:sp>
      <p:sp>
        <p:nvSpPr>
          <p:cNvPr id="10" name="Segnaposto numero diapositiva 5">
            <a:extLst>
              <a:ext uri="{FF2B5EF4-FFF2-40B4-BE49-F238E27FC236}">
                <a16:creationId xmlns:a16="http://schemas.microsoft.com/office/drawing/2014/main" id="{5568013C-6B52-9D43-B6C2-2654FF7BD98A}"/>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39</a:t>
            </a:fld>
            <a:endParaRPr lang="en-US" dirty="0"/>
          </a:p>
        </p:txBody>
      </p:sp>
      <p:pic>
        <p:nvPicPr>
          <p:cNvPr id="11" name="Immagine 10">
            <a:extLst>
              <a:ext uri="{FF2B5EF4-FFF2-40B4-BE49-F238E27FC236}">
                <a16:creationId xmlns:a16="http://schemas.microsoft.com/office/drawing/2014/main" id="{E9214F11-0DDC-E448-AFA0-4E2BD04563C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spTree>
    <p:extLst>
      <p:ext uri="{BB962C8B-B14F-4D97-AF65-F5344CB8AC3E}">
        <p14:creationId xmlns:p14="http://schemas.microsoft.com/office/powerpoint/2010/main" val="3346227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4DE27F-9EE0-A747-BF3B-EE0B89D62F48}"/>
              </a:ext>
            </a:extLst>
          </p:cNvPr>
          <p:cNvSpPr>
            <a:spLocks noGrp="1"/>
          </p:cNvSpPr>
          <p:nvPr>
            <p:ph type="ctrTitle"/>
          </p:nvPr>
        </p:nvSpPr>
        <p:spPr>
          <a:xfrm>
            <a:off x="1524000" y="454393"/>
            <a:ext cx="9144000" cy="1021230"/>
          </a:xfrm>
        </p:spPr>
        <p:txBody>
          <a:bodyPr/>
          <a:lstStyle/>
          <a:p>
            <a:r>
              <a:rPr lang="it-IT" dirty="0"/>
              <a:t>Manipolatore di Stanford</a:t>
            </a:r>
          </a:p>
        </p:txBody>
      </p:sp>
      <p:pic>
        <p:nvPicPr>
          <p:cNvPr id="7" name="Immagine 6">
            <a:extLst>
              <a:ext uri="{FF2B5EF4-FFF2-40B4-BE49-F238E27FC236}">
                <a16:creationId xmlns:a16="http://schemas.microsoft.com/office/drawing/2014/main" id="{92780FFF-BA81-D643-868F-7DEAF2B56D14}"/>
              </a:ext>
            </a:extLst>
          </p:cNvPr>
          <p:cNvPicPr>
            <a:picLocks noChangeAspect="1"/>
          </p:cNvPicPr>
          <p:nvPr/>
        </p:nvPicPr>
        <p:blipFill>
          <a:blip r:embed="rId2"/>
          <a:stretch>
            <a:fillRect/>
          </a:stretch>
        </p:blipFill>
        <p:spPr>
          <a:xfrm>
            <a:off x="1524000" y="1809608"/>
            <a:ext cx="4146196" cy="3117682"/>
          </a:xfrm>
          <a:prstGeom prst="rect">
            <a:avLst/>
          </a:prstGeom>
        </p:spPr>
      </p:pic>
      <p:sp>
        <p:nvSpPr>
          <p:cNvPr id="6" name="CasellaDiTesto 5">
            <a:extLst>
              <a:ext uri="{FF2B5EF4-FFF2-40B4-BE49-F238E27FC236}">
                <a16:creationId xmlns:a16="http://schemas.microsoft.com/office/drawing/2014/main" id="{62B38194-40F8-DA42-8EDB-8A3DB176114F}"/>
              </a:ext>
            </a:extLst>
          </p:cNvPr>
          <p:cNvSpPr txBox="1"/>
          <p:nvPr/>
        </p:nvSpPr>
        <p:spPr>
          <a:xfrm>
            <a:off x="5670196" y="5513271"/>
            <a:ext cx="3943461" cy="307777"/>
          </a:xfrm>
          <a:prstGeom prst="rect">
            <a:avLst/>
          </a:prstGeom>
          <a:noFill/>
        </p:spPr>
        <p:txBody>
          <a:bodyPr wrap="square" rtlCol="0">
            <a:spAutoFit/>
          </a:bodyPr>
          <a:lstStyle/>
          <a:p>
            <a:r>
              <a:rPr lang="it-IT" sz="1400" dirty="0"/>
              <a:t>Tabella dei parametri secondo convenzione D-H</a:t>
            </a:r>
          </a:p>
        </p:txBody>
      </p:sp>
      <mc:AlternateContent xmlns:mc="http://schemas.openxmlformats.org/markup-compatibility/2006" xmlns:a14="http://schemas.microsoft.com/office/drawing/2010/main">
        <mc:Choice Requires="a14">
          <p:graphicFrame>
            <p:nvGraphicFramePr>
              <p:cNvPr id="9" name="Tabella 8">
                <a:extLst>
                  <a:ext uri="{FF2B5EF4-FFF2-40B4-BE49-F238E27FC236}">
                    <a16:creationId xmlns:a16="http://schemas.microsoft.com/office/drawing/2014/main" id="{7D1B1E9B-EFF4-E643-A612-26B1B1725355}"/>
                  </a:ext>
                </a:extLst>
              </p:cNvPr>
              <p:cNvGraphicFramePr>
                <a:graphicFrameLocks noGrp="1"/>
              </p:cNvGraphicFramePr>
              <p:nvPr>
                <p:extLst>
                  <p:ext uri="{D42A27DB-BD31-4B8C-83A1-F6EECF244321}">
                    <p14:modId xmlns:p14="http://schemas.microsoft.com/office/powerpoint/2010/main" val="1041517896"/>
                  </p:ext>
                </p:extLst>
              </p:nvPr>
            </p:nvGraphicFramePr>
            <p:xfrm>
              <a:off x="5670196" y="2952951"/>
              <a:ext cx="4997805" cy="2560320"/>
            </p:xfrm>
            <a:graphic>
              <a:graphicData uri="http://schemas.openxmlformats.org/drawingml/2006/table">
                <a:tbl>
                  <a:tblPr firstRow="1" bandRow="1">
                    <a:tableStyleId>{7DF18680-E054-41AD-8BC1-D1AEF772440D}</a:tableStyleId>
                  </a:tblPr>
                  <a:tblGrid>
                    <a:gridCol w="999561">
                      <a:extLst>
                        <a:ext uri="{9D8B030D-6E8A-4147-A177-3AD203B41FA5}">
                          <a16:colId xmlns:a16="http://schemas.microsoft.com/office/drawing/2014/main" val="2529655318"/>
                        </a:ext>
                      </a:extLst>
                    </a:gridCol>
                    <a:gridCol w="999561">
                      <a:extLst>
                        <a:ext uri="{9D8B030D-6E8A-4147-A177-3AD203B41FA5}">
                          <a16:colId xmlns:a16="http://schemas.microsoft.com/office/drawing/2014/main" val="692257318"/>
                        </a:ext>
                      </a:extLst>
                    </a:gridCol>
                    <a:gridCol w="999561">
                      <a:extLst>
                        <a:ext uri="{9D8B030D-6E8A-4147-A177-3AD203B41FA5}">
                          <a16:colId xmlns:a16="http://schemas.microsoft.com/office/drawing/2014/main" val="984670270"/>
                        </a:ext>
                      </a:extLst>
                    </a:gridCol>
                    <a:gridCol w="999561">
                      <a:extLst>
                        <a:ext uri="{9D8B030D-6E8A-4147-A177-3AD203B41FA5}">
                          <a16:colId xmlns:a16="http://schemas.microsoft.com/office/drawing/2014/main" val="2954618513"/>
                        </a:ext>
                      </a:extLst>
                    </a:gridCol>
                    <a:gridCol w="999561">
                      <a:extLst>
                        <a:ext uri="{9D8B030D-6E8A-4147-A177-3AD203B41FA5}">
                          <a16:colId xmlns:a16="http://schemas.microsoft.com/office/drawing/2014/main" val="1754346473"/>
                        </a:ext>
                      </a:extLst>
                    </a:gridCol>
                  </a:tblGrid>
                  <a:tr h="286618">
                    <a:tc>
                      <a:txBody>
                        <a:bodyPr/>
                        <a:lstStyle/>
                        <a:p>
                          <a:pPr algn="ctr"/>
                          <a:r>
                            <a:rPr lang="it-IT" dirty="0"/>
                            <a:t>Link</a:t>
                          </a:r>
                        </a:p>
                      </a:txBody>
                      <a:tcPr anchor="ctr"/>
                    </a:tc>
                    <a:tc>
                      <a:txBody>
                        <a:bodyPr/>
                        <a:lstStyle/>
                        <a:p>
                          <a:pPr algn="ctr"/>
                          <a:r>
                            <a:rPr lang="it-IT" dirty="0"/>
                            <a:t>a</a:t>
                          </a:r>
                          <a:r>
                            <a:rPr lang="it-IT" baseline="-25000" dirty="0"/>
                            <a:t>i</a:t>
                          </a:r>
                        </a:p>
                      </a:txBody>
                      <a:tcPr anchor="ctr"/>
                    </a:tc>
                    <a:tc>
                      <a:txBody>
                        <a:bodyPr/>
                        <a:lstStyle/>
                        <a:p>
                          <a:pPr algn="ctr"/>
                          <a14:m>
                            <m:oMath xmlns:m="http://schemas.openxmlformats.org/officeDocument/2006/math">
                              <m:r>
                                <a:rPr lang="it-IT" smtClean="0">
                                  <a:latin typeface="Cambria Math" panose="02040503050406030204" pitchFamily="18" charset="0"/>
                                </a:rPr>
                                <m:t>𝜶</m:t>
                              </m:r>
                            </m:oMath>
                          </a14:m>
                          <a:r>
                            <a:rPr lang="it-IT" baseline="-25000" dirty="0"/>
                            <a:t>i</a:t>
                          </a:r>
                        </a:p>
                      </a:txBody>
                      <a:tcPr anchor="ctr"/>
                    </a:tc>
                    <a:tc>
                      <a:txBody>
                        <a:bodyPr/>
                        <a:lstStyle/>
                        <a:p>
                          <a:pPr algn="ctr"/>
                          <a:r>
                            <a:rPr lang="it-IT" dirty="0"/>
                            <a:t>d</a:t>
                          </a:r>
                          <a:r>
                            <a:rPr lang="it-IT" baseline="-25000" dirty="0"/>
                            <a:t>i</a:t>
                          </a:r>
                        </a:p>
                      </a:txBody>
                      <a:tcPr anchor="ctr"/>
                    </a:tc>
                    <a:tc>
                      <a:txBody>
                        <a:bodyPr/>
                        <a:lstStyle/>
                        <a:p>
                          <a:pPr algn="ctr"/>
                          <a14:m>
                            <m:oMath xmlns:m="http://schemas.openxmlformats.org/officeDocument/2006/math">
                              <m:r>
                                <a:rPr lang="it-IT" smtClean="0">
                                  <a:latin typeface="Cambria Math" panose="02040503050406030204" pitchFamily="18" charset="0"/>
                                </a:rPr>
                                <m:t>𝝑</m:t>
                              </m:r>
                            </m:oMath>
                          </a14:m>
                          <a:r>
                            <a:rPr lang="it-IT" baseline="-25000" dirty="0"/>
                            <a:t>i</a:t>
                          </a:r>
                        </a:p>
                      </a:txBody>
                      <a:tcPr anchor="ctr"/>
                    </a:tc>
                    <a:extLst>
                      <a:ext uri="{0D108BD9-81ED-4DB2-BD59-A6C34878D82A}">
                        <a16:rowId xmlns:a16="http://schemas.microsoft.com/office/drawing/2014/main" val="1313100047"/>
                      </a:ext>
                    </a:extLst>
                  </a:tr>
                  <a:tr h="286618">
                    <a:tc>
                      <a:txBody>
                        <a:bodyPr/>
                        <a:lstStyle/>
                        <a:p>
                          <a:pPr algn="ctr"/>
                          <a:r>
                            <a:rPr lang="it-IT" dirty="0"/>
                            <a:t>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kern="1200" dirty="0">
                              <a:solidFill>
                                <a:schemeClr val="dk1"/>
                              </a:solidFill>
                              <a:latin typeface="+mn-lt"/>
                              <a:ea typeface="+mn-ea"/>
                              <a:cs typeface="+mn-cs"/>
                            </a:rPr>
                            <a:t>0</a:t>
                          </a:r>
                        </a:p>
                      </a:txBody>
                      <a:tcPr anchor="ctr"/>
                    </a:tc>
                    <a:tc>
                      <a:txBody>
                        <a:bodyPr/>
                        <a:lstStyle/>
                        <a:p>
                          <a:pPr algn="ctr"/>
                          <a:r>
                            <a:rPr lang="it-IT" dirty="0"/>
                            <a:t>-</a:t>
                          </a:r>
                          <a14:m>
                            <m:oMath xmlns:m="http://schemas.openxmlformats.org/officeDocument/2006/math">
                              <m:r>
                                <a:rPr lang="el-GR" i="1" smtClean="0">
                                  <a:latin typeface="Cambria Math" panose="02040503050406030204" pitchFamily="18" charset="0"/>
                                </a:rPr>
                                <m:t>𝜋</m:t>
                              </m:r>
                            </m:oMath>
                          </a14:m>
                          <a:r>
                            <a:rPr lang="it-IT" dirty="0"/>
                            <a:t>/2</a:t>
                          </a:r>
                        </a:p>
                      </a:txBody>
                      <a:tcPr anchor="ctr"/>
                    </a:tc>
                    <a:tc>
                      <a:txBody>
                        <a:bodyPr/>
                        <a:lstStyle/>
                        <a:p>
                          <a:pPr algn="ctr"/>
                          <a:r>
                            <a:rPr lang="it-IT" dirty="0"/>
                            <a:t>0</a:t>
                          </a:r>
                        </a:p>
                      </a:txBody>
                      <a:tcPr anchor="ctr"/>
                    </a:tc>
                    <a:tc>
                      <a:txBody>
                        <a:bodyPr/>
                        <a:lstStyle/>
                        <a:p>
                          <a:pPr algn="ctr"/>
                          <a14:m>
                            <m:oMath xmlns:m="http://schemas.openxmlformats.org/officeDocument/2006/math">
                              <m:r>
                                <a:rPr lang="it-IT" smtClean="0">
                                  <a:latin typeface="Cambria Math" panose="02040503050406030204" pitchFamily="18" charset="0"/>
                                </a:rPr>
                                <m:t>𝝑</m:t>
                              </m:r>
                            </m:oMath>
                          </a14:m>
                          <a:r>
                            <a:rPr lang="it-IT" baseline="-25000" dirty="0"/>
                            <a:t>1</a:t>
                          </a:r>
                          <a:r>
                            <a:rPr lang="it-IT" baseline="0" dirty="0"/>
                            <a:t>*</a:t>
                          </a:r>
                          <a:endParaRPr lang="it-IT" dirty="0"/>
                        </a:p>
                      </a:txBody>
                      <a:tcPr anchor="ctr"/>
                    </a:tc>
                    <a:extLst>
                      <a:ext uri="{0D108BD9-81ED-4DB2-BD59-A6C34878D82A}">
                        <a16:rowId xmlns:a16="http://schemas.microsoft.com/office/drawing/2014/main" val="3128988906"/>
                      </a:ext>
                    </a:extLst>
                  </a:tr>
                  <a:tr h="286618">
                    <a:tc>
                      <a:txBody>
                        <a:bodyPr/>
                        <a:lstStyle/>
                        <a:p>
                          <a:pPr algn="ctr"/>
                          <a:r>
                            <a:rPr lang="it-IT" dirty="0"/>
                            <a:t>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kern="1200" dirty="0">
                              <a:solidFill>
                                <a:schemeClr val="dk1"/>
                              </a:solidFill>
                              <a:latin typeface="+mn-lt"/>
                              <a:ea typeface="+mn-ea"/>
                              <a:cs typeface="+mn-cs"/>
                            </a:rPr>
                            <a:t>0</a:t>
                          </a:r>
                        </a:p>
                      </a:txBody>
                      <a:tcPr anchor="ctr"/>
                    </a:tc>
                    <a:tc>
                      <a:txBody>
                        <a:bodyPr/>
                        <a:lstStyle/>
                        <a:p>
                          <a:pPr algn="ctr"/>
                          <a14:m>
                            <m:oMath xmlns:m="http://schemas.openxmlformats.org/officeDocument/2006/math">
                              <m:r>
                                <a:rPr lang="el-GR" i="1" smtClean="0">
                                  <a:latin typeface="Cambria Math" panose="02040503050406030204" pitchFamily="18" charset="0"/>
                                </a:rPr>
                                <m:t>𝜋</m:t>
                              </m:r>
                            </m:oMath>
                          </a14:m>
                          <a:r>
                            <a:rPr lang="it-IT" dirty="0"/>
                            <a:t>/2</a:t>
                          </a:r>
                        </a:p>
                      </a:txBody>
                      <a:tcPr anchor="ctr"/>
                    </a:tc>
                    <a:tc>
                      <a:txBody>
                        <a:bodyPr/>
                        <a:lstStyle/>
                        <a:p>
                          <a:pPr algn="ctr"/>
                          <a:r>
                            <a:rPr lang="it-IT" dirty="0"/>
                            <a:t>d</a:t>
                          </a:r>
                          <a:r>
                            <a:rPr lang="it-IT" baseline="-25000" dirty="0"/>
                            <a:t>2</a:t>
                          </a:r>
                        </a:p>
                      </a:txBody>
                      <a:tcPr anchor="ctr"/>
                    </a:tc>
                    <a:tc>
                      <a:txBody>
                        <a:bodyPr/>
                        <a:lstStyle/>
                        <a:p>
                          <a:pPr algn="ctr"/>
                          <a14:m>
                            <m:oMath xmlns:m="http://schemas.openxmlformats.org/officeDocument/2006/math">
                              <m:r>
                                <a:rPr lang="it-IT" smtClean="0">
                                  <a:latin typeface="Cambria Math" panose="02040503050406030204" pitchFamily="18" charset="0"/>
                                </a:rPr>
                                <m:t>𝝑</m:t>
                              </m:r>
                            </m:oMath>
                          </a14:m>
                          <a:r>
                            <a:rPr lang="it-IT" baseline="-25000" dirty="0"/>
                            <a:t>2</a:t>
                          </a:r>
                          <a:r>
                            <a:rPr lang="it-IT" baseline="0" dirty="0"/>
                            <a:t>*</a:t>
                          </a:r>
                          <a:endParaRPr lang="it-IT" dirty="0"/>
                        </a:p>
                      </a:txBody>
                      <a:tcPr anchor="ctr"/>
                    </a:tc>
                    <a:extLst>
                      <a:ext uri="{0D108BD9-81ED-4DB2-BD59-A6C34878D82A}">
                        <a16:rowId xmlns:a16="http://schemas.microsoft.com/office/drawing/2014/main" val="1455501198"/>
                      </a:ext>
                    </a:extLst>
                  </a:tr>
                  <a:tr h="286618">
                    <a:tc>
                      <a:txBody>
                        <a:bodyPr/>
                        <a:lstStyle/>
                        <a:p>
                          <a:pPr algn="ctr"/>
                          <a:r>
                            <a:rPr lang="it-IT" dirty="0"/>
                            <a:t>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kern="1200" dirty="0">
                              <a:solidFill>
                                <a:schemeClr val="dk1"/>
                              </a:solidFill>
                              <a:latin typeface="+mn-lt"/>
                              <a:ea typeface="+mn-ea"/>
                              <a:cs typeface="+mn-cs"/>
                            </a:rPr>
                            <a:t>0</a:t>
                          </a:r>
                        </a:p>
                      </a:txBody>
                      <a:tcPr anchor="ctr"/>
                    </a:tc>
                    <a:tc>
                      <a:txBody>
                        <a:bodyPr/>
                        <a:lstStyle/>
                        <a:p>
                          <a:pPr algn="ctr"/>
                          <a:r>
                            <a:rPr lang="it-IT" dirty="0"/>
                            <a:t>0</a:t>
                          </a:r>
                        </a:p>
                      </a:txBody>
                      <a:tcPr anchor="ctr"/>
                    </a:tc>
                    <a:tc>
                      <a:txBody>
                        <a:bodyPr/>
                        <a:lstStyle/>
                        <a:p>
                          <a:pPr algn="ctr"/>
                          <a:r>
                            <a:rPr lang="it-IT" baseline="0" dirty="0"/>
                            <a:t>d</a:t>
                          </a:r>
                          <a:r>
                            <a:rPr lang="it-IT" baseline="-25000" dirty="0"/>
                            <a:t>3</a:t>
                          </a:r>
                          <a:r>
                            <a:rPr lang="it-IT" baseline="0" dirty="0"/>
                            <a:t>*</a:t>
                          </a:r>
                        </a:p>
                      </a:txBody>
                      <a:tcPr anchor="ctr"/>
                    </a:tc>
                    <a:tc>
                      <a:txBody>
                        <a:bodyPr/>
                        <a:lstStyle/>
                        <a:p>
                          <a:pPr algn="ctr"/>
                          <a:r>
                            <a:rPr lang="it-IT" baseline="0" dirty="0"/>
                            <a:t>0</a:t>
                          </a:r>
                          <a:endParaRPr lang="it-IT" dirty="0"/>
                        </a:p>
                      </a:txBody>
                      <a:tcPr anchor="ctr"/>
                    </a:tc>
                    <a:extLst>
                      <a:ext uri="{0D108BD9-81ED-4DB2-BD59-A6C34878D82A}">
                        <a16:rowId xmlns:a16="http://schemas.microsoft.com/office/drawing/2014/main" val="485630220"/>
                      </a:ext>
                    </a:extLst>
                  </a:tr>
                  <a:tr h="286618">
                    <a:tc>
                      <a:txBody>
                        <a:bodyPr/>
                        <a:lstStyle/>
                        <a:p>
                          <a:pPr algn="ctr"/>
                          <a:r>
                            <a:rPr lang="it-IT" dirty="0"/>
                            <a:t>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kern="1200" dirty="0">
                              <a:solidFill>
                                <a:schemeClr val="dk1"/>
                              </a:solidFill>
                              <a:latin typeface="+mn-lt"/>
                              <a:ea typeface="+mn-ea"/>
                              <a:cs typeface="+mn-cs"/>
                            </a:rPr>
                            <a:t>0</a:t>
                          </a:r>
                        </a:p>
                      </a:txBody>
                      <a:tcPr anchor="ctr"/>
                    </a:tc>
                    <a:tc>
                      <a:txBody>
                        <a:bodyPr/>
                        <a:lstStyle/>
                        <a:p>
                          <a:pPr algn="ctr"/>
                          <a:r>
                            <a:rPr lang="it-IT" dirty="0"/>
                            <a:t>-</a:t>
                          </a:r>
                          <a14:m>
                            <m:oMath xmlns:m="http://schemas.openxmlformats.org/officeDocument/2006/math">
                              <m:r>
                                <a:rPr lang="el-GR" i="1" smtClean="0">
                                  <a:latin typeface="Cambria Math" panose="02040503050406030204" pitchFamily="18" charset="0"/>
                                </a:rPr>
                                <m:t>𝜋</m:t>
                              </m:r>
                            </m:oMath>
                          </a14:m>
                          <a:r>
                            <a:rPr lang="it-IT" dirty="0"/>
                            <a:t>/2</a:t>
                          </a:r>
                        </a:p>
                      </a:txBody>
                      <a:tcPr anchor="ctr"/>
                    </a:tc>
                    <a:tc>
                      <a:txBody>
                        <a:bodyPr/>
                        <a:lstStyle/>
                        <a:p>
                          <a:pPr algn="ctr"/>
                          <a:r>
                            <a:rPr lang="it-IT" dirty="0"/>
                            <a:t>0</a:t>
                          </a:r>
                        </a:p>
                      </a:txBody>
                      <a:tcPr anchor="ctr"/>
                    </a:tc>
                    <a:tc>
                      <a:txBody>
                        <a:bodyPr/>
                        <a:lstStyle/>
                        <a:p>
                          <a:pPr algn="ctr"/>
                          <a14:m>
                            <m:oMath xmlns:m="http://schemas.openxmlformats.org/officeDocument/2006/math">
                              <m:r>
                                <a:rPr lang="it-IT" smtClean="0">
                                  <a:latin typeface="Cambria Math" panose="02040503050406030204" pitchFamily="18" charset="0"/>
                                </a:rPr>
                                <m:t>𝝑</m:t>
                              </m:r>
                              <m:r>
                                <a:rPr lang="it-IT" b="0" i="0" baseline="-25000" smtClean="0">
                                  <a:latin typeface="Cambria Math" panose="02040503050406030204" pitchFamily="18" charset="0"/>
                                </a:rPr>
                                <m:t>4</m:t>
                              </m:r>
                            </m:oMath>
                          </a14:m>
                          <a:r>
                            <a:rPr lang="it-IT" baseline="0" dirty="0"/>
                            <a:t>*</a:t>
                          </a:r>
                          <a:endParaRPr lang="it-IT" dirty="0"/>
                        </a:p>
                      </a:txBody>
                      <a:tcPr anchor="ctr"/>
                    </a:tc>
                    <a:extLst>
                      <a:ext uri="{0D108BD9-81ED-4DB2-BD59-A6C34878D82A}">
                        <a16:rowId xmlns:a16="http://schemas.microsoft.com/office/drawing/2014/main" val="2653929783"/>
                      </a:ext>
                    </a:extLst>
                  </a:tr>
                  <a:tr h="286618">
                    <a:tc>
                      <a:txBody>
                        <a:bodyPr/>
                        <a:lstStyle/>
                        <a:p>
                          <a:pPr algn="ctr"/>
                          <a:r>
                            <a:rPr lang="it-IT" dirty="0"/>
                            <a:t>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kern="1200" dirty="0">
                              <a:solidFill>
                                <a:schemeClr val="dk1"/>
                              </a:solidFill>
                              <a:latin typeface="+mn-lt"/>
                              <a:ea typeface="+mn-ea"/>
                              <a:cs typeface="+mn-cs"/>
                            </a:rPr>
                            <a:t>0</a:t>
                          </a:r>
                        </a:p>
                      </a:txBody>
                      <a:tcPr anchor="ctr"/>
                    </a:tc>
                    <a:tc>
                      <a:txBody>
                        <a:bodyPr/>
                        <a:lstStyle/>
                        <a:p>
                          <a:pPr algn="ctr"/>
                          <a14:m>
                            <m:oMath xmlns:m="http://schemas.openxmlformats.org/officeDocument/2006/math">
                              <m:r>
                                <a:rPr lang="el-GR" i="1" smtClean="0">
                                  <a:latin typeface="Cambria Math" panose="02040503050406030204" pitchFamily="18" charset="0"/>
                                </a:rPr>
                                <m:t>𝜋</m:t>
                              </m:r>
                            </m:oMath>
                          </a14:m>
                          <a:r>
                            <a:rPr lang="it-IT" dirty="0"/>
                            <a:t>/2</a:t>
                          </a:r>
                        </a:p>
                      </a:txBody>
                      <a:tcPr anchor="ctr"/>
                    </a:tc>
                    <a:tc>
                      <a:txBody>
                        <a:bodyPr/>
                        <a:lstStyle/>
                        <a:p>
                          <a:pPr algn="ctr"/>
                          <a:r>
                            <a:rPr lang="it-IT" dirty="0"/>
                            <a:t>0</a:t>
                          </a:r>
                        </a:p>
                      </a:txBody>
                      <a:tcPr anchor="ctr"/>
                    </a:tc>
                    <a:tc>
                      <a:txBody>
                        <a:bodyPr/>
                        <a:lstStyle/>
                        <a:p>
                          <a:pPr algn="ctr"/>
                          <a14:m>
                            <m:oMath xmlns:m="http://schemas.openxmlformats.org/officeDocument/2006/math">
                              <m:r>
                                <a:rPr lang="it-IT" smtClean="0">
                                  <a:latin typeface="Cambria Math" panose="02040503050406030204" pitchFamily="18" charset="0"/>
                                </a:rPr>
                                <m:t>𝝑</m:t>
                              </m:r>
                              <m:r>
                                <a:rPr lang="it-IT" b="0" i="0" baseline="-25000" smtClean="0">
                                  <a:latin typeface="Cambria Math" panose="02040503050406030204" pitchFamily="18" charset="0"/>
                                </a:rPr>
                                <m:t>5</m:t>
                              </m:r>
                            </m:oMath>
                          </a14:m>
                          <a:r>
                            <a:rPr lang="it-IT" baseline="0" dirty="0"/>
                            <a:t>*</a:t>
                          </a:r>
                          <a:endParaRPr lang="it-IT" dirty="0"/>
                        </a:p>
                      </a:txBody>
                      <a:tcPr anchor="ctr"/>
                    </a:tc>
                    <a:extLst>
                      <a:ext uri="{0D108BD9-81ED-4DB2-BD59-A6C34878D82A}">
                        <a16:rowId xmlns:a16="http://schemas.microsoft.com/office/drawing/2014/main" val="3772965877"/>
                      </a:ext>
                    </a:extLst>
                  </a:tr>
                  <a:tr h="286618">
                    <a:tc>
                      <a:txBody>
                        <a:bodyPr/>
                        <a:lstStyle/>
                        <a:p>
                          <a:pPr algn="ctr"/>
                          <a:r>
                            <a:rPr lang="it-IT" dirty="0"/>
                            <a:t>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kern="1200" dirty="0">
                              <a:solidFill>
                                <a:schemeClr val="dk1"/>
                              </a:solidFill>
                              <a:latin typeface="+mn-lt"/>
                              <a:ea typeface="+mn-ea"/>
                              <a:cs typeface="+mn-cs"/>
                            </a:rPr>
                            <a:t>0</a:t>
                          </a:r>
                        </a:p>
                      </a:txBody>
                      <a:tcPr anchor="ctr"/>
                    </a:tc>
                    <a:tc>
                      <a:txBody>
                        <a:bodyPr/>
                        <a:lstStyle/>
                        <a:p>
                          <a:pPr algn="ctr"/>
                          <a:r>
                            <a:rPr lang="it-IT" dirty="0"/>
                            <a:t>0</a:t>
                          </a:r>
                        </a:p>
                      </a:txBody>
                      <a:tcPr anchor="ctr"/>
                    </a:tc>
                    <a:tc>
                      <a:txBody>
                        <a:bodyPr/>
                        <a:lstStyle/>
                        <a:p>
                          <a:pPr algn="ctr"/>
                          <a:r>
                            <a:rPr lang="it-IT" dirty="0"/>
                            <a:t>d</a:t>
                          </a:r>
                          <a:r>
                            <a:rPr lang="it-IT" baseline="-25000" dirty="0"/>
                            <a:t>6</a:t>
                          </a:r>
                        </a:p>
                      </a:txBody>
                      <a:tcPr anchor="ctr"/>
                    </a:tc>
                    <a:tc>
                      <a:txBody>
                        <a:bodyPr/>
                        <a:lstStyle/>
                        <a:p>
                          <a:pPr algn="ctr"/>
                          <a14:m>
                            <m:oMath xmlns:m="http://schemas.openxmlformats.org/officeDocument/2006/math">
                              <m:r>
                                <a:rPr lang="it-IT" smtClean="0">
                                  <a:latin typeface="Cambria Math" panose="02040503050406030204" pitchFamily="18" charset="0"/>
                                </a:rPr>
                                <m:t>𝝑</m:t>
                              </m:r>
                              <m:r>
                                <a:rPr lang="it-IT" b="0" i="0" baseline="-25000" smtClean="0">
                                  <a:latin typeface="Cambria Math" panose="02040503050406030204" pitchFamily="18" charset="0"/>
                                </a:rPr>
                                <m:t>6</m:t>
                              </m:r>
                            </m:oMath>
                          </a14:m>
                          <a:r>
                            <a:rPr lang="it-IT" baseline="0" dirty="0"/>
                            <a:t>*</a:t>
                          </a:r>
                          <a:endParaRPr lang="it-IT" dirty="0"/>
                        </a:p>
                      </a:txBody>
                      <a:tcPr anchor="ctr"/>
                    </a:tc>
                    <a:extLst>
                      <a:ext uri="{0D108BD9-81ED-4DB2-BD59-A6C34878D82A}">
                        <a16:rowId xmlns:a16="http://schemas.microsoft.com/office/drawing/2014/main" val="469309"/>
                      </a:ext>
                    </a:extLst>
                  </a:tr>
                </a:tbl>
              </a:graphicData>
            </a:graphic>
          </p:graphicFrame>
        </mc:Choice>
        <mc:Fallback xmlns="">
          <p:graphicFrame>
            <p:nvGraphicFramePr>
              <p:cNvPr id="9" name="Tabella 8">
                <a:extLst>
                  <a:ext uri="{FF2B5EF4-FFF2-40B4-BE49-F238E27FC236}">
                    <a16:creationId xmlns:a16="http://schemas.microsoft.com/office/drawing/2014/main" id="{7D1B1E9B-EFF4-E643-A612-26B1B1725355}"/>
                  </a:ext>
                </a:extLst>
              </p:cNvPr>
              <p:cNvGraphicFramePr>
                <a:graphicFrameLocks noGrp="1"/>
              </p:cNvGraphicFramePr>
              <p:nvPr>
                <p:extLst>
                  <p:ext uri="{D42A27DB-BD31-4B8C-83A1-F6EECF244321}">
                    <p14:modId xmlns:p14="http://schemas.microsoft.com/office/powerpoint/2010/main" val="1041517896"/>
                  </p:ext>
                </p:extLst>
              </p:nvPr>
            </p:nvGraphicFramePr>
            <p:xfrm>
              <a:off x="5670196" y="2952951"/>
              <a:ext cx="4997805" cy="2560320"/>
            </p:xfrm>
            <a:graphic>
              <a:graphicData uri="http://schemas.openxmlformats.org/drawingml/2006/table">
                <a:tbl>
                  <a:tblPr firstRow="1" bandRow="1">
                    <a:tableStyleId>{7DF18680-E054-41AD-8BC1-D1AEF772440D}</a:tableStyleId>
                  </a:tblPr>
                  <a:tblGrid>
                    <a:gridCol w="999561">
                      <a:extLst>
                        <a:ext uri="{9D8B030D-6E8A-4147-A177-3AD203B41FA5}">
                          <a16:colId xmlns:a16="http://schemas.microsoft.com/office/drawing/2014/main" val="2529655318"/>
                        </a:ext>
                      </a:extLst>
                    </a:gridCol>
                    <a:gridCol w="999561">
                      <a:extLst>
                        <a:ext uri="{9D8B030D-6E8A-4147-A177-3AD203B41FA5}">
                          <a16:colId xmlns:a16="http://schemas.microsoft.com/office/drawing/2014/main" val="692257318"/>
                        </a:ext>
                      </a:extLst>
                    </a:gridCol>
                    <a:gridCol w="999561">
                      <a:extLst>
                        <a:ext uri="{9D8B030D-6E8A-4147-A177-3AD203B41FA5}">
                          <a16:colId xmlns:a16="http://schemas.microsoft.com/office/drawing/2014/main" val="984670270"/>
                        </a:ext>
                      </a:extLst>
                    </a:gridCol>
                    <a:gridCol w="999561">
                      <a:extLst>
                        <a:ext uri="{9D8B030D-6E8A-4147-A177-3AD203B41FA5}">
                          <a16:colId xmlns:a16="http://schemas.microsoft.com/office/drawing/2014/main" val="2954618513"/>
                        </a:ext>
                      </a:extLst>
                    </a:gridCol>
                    <a:gridCol w="999561">
                      <a:extLst>
                        <a:ext uri="{9D8B030D-6E8A-4147-A177-3AD203B41FA5}">
                          <a16:colId xmlns:a16="http://schemas.microsoft.com/office/drawing/2014/main" val="1754346473"/>
                        </a:ext>
                      </a:extLst>
                    </a:gridCol>
                  </a:tblGrid>
                  <a:tr h="365760">
                    <a:tc>
                      <a:txBody>
                        <a:bodyPr/>
                        <a:lstStyle/>
                        <a:p>
                          <a:pPr algn="ctr"/>
                          <a:r>
                            <a:rPr lang="it-IT" dirty="0"/>
                            <a:t>Link</a:t>
                          </a:r>
                        </a:p>
                      </a:txBody>
                      <a:tcPr anchor="ctr"/>
                    </a:tc>
                    <a:tc>
                      <a:txBody>
                        <a:bodyPr/>
                        <a:lstStyle/>
                        <a:p>
                          <a:pPr algn="ctr"/>
                          <a:r>
                            <a:rPr lang="it-IT" dirty="0"/>
                            <a:t>a</a:t>
                          </a:r>
                          <a:r>
                            <a:rPr lang="it-IT" baseline="-25000" dirty="0"/>
                            <a:t>i</a:t>
                          </a:r>
                        </a:p>
                      </a:txBody>
                      <a:tcPr anchor="ctr"/>
                    </a:tc>
                    <a:tc>
                      <a:txBody>
                        <a:bodyPr/>
                        <a:lstStyle/>
                        <a:p>
                          <a:endParaRPr lang="it-IT"/>
                        </a:p>
                      </a:txBody>
                      <a:tcPr anchor="ctr">
                        <a:blipFill>
                          <a:blip r:embed="rId3"/>
                          <a:stretch>
                            <a:fillRect l="-201266" t="-6897" r="-201266" b="-624138"/>
                          </a:stretch>
                        </a:blipFill>
                      </a:tcPr>
                    </a:tc>
                    <a:tc>
                      <a:txBody>
                        <a:bodyPr/>
                        <a:lstStyle/>
                        <a:p>
                          <a:pPr algn="ctr"/>
                          <a:r>
                            <a:rPr lang="it-IT" dirty="0"/>
                            <a:t>d</a:t>
                          </a:r>
                          <a:r>
                            <a:rPr lang="it-IT" baseline="-25000" dirty="0"/>
                            <a:t>i</a:t>
                          </a:r>
                        </a:p>
                      </a:txBody>
                      <a:tcPr anchor="ctr"/>
                    </a:tc>
                    <a:tc>
                      <a:txBody>
                        <a:bodyPr/>
                        <a:lstStyle/>
                        <a:p>
                          <a:endParaRPr lang="it-IT"/>
                        </a:p>
                      </a:txBody>
                      <a:tcPr anchor="ctr">
                        <a:blipFill>
                          <a:blip r:embed="rId3"/>
                          <a:stretch>
                            <a:fillRect l="-401266" t="-6897" r="-1266" b="-624138"/>
                          </a:stretch>
                        </a:blipFill>
                      </a:tcPr>
                    </a:tc>
                    <a:extLst>
                      <a:ext uri="{0D108BD9-81ED-4DB2-BD59-A6C34878D82A}">
                        <a16:rowId xmlns:a16="http://schemas.microsoft.com/office/drawing/2014/main" val="1313100047"/>
                      </a:ext>
                    </a:extLst>
                  </a:tr>
                  <a:tr h="365760">
                    <a:tc>
                      <a:txBody>
                        <a:bodyPr/>
                        <a:lstStyle/>
                        <a:p>
                          <a:pPr algn="ctr"/>
                          <a:r>
                            <a:rPr lang="it-IT" dirty="0"/>
                            <a:t>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kern="1200" dirty="0">
                              <a:solidFill>
                                <a:schemeClr val="dk1"/>
                              </a:solidFill>
                              <a:latin typeface="+mn-lt"/>
                              <a:ea typeface="+mn-ea"/>
                              <a:cs typeface="+mn-cs"/>
                            </a:rPr>
                            <a:t>0</a:t>
                          </a:r>
                        </a:p>
                      </a:txBody>
                      <a:tcPr anchor="ctr"/>
                    </a:tc>
                    <a:tc>
                      <a:txBody>
                        <a:bodyPr/>
                        <a:lstStyle/>
                        <a:p>
                          <a:endParaRPr lang="it-IT"/>
                        </a:p>
                      </a:txBody>
                      <a:tcPr anchor="ctr">
                        <a:blipFill>
                          <a:blip r:embed="rId3"/>
                          <a:stretch>
                            <a:fillRect l="-201266" t="-106897" r="-201266" b="-524138"/>
                          </a:stretch>
                        </a:blipFill>
                      </a:tcPr>
                    </a:tc>
                    <a:tc>
                      <a:txBody>
                        <a:bodyPr/>
                        <a:lstStyle/>
                        <a:p>
                          <a:pPr algn="ctr"/>
                          <a:r>
                            <a:rPr lang="it-IT" dirty="0"/>
                            <a:t>0</a:t>
                          </a:r>
                        </a:p>
                      </a:txBody>
                      <a:tcPr anchor="ctr"/>
                    </a:tc>
                    <a:tc>
                      <a:txBody>
                        <a:bodyPr/>
                        <a:lstStyle/>
                        <a:p>
                          <a:endParaRPr lang="it-IT"/>
                        </a:p>
                      </a:txBody>
                      <a:tcPr anchor="ctr">
                        <a:blipFill>
                          <a:blip r:embed="rId3"/>
                          <a:stretch>
                            <a:fillRect l="-401266" t="-106897" r="-1266" b="-524138"/>
                          </a:stretch>
                        </a:blipFill>
                      </a:tcPr>
                    </a:tc>
                    <a:extLst>
                      <a:ext uri="{0D108BD9-81ED-4DB2-BD59-A6C34878D82A}">
                        <a16:rowId xmlns:a16="http://schemas.microsoft.com/office/drawing/2014/main" val="3128988906"/>
                      </a:ext>
                    </a:extLst>
                  </a:tr>
                  <a:tr h="365760">
                    <a:tc>
                      <a:txBody>
                        <a:bodyPr/>
                        <a:lstStyle/>
                        <a:p>
                          <a:pPr algn="ctr"/>
                          <a:r>
                            <a:rPr lang="it-IT" dirty="0"/>
                            <a:t>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kern="1200" dirty="0">
                              <a:solidFill>
                                <a:schemeClr val="dk1"/>
                              </a:solidFill>
                              <a:latin typeface="+mn-lt"/>
                              <a:ea typeface="+mn-ea"/>
                              <a:cs typeface="+mn-cs"/>
                            </a:rPr>
                            <a:t>0</a:t>
                          </a:r>
                        </a:p>
                      </a:txBody>
                      <a:tcPr anchor="ctr"/>
                    </a:tc>
                    <a:tc>
                      <a:txBody>
                        <a:bodyPr/>
                        <a:lstStyle/>
                        <a:p>
                          <a:endParaRPr lang="it-IT"/>
                        </a:p>
                      </a:txBody>
                      <a:tcPr anchor="ctr">
                        <a:blipFill>
                          <a:blip r:embed="rId3"/>
                          <a:stretch>
                            <a:fillRect l="-201266" t="-206897" r="-201266" b="-424138"/>
                          </a:stretch>
                        </a:blipFill>
                      </a:tcPr>
                    </a:tc>
                    <a:tc>
                      <a:txBody>
                        <a:bodyPr/>
                        <a:lstStyle/>
                        <a:p>
                          <a:pPr algn="ctr"/>
                          <a:r>
                            <a:rPr lang="it-IT" dirty="0"/>
                            <a:t>d</a:t>
                          </a:r>
                          <a:r>
                            <a:rPr lang="it-IT" baseline="-25000" dirty="0"/>
                            <a:t>2</a:t>
                          </a:r>
                        </a:p>
                      </a:txBody>
                      <a:tcPr anchor="ctr"/>
                    </a:tc>
                    <a:tc>
                      <a:txBody>
                        <a:bodyPr/>
                        <a:lstStyle/>
                        <a:p>
                          <a:endParaRPr lang="it-IT"/>
                        </a:p>
                      </a:txBody>
                      <a:tcPr anchor="ctr">
                        <a:blipFill>
                          <a:blip r:embed="rId3"/>
                          <a:stretch>
                            <a:fillRect l="-401266" t="-206897" r="-1266" b="-424138"/>
                          </a:stretch>
                        </a:blipFill>
                      </a:tcPr>
                    </a:tc>
                    <a:extLst>
                      <a:ext uri="{0D108BD9-81ED-4DB2-BD59-A6C34878D82A}">
                        <a16:rowId xmlns:a16="http://schemas.microsoft.com/office/drawing/2014/main" val="1455501198"/>
                      </a:ext>
                    </a:extLst>
                  </a:tr>
                  <a:tr h="365760">
                    <a:tc>
                      <a:txBody>
                        <a:bodyPr/>
                        <a:lstStyle/>
                        <a:p>
                          <a:pPr algn="ctr"/>
                          <a:r>
                            <a:rPr lang="it-IT" dirty="0"/>
                            <a:t>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kern="1200" dirty="0">
                              <a:solidFill>
                                <a:schemeClr val="dk1"/>
                              </a:solidFill>
                              <a:latin typeface="+mn-lt"/>
                              <a:ea typeface="+mn-ea"/>
                              <a:cs typeface="+mn-cs"/>
                            </a:rPr>
                            <a:t>0</a:t>
                          </a:r>
                        </a:p>
                      </a:txBody>
                      <a:tcPr anchor="ctr"/>
                    </a:tc>
                    <a:tc>
                      <a:txBody>
                        <a:bodyPr/>
                        <a:lstStyle/>
                        <a:p>
                          <a:pPr algn="ctr"/>
                          <a:r>
                            <a:rPr lang="it-IT" dirty="0"/>
                            <a:t>0</a:t>
                          </a:r>
                        </a:p>
                      </a:txBody>
                      <a:tcPr anchor="ctr"/>
                    </a:tc>
                    <a:tc>
                      <a:txBody>
                        <a:bodyPr/>
                        <a:lstStyle/>
                        <a:p>
                          <a:pPr algn="ctr"/>
                          <a:r>
                            <a:rPr lang="it-IT" baseline="0" dirty="0"/>
                            <a:t>d</a:t>
                          </a:r>
                          <a:r>
                            <a:rPr lang="it-IT" baseline="-25000" dirty="0"/>
                            <a:t>3</a:t>
                          </a:r>
                          <a:r>
                            <a:rPr lang="it-IT" baseline="0" dirty="0"/>
                            <a:t>*</a:t>
                          </a:r>
                        </a:p>
                      </a:txBody>
                      <a:tcPr anchor="ctr"/>
                    </a:tc>
                    <a:tc>
                      <a:txBody>
                        <a:bodyPr/>
                        <a:lstStyle/>
                        <a:p>
                          <a:pPr algn="ctr"/>
                          <a:r>
                            <a:rPr lang="it-IT" baseline="0" dirty="0"/>
                            <a:t>0</a:t>
                          </a:r>
                          <a:endParaRPr lang="it-IT" dirty="0"/>
                        </a:p>
                      </a:txBody>
                      <a:tcPr anchor="ctr"/>
                    </a:tc>
                    <a:extLst>
                      <a:ext uri="{0D108BD9-81ED-4DB2-BD59-A6C34878D82A}">
                        <a16:rowId xmlns:a16="http://schemas.microsoft.com/office/drawing/2014/main" val="485630220"/>
                      </a:ext>
                    </a:extLst>
                  </a:tr>
                  <a:tr h="365760">
                    <a:tc>
                      <a:txBody>
                        <a:bodyPr/>
                        <a:lstStyle/>
                        <a:p>
                          <a:pPr algn="ctr"/>
                          <a:r>
                            <a:rPr lang="it-IT" dirty="0"/>
                            <a:t>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kern="1200" dirty="0">
                              <a:solidFill>
                                <a:schemeClr val="dk1"/>
                              </a:solidFill>
                              <a:latin typeface="+mn-lt"/>
                              <a:ea typeface="+mn-ea"/>
                              <a:cs typeface="+mn-cs"/>
                            </a:rPr>
                            <a:t>0</a:t>
                          </a:r>
                        </a:p>
                      </a:txBody>
                      <a:tcPr anchor="ctr"/>
                    </a:tc>
                    <a:tc>
                      <a:txBody>
                        <a:bodyPr/>
                        <a:lstStyle/>
                        <a:p>
                          <a:endParaRPr lang="it-IT"/>
                        </a:p>
                      </a:txBody>
                      <a:tcPr anchor="ctr">
                        <a:blipFill>
                          <a:blip r:embed="rId3"/>
                          <a:stretch>
                            <a:fillRect l="-201266" t="-406897" r="-201266" b="-224138"/>
                          </a:stretch>
                        </a:blipFill>
                      </a:tcPr>
                    </a:tc>
                    <a:tc>
                      <a:txBody>
                        <a:bodyPr/>
                        <a:lstStyle/>
                        <a:p>
                          <a:pPr algn="ctr"/>
                          <a:r>
                            <a:rPr lang="it-IT" dirty="0"/>
                            <a:t>0</a:t>
                          </a:r>
                        </a:p>
                      </a:txBody>
                      <a:tcPr anchor="ctr"/>
                    </a:tc>
                    <a:tc>
                      <a:txBody>
                        <a:bodyPr/>
                        <a:lstStyle/>
                        <a:p>
                          <a:endParaRPr lang="it-IT"/>
                        </a:p>
                      </a:txBody>
                      <a:tcPr anchor="ctr">
                        <a:blipFill>
                          <a:blip r:embed="rId3"/>
                          <a:stretch>
                            <a:fillRect l="-401266" t="-406897" r="-1266" b="-224138"/>
                          </a:stretch>
                        </a:blipFill>
                      </a:tcPr>
                    </a:tc>
                    <a:extLst>
                      <a:ext uri="{0D108BD9-81ED-4DB2-BD59-A6C34878D82A}">
                        <a16:rowId xmlns:a16="http://schemas.microsoft.com/office/drawing/2014/main" val="2653929783"/>
                      </a:ext>
                    </a:extLst>
                  </a:tr>
                  <a:tr h="365760">
                    <a:tc>
                      <a:txBody>
                        <a:bodyPr/>
                        <a:lstStyle/>
                        <a:p>
                          <a:pPr algn="ctr"/>
                          <a:r>
                            <a:rPr lang="it-IT" dirty="0"/>
                            <a:t>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kern="1200" dirty="0">
                              <a:solidFill>
                                <a:schemeClr val="dk1"/>
                              </a:solidFill>
                              <a:latin typeface="+mn-lt"/>
                              <a:ea typeface="+mn-ea"/>
                              <a:cs typeface="+mn-cs"/>
                            </a:rPr>
                            <a:t>0</a:t>
                          </a:r>
                        </a:p>
                      </a:txBody>
                      <a:tcPr anchor="ctr"/>
                    </a:tc>
                    <a:tc>
                      <a:txBody>
                        <a:bodyPr/>
                        <a:lstStyle/>
                        <a:p>
                          <a:endParaRPr lang="it-IT"/>
                        </a:p>
                      </a:txBody>
                      <a:tcPr anchor="ctr">
                        <a:blipFill>
                          <a:blip r:embed="rId3"/>
                          <a:stretch>
                            <a:fillRect l="-201266" t="-506897" r="-201266" b="-124138"/>
                          </a:stretch>
                        </a:blipFill>
                      </a:tcPr>
                    </a:tc>
                    <a:tc>
                      <a:txBody>
                        <a:bodyPr/>
                        <a:lstStyle/>
                        <a:p>
                          <a:pPr algn="ctr"/>
                          <a:r>
                            <a:rPr lang="it-IT" dirty="0"/>
                            <a:t>0</a:t>
                          </a:r>
                        </a:p>
                      </a:txBody>
                      <a:tcPr anchor="ctr"/>
                    </a:tc>
                    <a:tc>
                      <a:txBody>
                        <a:bodyPr/>
                        <a:lstStyle/>
                        <a:p>
                          <a:endParaRPr lang="it-IT"/>
                        </a:p>
                      </a:txBody>
                      <a:tcPr anchor="ctr">
                        <a:blipFill>
                          <a:blip r:embed="rId3"/>
                          <a:stretch>
                            <a:fillRect l="-401266" t="-506897" r="-1266" b="-124138"/>
                          </a:stretch>
                        </a:blipFill>
                      </a:tcPr>
                    </a:tc>
                    <a:extLst>
                      <a:ext uri="{0D108BD9-81ED-4DB2-BD59-A6C34878D82A}">
                        <a16:rowId xmlns:a16="http://schemas.microsoft.com/office/drawing/2014/main" val="3772965877"/>
                      </a:ext>
                    </a:extLst>
                  </a:tr>
                  <a:tr h="365760">
                    <a:tc>
                      <a:txBody>
                        <a:bodyPr/>
                        <a:lstStyle/>
                        <a:p>
                          <a:pPr algn="ctr"/>
                          <a:r>
                            <a:rPr lang="it-IT" dirty="0"/>
                            <a:t>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kern="1200" dirty="0">
                              <a:solidFill>
                                <a:schemeClr val="dk1"/>
                              </a:solidFill>
                              <a:latin typeface="+mn-lt"/>
                              <a:ea typeface="+mn-ea"/>
                              <a:cs typeface="+mn-cs"/>
                            </a:rPr>
                            <a:t>0</a:t>
                          </a:r>
                        </a:p>
                      </a:txBody>
                      <a:tcPr anchor="ctr"/>
                    </a:tc>
                    <a:tc>
                      <a:txBody>
                        <a:bodyPr/>
                        <a:lstStyle/>
                        <a:p>
                          <a:pPr algn="ctr"/>
                          <a:r>
                            <a:rPr lang="it-IT" dirty="0"/>
                            <a:t>0</a:t>
                          </a:r>
                        </a:p>
                      </a:txBody>
                      <a:tcPr anchor="ctr"/>
                    </a:tc>
                    <a:tc>
                      <a:txBody>
                        <a:bodyPr/>
                        <a:lstStyle/>
                        <a:p>
                          <a:pPr algn="ctr"/>
                          <a:r>
                            <a:rPr lang="it-IT" dirty="0"/>
                            <a:t>d</a:t>
                          </a:r>
                          <a:r>
                            <a:rPr lang="it-IT" baseline="-25000" dirty="0"/>
                            <a:t>6</a:t>
                          </a:r>
                        </a:p>
                      </a:txBody>
                      <a:tcPr anchor="ctr"/>
                    </a:tc>
                    <a:tc>
                      <a:txBody>
                        <a:bodyPr/>
                        <a:lstStyle/>
                        <a:p>
                          <a:endParaRPr lang="it-IT"/>
                        </a:p>
                      </a:txBody>
                      <a:tcPr anchor="ctr">
                        <a:blipFill>
                          <a:blip r:embed="rId3"/>
                          <a:stretch>
                            <a:fillRect l="-401266" t="-606897" r="-1266" b="-24138"/>
                          </a:stretch>
                        </a:blipFill>
                      </a:tcPr>
                    </a:tc>
                    <a:extLst>
                      <a:ext uri="{0D108BD9-81ED-4DB2-BD59-A6C34878D82A}">
                        <a16:rowId xmlns:a16="http://schemas.microsoft.com/office/drawing/2014/main" val="469309"/>
                      </a:ext>
                    </a:extLst>
                  </a:tr>
                </a:tbl>
              </a:graphicData>
            </a:graphic>
          </p:graphicFrame>
        </mc:Fallback>
      </mc:AlternateContent>
      <p:sp>
        <p:nvSpPr>
          <p:cNvPr id="4" name="CasellaDiTesto 3">
            <a:extLst>
              <a:ext uri="{FF2B5EF4-FFF2-40B4-BE49-F238E27FC236}">
                <a16:creationId xmlns:a16="http://schemas.microsoft.com/office/drawing/2014/main" id="{201EF97D-A2AF-DA42-BFE9-D7E752F25D36}"/>
              </a:ext>
            </a:extLst>
          </p:cNvPr>
          <p:cNvSpPr txBox="1"/>
          <p:nvPr/>
        </p:nvSpPr>
        <p:spPr>
          <a:xfrm>
            <a:off x="5670196" y="1475623"/>
            <a:ext cx="4997804" cy="1477328"/>
          </a:xfrm>
          <a:prstGeom prst="rect">
            <a:avLst/>
          </a:prstGeom>
          <a:noFill/>
        </p:spPr>
        <p:txBody>
          <a:bodyPr wrap="square" rtlCol="0">
            <a:spAutoFit/>
          </a:bodyPr>
          <a:lstStyle/>
          <a:p>
            <a:r>
              <a:rPr lang="it-IT" dirty="0"/>
              <a:t>Il manipolatore di Stanford può essere scomposto in un manipolatore sferico, giunti 1, 2, 3, e un polso sferico, giunti 4, 5 e 6.</a:t>
            </a:r>
          </a:p>
          <a:p>
            <a:r>
              <a:rPr lang="it-IT" dirty="0"/>
              <a:t>Inoltre i giunti si considerano ideali, privi di elasticità.</a:t>
            </a:r>
          </a:p>
        </p:txBody>
      </p:sp>
      <p:sp>
        <p:nvSpPr>
          <p:cNvPr id="8" name="Segnaposto data 3">
            <a:extLst>
              <a:ext uri="{FF2B5EF4-FFF2-40B4-BE49-F238E27FC236}">
                <a16:creationId xmlns:a16="http://schemas.microsoft.com/office/drawing/2014/main" id="{7FA3F3EA-7F14-6840-89D3-5E2D2490D68C}"/>
              </a:ext>
            </a:extLst>
          </p:cNvPr>
          <p:cNvSpPr>
            <a:spLocks noGrp="1"/>
          </p:cNvSpPr>
          <p:nvPr>
            <p:ph type="dt" sz="half" idx="10"/>
          </p:nvPr>
        </p:nvSpPr>
        <p:spPr>
          <a:xfrm>
            <a:off x="838200" y="6356350"/>
            <a:ext cx="2743200" cy="365125"/>
          </a:xfrm>
        </p:spPr>
        <p:txBody>
          <a:bodyPr/>
          <a:lstStyle/>
          <a:p>
            <a:fld id="{4EF59023-6175-3944-979D-CFE35E3A8267}" type="datetime1">
              <a:rPr lang="it-IT" smtClean="0"/>
              <a:t>08/01/22</a:t>
            </a:fld>
            <a:endParaRPr lang="en-US" dirty="0"/>
          </a:p>
        </p:txBody>
      </p:sp>
      <p:sp>
        <p:nvSpPr>
          <p:cNvPr id="10" name="Segnaposto piè di pagina 4">
            <a:extLst>
              <a:ext uri="{FF2B5EF4-FFF2-40B4-BE49-F238E27FC236}">
                <a16:creationId xmlns:a16="http://schemas.microsoft.com/office/drawing/2014/main" id="{C7223079-51AF-904D-AE4F-28A380DE959C}"/>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1" name="Segnaposto numero diapositiva 5">
            <a:extLst>
              <a:ext uri="{FF2B5EF4-FFF2-40B4-BE49-F238E27FC236}">
                <a16:creationId xmlns:a16="http://schemas.microsoft.com/office/drawing/2014/main" id="{EE4667CB-767F-C546-A716-BAF718BF5AB1}"/>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4</a:t>
            </a:fld>
            <a:endParaRPr lang="en-US" dirty="0"/>
          </a:p>
        </p:txBody>
      </p:sp>
      <p:pic>
        <p:nvPicPr>
          <p:cNvPr id="12" name="Immagine 11">
            <a:extLst>
              <a:ext uri="{FF2B5EF4-FFF2-40B4-BE49-F238E27FC236}">
                <a16:creationId xmlns:a16="http://schemas.microsoft.com/office/drawing/2014/main" id="{B9467F14-0AD3-8245-8F95-2CD40916853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spTree>
    <p:extLst>
      <p:ext uri="{BB962C8B-B14F-4D97-AF65-F5344CB8AC3E}">
        <p14:creationId xmlns:p14="http://schemas.microsoft.com/office/powerpoint/2010/main" val="2254414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46164A13-FDFD-6E44-AE97-D9FCDE49AE03}"/>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Manipolatore di Stanford</a:t>
            </a:r>
          </a:p>
        </p:txBody>
      </p:sp>
      <p:sp>
        <p:nvSpPr>
          <p:cNvPr id="6" name="CasellaDiTesto 5">
            <a:extLst>
              <a:ext uri="{FF2B5EF4-FFF2-40B4-BE49-F238E27FC236}">
                <a16:creationId xmlns:a16="http://schemas.microsoft.com/office/drawing/2014/main" id="{FAFDC23C-25BD-3A44-9A76-23EE1578E4DC}"/>
              </a:ext>
            </a:extLst>
          </p:cNvPr>
          <p:cNvSpPr txBox="1"/>
          <p:nvPr/>
        </p:nvSpPr>
        <p:spPr>
          <a:xfrm>
            <a:off x="1071563" y="1475624"/>
            <a:ext cx="7739271" cy="2031325"/>
          </a:xfrm>
          <a:prstGeom prst="rect">
            <a:avLst/>
          </a:prstGeom>
          <a:noFill/>
        </p:spPr>
        <p:txBody>
          <a:bodyPr wrap="square" rtlCol="0">
            <a:spAutoFit/>
          </a:bodyPr>
          <a:lstStyle/>
          <a:p>
            <a:r>
              <a:rPr lang="it-IT" dirty="0"/>
              <a:t>CINEMATICA DIRETTA</a:t>
            </a:r>
          </a:p>
          <a:p>
            <a:r>
              <a:rPr lang="it-IT" dirty="0"/>
              <a:t>A partire dalla tabella di D-H è possibile associare a ciascun giunto una terna destrorsa di riferimento e  ricavare le matrici di trasformazione tra la terna i e la terna i+1.</a:t>
            </a:r>
          </a:p>
          <a:p>
            <a:r>
              <a:rPr lang="it-IT" dirty="0"/>
              <a:t>Componendo le trasformazioni in assi correnti a partire dalla terna base fino alla terna dell’end-</a:t>
            </a:r>
            <a:r>
              <a:rPr lang="it-IT" dirty="0" err="1"/>
              <a:t>effector</a:t>
            </a:r>
            <a:r>
              <a:rPr lang="it-IT" dirty="0"/>
              <a:t>, si ottiene una mappa della cinematica</a:t>
            </a:r>
          </a:p>
          <a:p>
            <a:r>
              <a:rPr lang="it-IT" dirty="0"/>
              <a:t>diretta che rappresenta la postura dell’organo terminale rispetto alla base.</a:t>
            </a:r>
          </a:p>
        </p:txBody>
      </p:sp>
      <p:pic>
        <p:nvPicPr>
          <p:cNvPr id="7" name="Immagine 6">
            <a:extLst>
              <a:ext uri="{FF2B5EF4-FFF2-40B4-BE49-F238E27FC236}">
                <a16:creationId xmlns:a16="http://schemas.microsoft.com/office/drawing/2014/main" id="{87804142-F7A5-1B4A-9B40-6A0157BA75C8}"/>
              </a:ext>
            </a:extLst>
          </p:cNvPr>
          <p:cNvPicPr>
            <a:picLocks noChangeAspect="1"/>
          </p:cNvPicPr>
          <p:nvPr/>
        </p:nvPicPr>
        <p:blipFill>
          <a:blip r:embed="rId2"/>
          <a:stretch>
            <a:fillRect/>
          </a:stretch>
        </p:blipFill>
        <p:spPr>
          <a:xfrm>
            <a:off x="8810836" y="1303867"/>
            <a:ext cx="1857163" cy="1396471"/>
          </a:xfrm>
          <a:prstGeom prst="rect">
            <a:avLst/>
          </a:prstGeom>
        </p:spPr>
      </p:pic>
      <p:pic>
        <p:nvPicPr>
          <p:cNvPr id="14" name="Immagine 13">
            <a:extLst>
              <a:ext uri="{FF2B5EF4-FFF2-40B4-BE49-F238E27FC236}">
                <a16:creationId xmlns:a16="http://schemas.microsoft.com/office/drawing/2014/main" id="{B0DE0442-2B8A-8A4B-B1D7-C8E63CDAEB45}"/>
              </a:ext>
            </a:extLst>
          </p:cNvPr>
          <p:cNvPicPr>
            <a:picLocks noChangeAspect="1"/>
          </p:cNvPicPr>
          <p:nvPr/>
        </p:nvPicPr>
        <p:blipFill>
          <a:blip r:embed="rId3"/>
          <a:stretch>
            <a:fillRect/>
          </a:stretch>
        </p:blipFill>
        <p:spPr>
          <a:xfrm>
            <a:off x="6155473" y="3506948"/>
            <a:ext cx="4512526" cy="3030801"/>
          </a:xfrm>
          <a:prstGeom prst="rect">
            <a:avLst/>
          </a:prstGeom>
        </p:spPr>
      </p:pic>
      <p:pic>
        <p:nvPicPr>
          <p:cNvPr id="16" name="Immagine 15">
            <a:extLst>
              <a:ext uri="{FF2B5EF4-FFF2-40B4-BE49-F238E27FC236}">
                <a16:creationId xmlns:a16="http://schemas.microsoft.com/office/drawing/2014/main" id="{0BFFE1AB-6856-AF4E-9BAF-FDD9EB13B090}"/>
              </a:ext>
            </a:extLst>
          </p:cNvPr>
          <p:cNvPicPr>
            <a:picLocks noChangeAspect="1"/>
          </p:cNvPicPr>
          <p:nvPr/>
        </p:nvPicPr>
        <p:blipFill>
          <a:blip r:embed="rId4"/>
          <a:stretch>
            <a:fillRect/>
          </a:stretch>
        </p:blipFill>
        <p:spPr>
          <a:xfrm>
            <a:off x="1784718" y="4412748"/>
            <a:ext cx="3657600" cy="1219200"/>
          </a:xfrm>
          <a:prstGeom prst="rect">
            <a:avLst/>
          </a:prstGeom>
        </p:spPr>
      </p:pic>
      <p:sp>
        <p:nvSpPr>
          <p:cNvPr id="8" name="Segnaposto data 3">
            <a:extLst>
              <a:ext uri="{FF2B5EF4-FFF2-40B4-BE49-F238E27FC236}">
                <a16:creationId xmlns:a16="http://schemas.microsoft.com/office/drawing/2014/main" id="{A686B70D-1A3D-2A4C-A0F9-A6A69FD70E87}"/>
              </a:ext>
            </a:extLst>
          </p:cNvPr>
          <p:cNvSpPr>
            <a:spLocks noGrp="1"/>
          </p:cNvSpPr>
          <p:nvPr>
            <p:ph type="dt" sz="half" idx="10"/>
          </p:nvPr>
        </p:nvSpPr>
        <p:spPr>
          <a:xfrm>
            <a:off x="838200" y="6356350"/>
            <a:ext cx="2743200" cy="365125"/>
          </a:xfrm>
        </p:spPr>
        <p:txBody>
          <a:bodyPr/>
          <a:lstStyle/>
          <a:p>
            <a:fld id="{4EF59023-6175-3944-979D-CFE35E3A8267}" type="datetime1">
              <a:rPr lang="it-IT" smtClean="0"/>
              <a:t>08/01/22</a:t>
            </a:fld>
            <a:endParaRPr lang="en-US" dirty="0"/>
          </a:p>
        </p:txBody>
      </p:sp>
      <p:sp>
        <p:nvSpPr>
          <p:cNvPr id="9" name="Segnaposto piè di pagina 4">
            <a:extLst>
              <a:ext uri="{FF2B5EF4-FFF2-40B4-BE49-F238E27FC236}">
                <a16:creationId xmlns:a16="http://schemas.microsoft.com/office/drawing/2014/main" id="{A06E9C3F-6C77-D74B-A1EF-F4BE47E7215C}"/>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0" name="Segnaposto numero diapositiva 5">
            <a:extLst>
              <a:ext uri="{FF2B5EF4-FFF2-40B4-BE49-F238E27FC236}">
                <a16:creationId xmlns:a16="http://schemas.microsoft.com/office/drawing/2014/main" id="{7636B61E-8FB2-8948-9E0B-70C7EFB21070}"/>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5</a:t>
            </a:fld>
            <a:endParaRPr lang="en-US" dirty="0"/>
          </a:p>
        </p:txBody>
      </p:sp>
      <p:pic>
        <p:nvPicPr>
          <p:cNvPr id="11" name="Immagine 10">
            <a:extLst>
              <a:ext uri="{FF2B5EF4-FFF2-40B4-BE49-F238E27FC236}">
                <a16:creationId xmlns:a16="http://schemas.microsoft.com/office/drawing/2014/main" id="{824BD356-4160-F04B-8768-162A3C004CC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spTree>
    <p:extLst>
      <p:ext uri="{BB962C8B-B14F-4D97-AF65-F5344CB8AC3E}">
        <p14:creationId xmlns:p14="http://schemas.microsoft.com/office/powerpoint/2010/main" val="4156955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5C4B8514-3AC3-DF40-B252-1F19D18AEF9B}"/>
                  </a:ext>
                </a:extLst>
              </p:cNvPr>
              <p:cNvSpPr txBox="1"/>
              <p:nvPr/>
            </p:nvSpPr>
            <p:spPr>
              <a:xfrm>
                <a:off x="1524000" y="1454726"/>
                <a:ext cx="7177088" cy="2960112"/>
              </a:xfrm>
              <a:prstGeom prst="rect">
                <a:avLst/>
              </a:prstGeom>
              <a:noFill/>
            </p:spPr>
            <p:txBody>
              <a:bodyPr wrap="square" rtlCol="0">
                <a:spAutoFit/>
              </a:bodyPr>
              <a:lstStyle/>
              <a:p>
                <a:r>
                  <a:rPr lang="it-IT" dirty="0"/>
                  <a:t>DINAMICA DIRETTA:</a:t>
                </a:r>
              </a:p>
              <a:p>
                <a:r>
                  <a:rPr lang="it-IT" dirty="0"/>
                  <a:t>Il problema della dinamica diretta consiste nel determinare, per t &gt; t</a:t>
                </a:r>
                <a:r>
                  <a:rPr lang="it-IT" baseline="-25000" dirty="0"/>
                  <a:t>0</a:t>
                </a:r>
                <a:r>
                  <a:rPr lang="it-IT" dirty="0"/>
                  <a:t>, le accelerazioni dei giunti </a:t>
                </a:r>
                <a14:m>
                  <m:oMath xmlns:m="http://schemas.openxmlformats.org/officeDocument/2006/math">
                    <m:acc>
                      <m:accPr>
                        <m:chr m:val="̈"/>
                        <m:ctrlPr>
                          <a:rPr lang="it-IT" i="1" smtClean="0">
                            <a:latin typeface="Cambria Math" panose="02040503050406030204" pitchFamily="18" charset="0"/>
                          </a:rPr>
                        </m:ctrlPr>
                      </m:accPr>
                      <m:e>
                        <m:r>
                          <a:rPr lang="it-IT" b="0" i="1" smtClean="0">
                            <a:latin typeface="Cambria Math" panose="02040503050406030204" pitchFamily="18" charset="0"/>
                          </a:rPr>
                          <m:t>𝑞</m:t>
                        </m:r>
                      </m:e>
                    </m:acc>
                    <m:r>
                      <a:rPr lang="it-IT" b="0" i="1" smtClean="0">
                        <a:latin typeface="Cambria Math" panose="02040503050406030204" pitchFamily="18" charset="0"/>
                      </a:rPr>
                      <m:t>(</m:t>
                    </m:r>
                    <m:r>
                      <a:rPr lang="it-IT" b="0" i="1" smtClean="0">
                        <a:latin typeface="Cambria Math" panose="02040503050406030204" pitchFamily="18" charset="0"/>
                      </a:rPr>
                      <m:t>𝑡</m:t>
                    </m:r>
                    <m:r>
                      <a:rPr lang="it-IT" b="0" i="1" smtClean="0">
                        <a:latin typeface="Cambria Math" panose="02040503050406030204" pitchFamily="18" charset="0"/>
                      </a:rPr>
                      <m:t>)</m:t>
                    </m:r>
                    <m:r>
                      <a:rPr lang="it-IT" b="0" i="0" smtClean="0">
                        <a:latin typeface="Cambria Math" panose="02040503050406030204" pitchFamily="18" charset="0"/>
                      </a:rPr>
                      <m:t> </m:t>
                    </m:r>
                  </m:oMath>
                </a14:m>
                <a:r>
                  <a:rPr lang="it-IT" dirty="0"/>
                  <a:t>(e quindi </a:t>
                </a:r>
                <a14:m>
                  <m:oMath xmlns:m="http://schemas.openxmlformats.org/officeDocument/2006/math">
                    <m:acc>
                      <m:accPr>
                        <m:chr m:val="̇"/>
                        <m:ctrlPr>
                          <a:rPr lang="it-IT" i="1" smtClean="0">
                            <a:latin typeface="Cambria Math" panose="02040503050406030204" pitchFamily="18" charset="0"/>
                          </a:rPr>
                        </m:ctrlPr>
                      </m:accPr>
                      <m:e>
                        <m:r>
                          <a:rPr lang="it-IT" b="0" i="1" smtClean="0">
                            <a:latin typeface="Cambria Math" panose="02040503050406030204" pitchFamily="18" charset="0"/>
                          </a:rPr>
                          <m:t>𝑞</m:t>
                        </m:r>
                      </m:e>
                    </m:acc>
                    <m:r>
                      <a:rPr lang="it-IT" b="0" i="1" smtClean="0">
                        <a:latin typeface="Cambria Math" panose="02040503050406030204" pitchFamily="18" charset="0"/>
                      </a:rPr>
                      <m:t>(</m:t>
                    </m:r>
                    <m:r>
                      <a:rPr lang="it-IT" b="0" i="1" smtClean="0">
                        <a:latin typeface="Cambria Math" panose="02040503050406030204" pitchFamily="18" charset="0"/>
                      </a:rPr>
                      <m:t>𝑡</m:t>
                    </m:r>
                    <m:r>
                      <a:rPr lang="it-IT" b="0" i="1" smtClean="0">
                        <a:latin typeface="Cambria Math" panose="02040503050406030204" pitchFamily="18" charset="0"/>
                      </a:rPr>
                      <m:t>)</m:t>
                    </m:r>
                  </m:oMath>
                </a14:m>
                <a:r>
                  <a:rPr lang="it-IT" dirty="0"/>
                  <a:t> e </a:t>
                </a:r>
                <a14:m>
                  <m:oMath xmlns:m="http://schemas.openxmlformats.org/officeDocument/2006/math">
                    <m:r>
                      <a:rPr lang="it-IT" b="0" i="1" dirty="0" smtClean="0">
                        <a:latin typeface="Cambria Math" panose="02040503050406030204" pitchFamily="18" charset="0"/>
                      </a:rPr>
                      <m:t>𝑞</m:t>
                    </m:r>
                    <m:r>
                      <a:rPr lang="it-IT" b="0" i="1" dirty="0" smtClean="0">
                        <a:latin typeface="Cambria Math" panose="02040503050406030204" pitchFamily="18" charset="0"/>
                      </a:rPr>
                      <m:t>(</m:t>
                    </m:r>
                    <m:r>
                      <a:rPr lang="it-IT" b="0" i="1" dirty="0" smtClean="0">
                        <a:latin typeface="Cambria Math" panose="02040503050406030204" pitchFamily="18" charset="0"/>
                      </a:rPr>
                      <m:t>𝑡</m:t>
                    </m:r>
                    <m:r>
                      <a:rPr lang="it-IT" b="0" i="1" dirty="0" smtClean="0">
                        <a:latin typeface="Cambria Math" panose="02040503050406030204" pitchFamily="18" charset="0"/>
                      </a:rPr>
                      <m:t>)</m:t>
                    </m:r>
                  </m:oMath>
                </a14:m>
                <a:r>
                  <a:rPr lang="it-IT" dirty="0"/>
                  <a:t>) risultanti dalle date coppie di giunti </a:t>
                </a:r>
                <a14:m>
                  <m:oMath xmlns:m="http://schemas.openxmlformats.org/officeDocument/2006/math">
                    <m:r>
                      <a:rPr lang="el-GR" i="1" dirty="0" smtClean="0">
                        <a:latin typeface="Cambria Math" panose="02040503050406030204" pitchFamily="18" charset="0"/>
                      </a:rPr>
                      <m:t>𝜏</m:t>
                    </m:r>
                    <m:r>
                      <a:rPr lang="el-GR" i="1" dirty="0">
                        <a:latin typeface="Cambria Math" panose="02040503050406030204" pitchFamily="18" charset="0"/>
                      </a:rPr>
                      <m:t>(</m:t>
                    </m:r>
                    <m:r>
                      <a:rPr lang="it-IT" i="1" dirty="0">
                        <a:latin typeface="Cambria Math" panose="02040503050406030204" pitchFamily="18" charset="0"/>
                      </a:rPr>
                      <m:t>𝑡</m:t>
                    </m:r>
                    <m:r>
                      <a:rPr lang="it-IT" i="1" dirty="0">
                        <a:latin typeface="Cambria Math" panose="02040503050406030204" pitchFamily="18" charset="0"/>
                      </a:rPr>
                      <m:t>)</m:t>
                    </m:r>
                  </m:oMath>
                </a14:m>
                <a:r>
                  <a:rPr lang="it-IT" dirty="0"/>
                  <a:t>, una volta che le posizioni iniziali </a:t>
                </a:r>
                <a14:m>
                  <m:oMath xmlns:m="http://schemas.openxmlformats.org/officeDocument/2006/math">
                    <m:r>
                      <a:rPr lang="it-IT" i="1" dirty="0" smtClean="0">
                        <a:latin typeface="Cambria Math" panose="02040503050406030204" pitchFamily="18" charset="0"/>
                      </a:rPr>
                      <m:t>𝑞</m:t>
                    </m:r>
                    <m:r>
                      <a:rPr lang="it-IT" i="1" dirty="0">
                        <a:latin typeface="Cambria Math" panose="02040503050406030204" pitchFamily="18" charset="0"/>
                      </a:rPr>
                      <m:t>(</m:t>
                    </m:r>
                    <m:r>
                      <a:rPr lang="it-IT" i="1" dirty="0">
                        <a:latin typeface="Cambria Math" panose="02040503050406030204" pitchFamily="18" charset="0"/>
                      </a:rPr>
                      <m:t>𝑡</m:t>
                    </m:r>
                    <m:r>
                      <a:rPr lang="it-IT" i="1" baseline="-25000" dirty="0">
                        <a:latin typeface="Cambria Math" panose="02040503050406030204" pitchFamily="18" charset="0"/>
                      </a:rPr>
                      <m:t>0</m:t>
                    </m:r>
                    <m:r>
                      <a:rPr lang="it-IT" i="1" dirty="0">
                        <a:latin typeface="Cambria Math" panose="02040503050406030204" pitchFamily="18" charset="0"/>
                      </a:rPr>
                      <m:t>)</m:t>
                    </m:r>
                  </m:oMath>
                </a14:m>
                <a:r>
                  <a:rPr lang="it-IT" dirty="0"/>
                  <a:t> e le velocità iniziali </a:t>
                </a:r>
                <a14:m>
                  <m:oMath xmlns:m="http://schemas.openxmlformats.org/officeDocument/2006/math">
                    <m:acc>
                      <m:accPr>
                        <m:chr m:val="̇"/>
                        <m:ctrlPr>
                          <a:rPr lang="it-IT" i="1" dirty="0" smtClean="0">
                            <a:latin typeface="Cambria Math" panose="02040503050406030204" pitchFamily="18" charset="0"/>
                          </a:rPr>
                        </m:ctrlPr>
                      </m:accPr>
                      <m:e>
                        <m:r>
                          <a:rPr lang="it-IT" b="0" i="1" dirty="0" smtClean="0">
                            <a:latin typeface="Cambria Math" panose="02040503050406030204" pitchFamily="18" charset="0"/>
                          </a:rPr>
                          <m:t>𝑞</m:t>
                        </m:r>
                      </m:e>
                    </m:acc>
                    <m:r>
                      <a:rPr lang="it-IT" i="1" dirty="0">
                        <a:latin typeface="Cambria Math" panose="02040503050406030204" pitchFamily="18" charset="0"/>
                      </a:rPr>
                      <m:t>(</m:t>
                    </m:r>
                    <m:r>
                      <a:rPr lang="it-IT" i="1" dirty="0">
                        <a:latin typeface="Cambria Math" panose="02040503050406030204" pitchFamily="18" charset="0"/>
                      </a:rPr>
                      <m:t>𝑡</m:t>
                    </m:r>
                    <m:r>
                      <a:rPr lang="it-IT" i="1" baseline="-25000" dirty="0">
                        <a:latin typeface="Cambria Math" panose="02040503050406030204" pitchFamily="18" charset="0"/>
                      </a:rPr>
                      <m:t>0</m:t>
                    </m:r>
                    <m:r>
                      <a:rPr lang="it-IT" i="1" dirty="0">
                        <a:latin typeface="Cambria Math" panose="02040503050406030204" pitchFamily="18" charset="0"/>
                      </a:rPr>
                      <m:t>)</m:t>
                    </m:r>
                  </m:oMath>
                </a14:m>
                <a:r>
                  <a:rPr lang="it-IT" dirty="0"/>
                  <a:t> sono note (stato iniziale del sistema).</a:t>
                </a:r>
              </a:p>
              <a:p>
                <a:endParaRPr lang="it-IT" dirty="0"/>
              </a:p>
              <a:p>
                <a:r>
                  <a:rPr lang="it-IT" dirty="0"/>
                  <a:t>DINAMICA INVERSA:</a:t>
                </a:r>
              </a:p>
              <a:p>
                <a:r>
                  <a:rPr lang="it-IT" dirty="0"/>
                  <a:t>Il problema della dinamica inversa consiste nel determinare le coppie articolari </a:t>
                </a:r>
                <a14:m>
                  <m:oMath xmlns:m="http://schemas.openxmlformats.org/officeDocument/2006/math">
                    <m:r>
                      <a:rPr lang="el-GR" i="1" dirty="0" smtClean="0">
                        <a:latin typeface="Cambria Math" panose="02040503050406030204" pitchFamily="18" charset="0"/>
                      </a:rPr>
                      <m:t>𝜏</m:t>
                    </m:r>
                    <m:r>
                      <a:rPr lang="el-GR" i="1" dirty="0">
                        <a:latin typeface="Cambria Math" panose="02040503050406030204" pitchFamily="18" charset="0"/>
                      </a:rPr>
                      <m:t>(</m:t>
                    </m:r>
                    <m:r>
                      <a:rPr lang="it-IT" i="1" dirty="0">
                        <a:latin typeface="Cambria Math" panose="02040503050406030204" pitchFamily="18" charset="0"/>
                      </a:rPr>
                      <m:t>𝑡</m:t>
                    </m:r>
                    <m:r>
                      <a:rPr lang="it-IT" i="1" dirty="0">
                        <a:latin typeface="Cambria Math" panose="02040503050406030204" pitchFamily="18" charset="0"/>
                      </a:rPr>
                      <m:t>)</m:t>
                    </m:r>
                  </m:oMath>
                </a14:m>
                <a:r>
                  <a:rPr lang="it-IT" dirty="0"/>
                  <a:t> che sono necessarie per generare il movimento specificato dall'accelerazioni </a:t>
                </a:r>
                <a14:m>
                  <m:oMath xmlns:m="http://schemas.openxmlformats.org/officeDocument/2006/math">
                    <m:acc>
                      <m:accPr>
                        <m:chr m:val="̈"/>
                        <m:ctrlPr>
                          <a:rPr lang="it-IT" i="1" dirty="0" smtClean="0">
                            <a:latin typeface="Cambria Math" panose="02040503050406030204" pitchFamily="18" charset="0"/>
                          </a:rPr>
                        </m:ctrlPr>
                      </m:accPr>
                      <m:e>
                        <m:r>
                          <a:rPr lang="it-IT" b="0" i="1" dirty="0" smtClean="0">
                            <a:latin typeface="Cambria Math" panose="02040503050406030204" pitchFamily="18" charset="0"/>
                          </a:rPr>
                          <m:t>𝑞</m:t>
                        </m:r>
                      </m:e>
                    </m:acc>
                    <m:r>
                      <a:rPr lang="it-IT" i="1" dirty="0">
                        <a:latin typeface="Cambria Math" panose="02040503050406030204" pitchFamily="18" charset="0"/>
                      </a:rPr>
                      <m:t>(</m:t>
                    </m:r>
                    <m:r>
                      <a:rPr lang="it-IT" i="1" dirty="0">
                        <a:latin typeface="Cambria Math" panose="02040503050406030204" pitchFamily="18" charset="0"/>
                      </a:rPr>
                      <m:t>𝑡</m:t>
                    </m:r>
                    <m:r>
                      <a:rPr lang="it-IT" i="1" dirty="0">
                        <a:latin typeface="Cambria Math" panose="02040503050406030204" pitchFamily="18" charset="0"/>
                      </a:rPr>
                      <m:t>)</m:t>
                    </m:r>
                  </m:oMath>
                </a14:m>
                <a:r>
                  <a:rPr lang="it-IT" dirty="0"/>
                  <a:t>, velocità </a:t>
                </a:r>
                <a14:m>
                  <m:oMath xmlns:m="http://schemas.openxmlformats.org/officeDocument/2006/math">
                    <m:acc>
                      <m:accPr>
                        <m:chr m:val="̇"/>
                        <m:ctrlPr>
                          <a:rPr lang="it-IT" i="1" dirty="0" smtClean="0">
                            <a:latin typeface="Cambria Math" panose="02040503050406030204" pitchFamily="18" charset="0"/>
                          </a:rPr>
                        </m:ctrlPr>
                      </m:accPr>
                      <m:e>
                        <m:r>
                          <a:rPr lang="it-IT" b="0" i="1" dirty="0" smtClean="0">
                            <a:latin typeface="Cambria Math" panose="02040503050406030204" pitchFamily="18" charset="0"/>
                          </a:rPr>
                          <m:t>𝑞</m:t>
                        </m:r>
                      </m:e>
                    </m:acc>
                    <m:r>
                      <a:rPr lang="it-IT" i="1" dirty="0">
                        <a:latin typeface="Cambria Math" panose="02040503050406030204" pitchFamily="18" charset="0"/>
                      </a:rPr>
                      <m:t>(</m:t>
                    </m:r>
                    <m:r>
                      <a:rPr lang="it-IT" i="1" dirty="0">
                        <a:latin typeface="Cambria Math" panose="02040503050406030204" pitchFamily="18" charset="0"/>
                      </a:rPr>
                      <m:t>𝑡</m:t>
                    </m:r>
                    <m:r>
                      <a:rPr lang="it-IT" i="1" dirty="0">
                        <a:latin typeface="Cambria Math" panose="02040503050406030204" pitchFamily="18" charset="0"/>
                      </a:rPr>
                      <m:t>)</m:t>
                    </m:r>
                  </m:oMath>
                </a14:m>
                <a:r>
                  <a:rPr lang="it-IT" dirty="0"/>
                  <a:t> e posizioni </a:t>
                </a:r>
                <a14:m>
                  <m:oMath xmlns:m="http://schemas.openxmlformats.org/officeDocument/2006/math">
                    <m:r>
                      <a:rPr lang="it-IT" i="1" dirty="0" smtClean="0">
                        <a:latin typeface="Cambria Math" panose="02040503050406030204" pitchFamily="18" charset="0"/>
                      </a:rPr>
                      <m:t>𝑞</m:t>
                    </m:r>
                    <m:r>
                      <a:rPr lang="it-IT" i="1" dirty="0" smtClean="0">
                        <a:latin typeface="Cambria Math" panose="02040503050406030204" pitchFamily="18" charset="0"/>
                      </a:rPr>
                      <m:t>(</m:t>
                    </m:r>
                    <m:r>
                      <a:rPr lang="it-IT" i="1" dirty="0">
                        <a:latin typeface="Cambria Math" panose="02040503050406030204" pitchFamily="18" charset="0"/>
                      </a:rPr>
                      <m:t>𝑡</m:t>
                    </m:r>
                    <m:r>
                      <a:rPr lang="it-IT" i="1" dirty="0" smtClean="0">
                        <a:latin typeface="Cambria Math" panose="02040503050406030204" pitchFamily="18" charset="0"/>
                      </a:rPr>
                      <m:t>)</m:t>
                    </m:r>
                  </m:oMath>
                </a14:m>
                <a:r>
                  <a:rPr lang="it-IT" dirty="0"/>
                  <a:t>.</a:t>
                </a:r>
              </a:p>
            </p:txBody>
          </p:sp>
        </mc:Choice>
        <mc:Fallback xmlns="">
          <p:sp>
            <p:nvSpPr>
              <p:cNvPr id="5" name="CasellaDiTesto 4">
                <a:extLst>
                  <a:ext uri="{FF2B5EF4-FFF2-40B4-BE49-F238E27FC236}">
                    <a16:creationId xmlns:a16="http://schemas.microsoft.com/office/drawing/2014/main" id="{5C4B8514-3AC3-DF40-B252-1F19D18AEF9B}"/>
                  </a:ext>
                </a:extLst>
              </p:cNvPr>
              <p:cNvSpPr txBox="1">
                <a:spLocks noRot="1" noChangeAspect="1" noMove="1" noResize="1" noEditPoints="1" noAdjustHandles="1" noChangeArrowheads="1" noChangeShapeType="1" noTextEdit="1"/>
              </p:cNvSpPr>
              <p:nvPr/>
            </p:nvSpPr>
            <p:spPr>
              <a:xfrm>
                <a:off x="1524000" y="1454726"/>
                <a:ext cx="7177088" cy="2960112"/>
              </a:xfrm>
              <a:prstGeom prst="rect">
                <a:avLst/>
              </a:prstGeom>
              <a:blipFill>
                <a:blip r:embed="rId2"/>
                <a:stretch>
                  <a:fillRect l="-708" t="-855"/>
                </a:stretch>
              </a:blipFill>
            </p:spPr>
            <p:txBody>
              <a:bodyPr/>
              <a:lstStyle/>
              <a:p>
                <a:r>
                  <a:rPr lang="it-IT">
                    <a:noFill/>
                  </a:rPr>
                  <a:t> </a:t>
                </a:r>
              </a:p>
            </p:txBody>
          </p:sp>
        </mc:Fallback>
      </mc:AlternateContent>
      <p:pic>
        <p:nvPicPr>
          <p:cNvPr id="7" name="Immagine 6">
            <a:extLst>
              <a:ext uri="{FF2B5EF4-FFF2-40B4-BE49-F238E27FC236}">
                <a16:creationId xmlns:a16="http://schemas.microsoft.com/office/drawing/2014/main" id="{FCD1C28A-055B-1E4F-B551-82B60DEFB9D1}"/>
              </a:ext>
            </a:extLst>
          </p:cNvPr>
          <p:cNvPicPr>
            <a:picLocks noChangeAspect="1"/>
          </p:cNvPicPr>
          <p:nvPr/>
        </p:nvPicPr>
        <p:blipFill>
          <a:blip r:embed="rId3"/>
          <a:stretch>
            <a:fillRect/>
          </a:stretch>
        </p:blipFill>
        <p:spPr>
          <a:xfrm>
            <a:off x="2946830" y="4414838"/>
            <a:ext cx="4331427" cy="544263"/>
          </a:xfrm>
          <a:prstGeom prst="rect">
            <a:avLst/>
          </a:prstGeom>
        </p:spPr>
      </p:pic>
      <p:sp>
        <p:nvSpPr>
          <p:cNvPr id="8" name="Titolo 1">
            <a:extLst>
              <a:ext uri="{FF2B5EF4-FFF2-40B4-BE49-F238E27FC236}">
                <a16:creationId xmlns:a16="http://schemas.microsoft.com/office/drawing/2014/main" id="{6476C459-1E30-1F4E-AFA3-A08917979116}"/>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Manipolatore di Stanford</a:t>
            </a:r>
          </a:p>
        </p:txBody>
      </p:sp>
      <p:pic>
        <p:nvPicPr>
          <p:cNvPr id="9" name="Immagine 8">
            <a:extLst>
              <a:ext uri="{FF2B5EF4-FFF2-40B4-BE49-F238E27FC236}">
                <a16:creationId xmlns:a16="http://schemas.microsoft.com/office/drawing/2014/main" id="{7682711D-9CD1-D74D-829C-D2C6952283C5}"/>
              </a:ext>
            </a:extLst>
          </p:cNvPr>
          <p:cNvPicPr>
            <a:picLocks noChangeAspect="1"/>
          </p:cNvPicPr>
          <p:nvPr/>
        </p:nvPicPr>
        <p:blipFill>
          <a:blip r:embed="rId4"/>
          <a:stretch>
            <a:fillRect/>
          </a:stretch>
        </p:blipFill>
        <p:spPr>
          <a:xfrm>
            <a:off x="8810836" y="1303867"/>
            <a:ext cx="1857163" cy="1396471"/>
          </a:xfrm>
          <a:prstGeom prst="rect">
            <a:avLst/>
          </a:prstGeom>
        </p:spPr>
      </p:pic>
      <p:sp>
        <p:nvSpPr>
          <p:cNvPr id="6" name="Segnaposto data 3">
            <a:extLst>
              <a:ext uri="{FF2B5EF4-FFF2-40B4-BE49-F238E27FC236}">
                <a16:creationId xmlns:a16="http://schemas.microsoft.com/office/drawing/2014/main" id="{38F6EE5D-77D9-F448-BC50-2E996C438BC9}"/>
              </a:ext>
            </a:extLst>
          </p:cNvPr>
          <p:cNvSpPr>
            <a:spLocks noGrp="1"/>
          </p:cNvSpPr>
          <p:nvPr>
            <p:ph type="dt" sz="half" idx="10"/>
          </p:nvPr>
        </p:nvSpPr>
        <p:spPr>
          <a:xfrm>
            <a:off x="838200" y="6356350"/>
            <a:ext cx="2743200" cy="365125"/>
          </a:xfrm>
        </p:spPr>
        <p:txBody>
          <a:bodyPr/>
          <a:lstStyle/>
          <a:p>
            <a:fld id="{4EF59023-6175-3944-979D-CFE35E3A8267}" type="datetime1">
              <a:rPr lang="it-IT" smtClean="0"/>
              <a:t>08/01/22</a:t>
            </a:fld>
            <a:endParaRPr lang="en-US" dirty="0"/>
          </a:p>
        </p:txBody>
      </p:sp>
      <p:sp>
        <p:nvSpPr>
          <p:cNvPr id="10" name="Segnaposto piè di pagina 4">
            <a:extLst>
              <a:ext uri="{FF2B5EF4-FFF2-40B4-BE49-F238E27FC236}">
                <a16:creationId xmlns:a16="http://schemas.microsoft.com/office/drawing/2014/main" id="{EF14EF10-BEB1-384D-A6AB-034F29521330}"/>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1" name="Segnaposto numero diapositiva 5">
            <a:extLst>
              <a:ext uri="{FF2B5EF4-FFF2-40B4-BE49-F238E27FC236}">
                <a16:creationId xmlns:a16="http://schemas.microsoft.com/office/drawing/2014/main" id="{187C42DF-AC11-0148-A869-BAECC1EDB5F6}"/>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6</a:t>
            </a:fld>
            <a:endParaRPr lang="en-US" dirty="0"/>
          </a:p>
        </p:txBody>
      </p:sp>
      <p:pic>
        <p:nvPicPr>
          <p:cNvPr id="12" name="Immagine 11">
            <a:extLst>
              <a:ext uri="{FF2B5EF4-FFF2-40B4-BE49-F238E27FC236}">
                <a16:creationId xmlns:a16="http://schemas.microsoft.com/office/drawing/2014/main" id="{970A1B8C-F133-CF47-AD17-474AB28A018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spTree>
    <p:extLst>
      <p:ext uri="{BB962C8B-B14F-4D97-AF65-F5344CB8AC3E}">
        <p14:creationId xmlns:p14="http://schemas.microsoft.com/office/powerpoint/2010/main" val="3030938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1">
            <a:extLst>
              <a:ext uri="{FF2B5EF4-FFF2-40B4-BE49-F238E27FC236}">
                <a16:creationId xmlns:a16="http://schemas.microsoft.com/office/drawing/2014/main" id="{6476C459-1E30-1F4E-AFA3-A08917979116}"/>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Manipolatore di Stanford</a:t>
            </a:r>
          </a:p>
        </p:txBody>
      </p:sp>
      <p:pic>
        <p:nvPicPr>
          <p:cNvPr id="9" name="Immagine 8">
            <a:extLst>
              <a:ext uri="{FF2B5EF4-FFF2-40B4-BE49-F238E27FC236}">
                <a16:creationId xmlns:a16="http://schemas.microsoft.com/office/drawing/2014/main" id="{7682711D-9CD1-D74D-829C-D2C6952283C5}"/>
              </a:ext>
            </a:extLst>
          </p:cNvPr>
          <p:cNvPicPr>
            <a:picLocks noChangeAspect="1"/>
          </p:cNvPicPr>
          <p:nvPr/>
        </p:nvPicPr>
        <p:blipFill>
          <a:blip r:embed="rId2"/>
          <a:stretch>
            <a:fillRect/>
          </a:stretch>
        </p:blipFill>
        <p:spPr>
          <a:xfrm>
            <a:off x="8810837" y="1475623"/>
            <a:ext cx="1857163" cy="1396471"/>
          </a:xfrm>
          <a:prstGeom prst="rect">
            <a:avLst/>
          </a:prstGeom>
        </p:spPr>
      </p:pic>
      <p:sp>
        <p:nvSpPr>
          <p:cNvPr id="6" name="Rettangolo 5">
            <a:extLst>
              <a:ext uri="{FF2B5EF4-FFF2-40B4-BE49-F238E27FC236}">
                <a16:creationId xmlns:a16="http://schemas.microsoft.com/office/drawing/2014/main" id="{BE5FE309-A530-3D40-86DD-85AC4E47F9D2}"/>
              </a:ext>
            </a:extLst>
          </p:cNvPr>
          <p:cNvSpPr/>
          <p:nvPr/>
        </p:nvSpPr>
        <p:spPr>
          <a:xfrm>
            <a:off x="1141412" y="1276709"/>
            <a:ext cx="2675732" cy="461665"/>
          </a:xfrm>
          <a:prstGeom prst="rect">
            <a:avLst/>
          </a:prstGeom>
        </p:spPr>
        <p:txBody>
          <a:bodyPr wrap="none">
            <a:spAutoFit/>
          </a:bodyPr>
          <a:lstStyle/>
          <a:p>
            <a:r>
              <a:rPr lang="it-IT" sz="2400" dirty="0"/>
              <a:t>MATRICE DI INERZIA</a:t>
            </a:r>
          </a:p>
        </p:txBody>
      </p:sp>
      <p:sp>
        <p:nvSpPr>
          <p:cNvPr id="10" name="Rettangolo 9">
            <a:extLst>
              <a:ext uri="{FF2B5EF4-FFF2-40B4-BE49-F238E27FC236}">
                <a16:creationId xmlns:a16="http://schemas.microsoft.com/office/drawing/2014/main" id="{9AF9093D-3F34-0B4F-816C-5F63DAF0F18C}"/>
              </a:ext>
            </a:extLst>
          </p:cNvPr>
          <p:cNvSpPr/>
          <p:nvPr/>
        </p:nvSpPr>
        <p:spPr>
          <a:xfrm>
            <a:off x="1141412" y="3897964"/>
            <a:ext cx="6636176" cy="738664"/>
          </a:xfrm>
          <a:prstGeom prst="rect">
            <a:avLst/>
          </a:prstGeom>
        </p:spPr>
        <p:txBody>
          <a:bodyPr wrap="none">
            <a:spAutoFit/>
          </a:bodyPr>
          <a:lstStyle/>
          <a:p>
            <a:r>
              <a:rPr lang="it-IT" sz="2400" dirty="0"/>
              <a:t>MATRICE DELLE FORZE CENTRIFUGHE E DI CORIOLIS</a:t>
            </a:r>
          </a:p>
          <a:p>
            <a:r>
              <a:rPr lang="it-IT" dirty="0"/>
              <a:t>Calcolata mediante i simboli di </a:t>
            </a:r>
            <a:r>
              <a:rPr lang="it-IT" dirty="0" err="1"/>
              <a:t>Christoffel</a:t>
            </a:r>
            <a:endParaRPr lang="it-IT" dirty="0"/>
          </a:p>
        </p:txBody>
      </p:sp>
      <p:sp>
        <p:nvSpPr>
          <p:cNvPr id="11" name="Rettangolo 10">
            <a:extLst>
              <a:ext uri="{FF2B5EF4-FFF2-40B4-BE49-F238E27FC236}">
                <a16:creationId xmlns:a16="http://schemas.microsoft.com/office/drawing/2014/main" id="{EC9CAD0A-FF1D-6D49-9347-1EAE11C98ECB}"/>
              </a:ext>
            </a:extLst>
          </p:cNvPr>
          <p:cNvSpPr/>
          <p:nvPr/>
        </p:nvSpPr>
        <p:spPr>
          <a:xfrm>
            <a:off x="1141412" y="5041892"/>
            <a:ext cx="3577005" cy="461665"/>
          </a:xfrm>
          <a:prstGeom prst="rect">
            <a:avLst/>
          </a:prstGeom>
        </p:spPr>
        <p:txBody>
          <a:bodyPr wrap="none">
            <a:spAutoFit/>
          </a:bodyPr>
          <a:lstStyle/>
          <a:p>
            <a:r>
              <a:rPr lang="it-IT" sz="2400" dirty="0"/>
              <a:t>MATRICE GRAVITAZIONALE</a:t>
            </a:r>
          </a:p>
        </p:txBody>
      </p:sp>
      <p:sp>
        <p:nvSpPr>
          <p:cNvPr id="2" name="CasellaDiTesto 1">
            <a:extLst>
              <a:ext uri="{FF2B5EF4-FFF2-40B4-BE49-F238E27FC236}">
                <a16:creationId xmlns:a16="http://schemas.microsoft.com/office/drawing/2014/main" id="{7C1FF8A7-B5F5-0E47-B33D-B3C64C0495E6}"/>
              </a:ext>
            </a:extLst>
          </p:cNvPr>
          <p:cNvSpPr txBox="1"/>
          <p:nvPr/>
        </p:nvSpPr>
        <p:spPr>
          <a:xfrm>
            <a:off x="1141413" y="1738374"/>
            <a:ext cx="6670416" cy="1754326"/>
          </a:xfrm>
          <a:prstGeom prst="rect">
            <a:avLst/>
          </a:prstGeom>
          <a:noFill/>
        </p:spPr>
        <p:txBody>
          <a:bodyPr wrap="square" rtlCol="0">
            <a:spAutoFit/>
          </a:bodyPr>
          <a:lstStyle/>
          <a:p>
            <a:r>
              <a:rPr lang="it-IT" dirty="0"/>
              <a:t>B = (m(1)*(JpG1')*JpG1 + (JgG1')*rG1*</a:t>
            </a:r>
            <a:r>
              <a:rPr lang="it-IT" dirty="0" err="1"/>
              <a:t>I_f</a:t>
            </a:r>
            <a:r>
              <a:rPr lang="it-IT" dirty="0"/>
              <a:t>(m(1),d(1))*(rG1')*JgG1+...</a:t>
            </a:r>
          </a:p>
          <a:p>
            <a:r>
              <a:rPr lang="it-IT" dirty="0"/>
              <a:t>        m(2)*(JpG2')*JpG2 + (JgG2')*rG2*</a:t>
            </a:r>
            <a:r>
              <a:rPr lang="it-IT" dirty="0" err="1"/>
              <a:t>I_f</a:t>
            </a:r>
            <a:r>
              <a:rPr lang="it-IT" dirty="0"/>
              <a:t>(m(2),d(2))*(rG2')*JgG2+...</a:t>
            </a:r>
          </a:p>
          <a:p>
            <a:r>
              <a:rPr lang="it-IT" dirty="0"/>
              <a:t>        m(3)*(JpG3')*JpG3 + (JgG3')*rG3*</a:t>
            </a:r>
            <a:r>
              <a:rPr lang="it-IT" dirty="0" err="1"/>
              <a:t>I_f</a:t>
            </a:r>
            <a:r>
              <a:rPr lang="it-IT" dirty="0"/>
              <a:t>(m(3),</a:t>
            </a:r>
            <a:r>
              <a:rPr lang="it-IT" dirty="0" err="1"/>
              <a:t>q</a:t>
            </a:r>
            <a:r>
              <a:rPr lang="it-IT" dirty="0"/>
              <a:t>(3))*(rG3')*JgG3+...</a:t>
            </a:r>
          </a:p>
          <a:p>
            <a:r>
              <a:rPr lang="it-IT" dirty="0"/>
              <a:t>        m(4)*(JpG4')*JpG4 + (JgG4')*rG4*</a:t>
            </a:r>
            <a:r>
              <a:rPr lang="it-IT" dirty="0" err="1"/>
              <a:t>I_f</a:t>
            </a:r>
            <a:r>
              <a:rPr lang="it-IT" dirty="0"/>
              <a:t>(m(4),d(4))*(rG4')*JgG4+...</a:t>
            </a:r>
          </a:p>
          <a:p>
            <a:r>
              <a:rPr lang="it-IT" dirty="0"/>
              <a:t>        m(5)*(JpG5')*JpG5 + (JgG5')*rG5*</a:t>
            </a:r>
            <a:r>
              <a:rPr lang="it-IT" dirty="0" err="1"/>
              <a:t>I_f</a:t>
            </a:r>
            <a:r>
              <a:rPr lang="it-IT" dirty="0"/>
              <a:t>(m(5),d(5))*(rG5')*JgG5+...</a:t>
            </a:r>
          </a:p>
          <a:p>
            <a:r>
              <a:rPr lang="it-IT" dirty="0"/>
              <a:t>        m(6)*(JpG6')*JpG6 + (JgG6')*rG6*</a:t>
            </a:r>
            <a:r>
              <a:rPr lang="it-IT" dirty="0" err="1"/>
              <a:t>I_f</a:t>
            </a:r>
            <a:r>
              <a:rPr lang="it-IT" dirty="0"/>
              <a:t>(m(6),d(6))*(rG6')*JgG6);</a:t>
            </a:r>
          </a:p>
        </p:txBody>
      </p:sp>
      <p:pic>
        <p:nvPicPr>
          <p:cNvPr id="4" name="Immagine 3">
            <a:extLst>
              <a:ext uri="{FF2B5EF4-FFF2-40B4-BE49-F238E27FC236}">
                <a16:creationId xmlns:a16="http://schemas.microsoft.com/office/drawing/2014/main" id="{A28CE846-ED14-5A40-8560-BF636CF84E8A}"/>
              </a:ext>
            </a:extLst>
          </p:cNvPr>
          <p:cNvPicPr>
            <a:picLocks noChangeAspect="1"/>
          </p:cNvPicPr>
          <p:nvPr/>
        </p:nvPicPr>
        <p:blipFill>
          <a:blip r:embed="rId3"/>
          <a:stretch>
            <a:fillRect/>
          </a:stretch>
        </p:blipFill>
        <p:spPr>
          <a:xfrm>
            <a:off x="7777588" y="3541615"/>
            <a:ext cx="1714500" cy="825500"/>
          </a:xfrm>
          <a:prstGeom prst="rect">
            <a:avLst/>
          </a:prstGeom>
        </p:spPr>
      </p:pic>
      <p:pic>
        <p:nvPicPr>
          <p:cNvPr id="12" name="Immagine 11">
            <a:extLst>
              <a:ext uri="{FF2B5EF4-FFF2-40B4-BE49-F238E27FC236}">
                <a16:creationId xmlns:a16="http://schemas.microsoft.com/office/drawing/2014/main" id="{6BBF06A4-E6BF-8E46-A95C-164376A4832C}"/>
              </a:ext>
            </a:extLst>
          </p:cNvPr>
          <p:cNvPicPr>
            <a:picLocks noChangeAspect="1"/>
          </p:cNvPicPr>
          <p:nvPr/>
        </p:nvPicPr>
        <p:blipFill>
          <a:blip r:embed="rId4"/>
          <a:stretch>
            <a:fillRect/>
          </a:stretch>
        </p:blipFill>
        <p:spPr>
          <a:xfrm>
            <a:off x="7803355" y="4359629"/>
            <a:ext cx="3352800" cy="825500"/>
          </a:xfrm>
          <a:prstGeom prst="rect">
            <a:avLst/>
          </a:prstGeom>
        </p:spPr>
      </p:pic>
      <p:sp>
        <p:nvSpPr>
          <p:cNvPr id="13" name="Rettangolo 12">
            <a:extLst>
              <a:ext uri="{FF2B5EF4-FFF2-40B4-BE49-F238E27FC236}">
                <a16:creationId xmlns:a16="http://schemas.microsoft.com/office/drawing/2014/main" id="{E2AE1785-B718-D643-8D8E-2B6528DBC955}"/>
              </a:ext>
            </a:extLst>
          </p:cNvPr>
          <p:cNvSpPr/>
          <p:nvPr/>
        </p:nvSpPr>
        <p:spPr>
          <a:xfrm>
            <a:off x="1141412" y="5503557"/>
            <a:ext cx="7712302" cy="646331"/>
          </a:xfrm>
          <a:prstGeom prst="rect">
            <a:avLst/>
          </a:prstGeom>
        </p:spPr>
        <p:txBody>
          <a:bodyPr wrap="square">
            <a:spAutoFit/>
          </a:bodyPr>
          <a:lstStyle/>
          <a:p>
            <a:r>
              <a:rPr lang="it-IT" dirty="0"/>
              <a:t>G = -(m(1)*(JpG1')*g0 + m(2)*(JpG2')*g0 + m(3)*(JpG3')*g0 +... </a:t>
            </a:r>
          </a:p>
          <a:p>
            <a:r>
              <a:rPr lang="it-IT" dirty="0"/>
              <a:t>          m(4)*(JpG4')*g0 + m(5)*(JpG5')*g0 + m(6)*(JpG6')*g0);</a:t>
            </a:r>
          </a:p>
        </p:txBody>
      </p:sp>
      <p:sp>
        <p:nvSpPr>
          <p:cNvPr id="14" name="Segnaposto data 3">
            <a:extLst>
              <a:ext uri="{FF2B5EF4-FFF2-40B4-BE49-F238E27FC236}">
                <a16:creationId xmlns:a16="http://schemas.microsoft.com/office/drawing/2014/main" id="{3E166D57-1629-0B40-8A51-1F1D5258E3CA}"/>
              </a:ext>
            </a:extLst>
          </p:cNvPr>
          <p:cNvSpPr>
            <a:spLocks noGrp="1"/>
          </p:cNvSpPr>
          <p:nvPr>
            <p:ph type="dt" sz="half" idx="10"/>
          </p:nvPr>
        </p:nvSpPr>
        <p:spPr>
          <a:xfrm>
            <a:off x="838200" y="6356350"/>
            <a:ext cx="2743200" cy="365125"/>
          </a:xfrm>
        </p:spPr>
        <p:txBody>
          <a:bodyPr/>
          <a:lstStyle/>
          <a:p>
            <a:fld id="{4EF59023-6175-3944-979D-CFE35E3A8267}" type="datetime1">
              <a:rPr lang="it-IT" smtClean="0"/>
              <a:t>08/01/22</a:t>
            </a:fld>
            <a:endParaRPr lang="en-US" dirty="0"/>
          </a:p>
        </p:txBody>
      </p:sp>
      <p:sp>
        <p:nvSpPr>
          <p:cNvPr id="15" name="Segnaposto piè di pagina 4">
            <a:extLst>
              <a:ext uri="{FF2B5EF4-FFF2-40B4-BE49-F238E27FC236}">
                <a16:creationId xmlns:a16="http://schemas.microsoft.com/office/drawing/2014/main" id="{0CDCD4B5-8D93-5549-8C75-6BF85D8AEF0F}"/>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6" name="Segnaposto numero diapositiva 5">
            <a:extLst>
              <a:ext uri="{FF2B5EF4-FFF2-40B4-BE49-F238E27FC236}">
                <a16:creationId xmlns:a16="http://schemas.microsoft.com/office/drawing/2014/main" id="{3D8CB778-5B77-A843-A62B-74D4FE62DD72}"/>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7</a:t>
            </a:fld>
            <a:endParaRPr lang="en-US" dirty="0"/>
          </a:p>
        </p:txBody>
      </p:sp>
      <p:pic>
        <p:nvPicPr>
          <p:cNvPr id="17" name="Immagine 16">
            <a:extLst>
              <a:ext uri="{FF2B5EF4-FFF2-40B4-BE49-F238E27FC236}">
                <a16:creationId xmlns:a16="http://schemas.microsoft.com/office/drawing/2014/main" id="{64F6139B-9AA2-4944-9E7D-EEB60ABEF8B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spTree>
    <p:extLst>
      <p:ext uri="{BB962C8B-B14F-4D97-AF65-F5344CB8AC3E}">
        <p14:creationId xmlns:p14="http://schemas.microsoft.com/office/powerpoint/2010/main" val="1942568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1">
            <a:extLst>
              <a:ext uri="{FF2B5EF4-FFF2-40B4-BE49-F238E27FC236}">
                <a16:creationId xmlns:a16="http://schemas.microsoft.com/office/drawing/2014/main" id="{6476C459-1E30-1F4E-AFA3-A08917979116}"/>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Manipolatore di Stanford</a:t>
            </a:r>
          </a:p>
        </p:txBody>
      </p:sp>
      <p:pic>
        <p:nvPicPr>
          <p:cNvPr id="9" name="Immagine 8">
            <a:extLst>
              <a:ext uri="{FF2B5EF4-FFF2-40B4-BE49-F238E27FC236}">
                <a16:creationId xmlns:a16="http://schemas.microsoft.com/office/drawing/2014/main" id="{7682711D-9CD1-D74D-829C-D2C6952283C5}"/>
              </a:ext>
            </a:extLst>
          </p:cNvPr>
          <p:cNvPicPr>
            <a:picLocks noChangeAspect="1"/>
          </p:cNvPicPr>
          <p:nvPr/>
        </p:nvPicPr>
        <p:blipFill>
          <a:blip r:embed="rId2"/>
          <a:stretch>
            <a:fillRect/>
          </a:stretch>
        </p:blipFill>
        <p:spPr>
          <a:xfrm>
            <a:off x="8810837" y="1475623"/>
            <a:ext cx="1857163" cy="1396471"/>
          </a:xfrm>
          <a:prstGeom prst="rect">
            <a:avLst/>
          </a:prstGeom>
        </p:spPr>
      </p:pic>
      <p:sp>
        <p:nvSpPr>
          <p:cNvPr id="14" name="Segnaposto data 3">
            <a:extLst>
              <a:ext uri="{FF2B5EF4-FFF2-40B4-BE49-F238E27FC236}">
                <a16:creationId xmlns:a16="http://schemas.microsoft.com/office/drawing/2014/main" id="{3E166D57-1629-0B40-8A51-1F1D5258E3CA}"/>
              </a:ext>
            </a:extLst>
          </p:cNvPr>
          <p:cNvSpPr>
            <a:spLocks noGrp="1"/>
          </p:cNvSpPr>
          <p:nvPr>
            <p:ph type="dt" sz="half" idx="10"/>
          </p:nvPr>
        </p:nvSpPr>
        <p:spPr>
          <a:xfrm>
            <a:off x="838200" y="6356350"/>
            <a:ext cx="2743200" cy="365125"/>
          </a:xfrm>
        </p:spPr>
        <p:txBody>
          <a:bodyPr/>
          <a:lstStyle/>
          <a:p>
            <a:fld id="{4EF59023-6175-3944-979D-CFE35E3A8267}" type="datetime1">
              <a:rPr lang="it-IT" smtClean="0"/>
              <a:t>11/01/22</a:t>
            </a:fld>
            <a:endParaRPr lang="en-US" dirty="0"/>
          </a:p>
        </p:txBody>
      </p:sp>
      <p:sp>
        <p:nvSpPr>
          <p:cNvPr id="15" name="Segnaposto piè di pagina 4">
            <a:extLst>
              <a:ext uri="{FF2B5EF4-FFF2-40B4-BE49-F238E27FC236}">
                <a16:creationId xmlns:a16="http://schemas.microsoft.com/office/drawing/2014/main" id="{0CDCD4B5-8D93-5549-8C75-6BF85D8AEF0F}"/>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6" name="Segnaposto numero diapositiva 5">
            <a:extLst>
              <a:ext uri="{FF2B5EF4-FFF2-40B4-BE49-F238E27FC236}">
                <a16:creationId xmlns:a16="http://schemas.microsoft.com/office/drawing/2014/main" id="{3D8CB778-5B77-A843-A62B-74D4FE62DD72}"/>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8</a:t>
            </a:fld>
            <a:endParaRPr lang="en-US" dirty="0"/>
          </a:p>
        </p:txBody>
      </p:sp>
      <p:pic>
        <p:nvPicPr>
          <p:cNvPr id="17" name="Immagine 16">
            <a:extLst>
              <a:ext uri="{FF2B5EF4-FFF2-40B4-BE49-F238E27FC236}">
                <a16:creationId xmlns:a16="http://schemas.microsoft.com/office/drawing/2014/main" id="{64F6139B-9AA2-4944-9E7D-EEB60ABEF8B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mc:AlternateContent xmlns:mc="http://schemas.openxmlformats.org/markup-compatibility/2006">
        <mc:Choice xmlns:a14="http://schemas.microsoft.com/office/drawing/2010/main" Requires="a14">
          <p:sp>
            <p:nvSpPr>
              <p:cNvPr id="3" name="CasellaDiTesto 2">
                <a:extLst>
                  <a:ext uri="{FF2B5EF4-FFF2-40B4-BE49-F238E27FC236}">
                    <a16:creationId xmlns:a16="http://schemas.microsoft.com/office/drawing/2014/main" id="{AA3EEA25-C9FE-0F47-B210-7BE744A90BBF}"/>
                  </a:ext>
                </a:extLst>
              </p:cNvPr>
              <p:cNvSpPr txBox="1"/>
              <p:nvPr/>
            </p:nvSpPr>
            <p:spPr>
              <a:xfrm>
                <a:off x="1524000" y="2085223"/>
                <a:ext cx="7286837" cy="2031325"/>
              </a:xfrm>
              <a:prstGeom prst="rect">
                <a:avLst/>
              </a:prstGeom>
              <a:noFill/>
            </p:spPr>
            <p:txBody>
              <a:bodyPr wrap="square" rtlCol="0">
                <a:spAutoFit/>
              </a:bodyPr>
              <a:lstStyle/>
              <a:p>
                <a:r>
                  <a:rPr lang="it-IT" dirty="0"/>
                  <a:t>Nelle slide successive è mostrato il comportamento della </a:t>
                </a:r>
                <a:r>
                  <a:rPr lang="it-IT" u="sng" dirty="0"/>
                  <a:t>dinamica libera </a:t>
                </a:r>
                <a:r>
                  <a:rPr lang="it-IT" dirty="0"/>
                  <a:t>del sistema, verificando che tutti e tre i controllori proposti siano in grado di </a:t>
                </a:r>
                <a:r>
                  <a:rPr lang="it-IT" dirty="0" err="1"/>
                  <a:t>reiettare</a:t>
                </a:r>
                <a:r>
                  <a:rPr lang="it-IT" dirty="0"/>
                  <a:t> un disturbo sullo stato iniziale e controllare a 0 l’errore.</a:t>
                </a:r>
              </a:p>
              <a:p>
                <a:r>
                  <a:rPr lang="it-IT" dirty="0"/>
                  <a:t>In particolare è stato posto il vincolo </a:t>
                </a:r>
                <a14:m>
                  <m:oMath xmlns:m="http://schemas.openxmlformats.org/officeDocument/2006/math">
                    <m:r>
                      <a:rPr lang="it-IT" i="1">
                        <a:latin typeface="Cambria Math" panose="02040503050406030204" pitchFamily="18" charset="0"/>
                      </a:rPr>
                      <m:t>𝑞</m:t>
                    </m:r>
                    <m:r>
                      <a:rPr lang="it-IT" i="1" baseline="-25000">
                        <a:latin typeface="Cambria Math" panose="02040503050406030204" pitchFamily="18" charset="0"/>
                      </a:rPr>
                      <m:t>0</m:t>
                    </m:r>
                    <m:r>
                      <a:rPr lang="it-IT" i="1">
                        <a:latin typeface="Cambria Math" panose="02040503050406030204" pitchFamily="18" charset="0"/>
                      </a:rPr>
                      <m:t>=</m:t>
                    </m:r>
                    <m:r>
                      <a:rPr lang="it-IT" i="1">
                        <a:latin typeface="Cambria Math" panose="02040503050406030204" pitchFamily="18" charset="0"/>
                      </a:rPr>
                      <m:t>𝑞</m:t>
                    </m:r>
                    <m:r>
                      <a:rPr lang="it-IT" i="1" baseline="-25000">
                        <a:latin typeface="Cambria Math" panose="02040503050406030204" pitchFamily="18" charset="0"/>
                      </a:rPr>
                      <m:t>𝑓</m:t>
                    </m:r>
                    <m:r>
                      <a:rPr lang="it-IT" i="1">
                        <a:latin typeface="Cambria Math" panose="02040503050406030204" pitchFamily="18" charset="0"/>
                      </a:rPr>
                      <m:t>= </m:t>
                    </m:r>
                    <m:d>
                      <m:dPr>
                        <m:begChr m:val="["/>
                        <m:endChr m:val="]"/>
                        <m:ctrlPr>
                          <a:rPr lang="it-IT" i="1">
                            <a:latin typeface="Cambria Math" panose="02040503050406030204" pitchFamily="18" charset="0"/>
                          </a:rPr>
                        </m:ctrlPr>
                      </m:dPr>
                      <m:e>
                        <m:r>
                          <a:rPr lang="it-IT" i="1">
                            <a:latin typeface="Cambria Math" panose="02040503050406030204" pitchFamily="18" charset="0"/>
                          </a:rPr>
                          <m:t>0,0,0,0,0,0</m:t>
                        </m:r>
                      </m:e>
                    </m:d>
                    <m:r>
                      <a:rPr lang="it-IT" i="1" baseline="30000">
                        <a:latin typeface="Cambria Math" panose="02040503050406030204" pitchFamily="18" charset="0"/>
                      </a:rPr>
                      <m:t>𝑇</m:t>
                    </m:r>
                  </m:oMath>
                </a14:m>
                <a:r>
                  <a:rPr lang="it-IT" dirty="0"/>
                  <a:t> per cui lo stato iniziale e finale siano uguali e poi è stato inserito un disturbo sullo stato iniziale pari a 0.1 </a:t>
                </a:r>
                <a:r>
                  <a:rPr lang="it-IT" dirty="0" err="1"/>
                  <a:t>rad</a:t>
                </a:r>
                <a:r>
                  <a:rPr lang="it-IT" dirty="0"/>
                  <a:t> per i giunti rotoidali e 0.1 m per il giunto prismatico.</a:t>
                </a:r>
              </a:p>
            </p:txBody>
          </p:sp>
        </mc:Choice>
        <mc:Fallback>
          <p:sp>
            <p:nvSpPr>
              <p:cNvPr id="3" name="CasellaDiTesto 2">
                <a:extLst>
                  <a:ext uri="{FF2B5EF4-FFF2-40B4-BE49-F238E27FC236}">
                    <a16:creationId xmlns:a16="http://schemas.microsoft.com/office/drawing/2014/main" id="{AA3EEA25-C9FE-0F47-B210-7BE744A90BBF}"/>
                  </a:ext>
                </a:extLst>
              </p:cNvPr>
              <p:cNvSpPr txBox="1">
                <a:spLocks noRot="1" noChangeAspect="1" noMove="1" noResize="1" noEditPoints="1" noAdjustHandles="1" noChangeArrowheads="1" noChangeShapeType="1" noTextEdit="1"/>
              </p:cNvSpPr>
              <p:nvPr/>
            </p:nvSpPr>
            <p:spPr>
              <a:xfrm>
                <a:off x="1524000" y="2085223"/>
                <a:ext cx="7286837" cy="2031325"/>
              </a:xfrm>
              <a:prstGeom prst="rect">
                <a:avLst/>
              </a:prstGeom>
              <a:blipFill>
                <a:blip r:embed="rId4"/>
                <a:stretch>
                  <a:fillRect l="-697" t="-621" r="-871" b="-3727"/>
                </a:stretch>
              </a:blipFill>
            </p:spPr>
            <p:txBody>
              <a:bodyPr/>
              <a:lstStyle/>
              <a:p>
                <a:r>
                  <a:rPr lang="it-IT">
                    <a:noFill/>
                  </a:rPr>
                  <a:t> </a:t>
                </a:r>
              </a:p>
            </p:txBody>
          </p:sp>
        </mc:Fallback>
      </mc:AlternateContent>
    </p:spTree>
    <p:extLst>
      <p:ext uri="{BB962C8B-B14F-4D97-AF65-F5344CB8AC3E}">
        <p14:creationId xmlns:p14="http://schemas.microsoft.com/office/powerpoint/2010/main" val="863004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719936BE-0F9D-C74E-9E55-A7F2CE751F93}"/>
              </a:ext>
            </a:extLst>
          </p:cNvPr>
          <p:cNvSpPr txBox="1">
            <a:spLocks/>
          </p:cNvSpPr>
          <p:nvPr/>
        </p:nvSpPr>
        <p:spPr>
          <a:xfrm>
            <a:off x="1524000" y="454393"/>
            <a:ext cx="9144000" cy="1021230"/>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200" dirty="0"/>
              <a:t>Manipolatore di Stanford</a:t>
            </a:r>
          </a:p>
          <a:p>
            <a:pPr algn="ctr"/>
            <a:r>
              <a:rPr lang="it-IT" sz="5200" dirty="0"/>
              <a:t>Reiezione di un disturbo sullo stato iniziale q</a:t>
            </a:r>
            <a:r>
              <a:rPr lang="it-IT" sz="5200" baseline="-25000" dirty="0"/>
              <a:t>0</a:t>
            </a:r>
          </a:p>
          <a:p>
            <a:pPr algn="ctr"/>
            <a:r>
              <a:rPr lang="it-IT" sz="3800" dirty="0"/>
              <a:t>Controllore PD con compensazione di Gravità</a:t>
            </a:r>
          </a:p>
        </p:txBody>
      </p:sp>
      <p:sp>
        <p:nvSpPr>
          <p:cNvPr id="2" name="CasellaDiTesto 1">
            <a:extLst>
              <a:ext uri="{FF2B5EF4-FFF2-40B4-BE49-F238E27FC236}">
                <a16:creationId xmlns:a16="http://schemas.microsoft.com/office/drawing/2014/main" id="{E561A598-E0CC-3344-9B96-3FFE152FB07B}"/>
              </a:ext>
            </a:extLst>
          </p:cNvPr>
          <p:cNvSpPr txBox="1"/>
          <p:nvPr/>
        </p:nvSpPr>
        <p:spPr>
          <a:xfrm>
            <a:off x="1524000" y="1469322"/>
            <a:ext cx="9144000" cy="923330"/>
          </a:xfrm>
          <a:prstGeom prst="rect">
            <a:avLst/>
          </a:prstGeom>
          <a:noFill/>
        </p:spPr>
        <p:txBody>
          <a:bodyPr wrap="square" rtlCol="0">
            <a:spAutoFit/>
          </a:bodyPr>
          <a:lstStyle/>
          <a:p>
            <a:r>
              <a:rPr lang="it-IT" dirty="0"/>
              <a:t>Di seguito è riportato l’andamento dell’errore nello spazio dei giunti e nello spazio operativo ottenuto per il controllo PD+G sulla dinamica libera del manipolatore descritto nelle slide precedenti. </a:t>
            </a:r>
          </a:p>
        </p:txBody>
      </p:sp>
      <p:sp>
        <p:nvSpPr>
          <p:cNvPr id="6" name="Segnaposto data 3">
            <a:extLst>
              <a:ext uri="{FF2B5EF4-FFF2-40B4-BE49-F238E27FC236}">
                <a16:creationId xmlns:a16="http://schemas.microsoft.com/office/drawing/2014/main" id="{395D4D99-6CC3-B948-BA90-D637513919B0}"/>
              </a:ext>
            </a:extLst>
          </p:cNvPr>
          <p:cNvSpPr>
            <a:spLocks noGrp="1"/>
          </p:cNvSpPr>
          <p:nvPr>
            <p:ph type="dt" sz="half" idx="10"/>
          </p:nvPr>
        </p:nvSpPr>
        <p:spPr>
          <a:xfrm>
            <a:off x="838200" y="6356350"/>
            <a:ext cx="2743200" cy="365125"/>
          </a:xfrm>
        </p:spPr>
        <p:txBody>
          <a:bodyPr/>
          <a:lstStyle/>
          <a:p>
            <a:fld id="{4EF59023-6175-3944-979D-CFE35E3A8267}" type="datetime1">
              <a:rPr lang="it-IT" smtClean="0"/>
              <a:t>10/01/22</a:t>
            </a:fld>
            <a:endParaRPr lang="en-US" dirty="0"/>
          </a:p>
        </p:txBody>
      </p:sp>
      <p:sp>
        <p:nvSpPr>
          <p:cNvPr id="7" name="Segnaposto piè di pagina 4">
            <a:extLst>
              <a:ext uri="{FF2B5EF4-FFF2-40B4-BE49-F238E27FC236}">
                <a16:creationId xmlns:a16="http://schemas.microsoft.com/office/drawing/2014/main" id="{B1278691-0DCC-F94E-876D-F4F9488EAA19}"/>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8" name="Segnaposto numero diapositiva 5">
            <a:extLst>
              <a:ext uri="{FF2B5EF4-FFF2-40B4-BE49-F238E27FC236}">
                <a16:creationId xmlns:a16="http://schemas.microsoft.com/office/drawing/2014/main" id="{B960D371-878D-3644-B57D-4B28C824C92F}"/>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9</a:t>
            </a:fld>
            <a:endParaRPr lang="en-US" dirty="0"/>
          </a:p>
        </p:txBody>
      </p:sp>
      <p:pic>
        <p:nvPicPr>
          <p:cNvPr id="9" name="Immagine 8">
            <a:extLst>
              <a:ext uri="{FF2B5EF4-FFF2-40B4-BE49-F238E27FC236}">
                <a16:creationId xmlns:a16="http://schemas.microsoft.com/office/drawing/2014/main" id="{1E8BF8B2-B066-144E-B720-811B674331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10" name="Immagine 9">
            <a:extLst>
              <a:ext uri="{FF2B5EF4-FFF2-40B4-BE49-F238E27FC236}">
                <a16:creationId xmlns:a16="http://schemas.microsoft.com/office/drawing/2014/main" id="{82F4B297-596B-3146-B220-078D92010EFA}"/>
              </a:ext>
            </a:extLst>
          </p:cNvPr>
          <p:cNvPicPr>
            <a:picLocks noChangeAspect="1"/>
          </p:cNvPicPr>
          <p:nvPr/>
        </p:nvPicPr>
        <p:blipFill>
          <a:blip r:embed="rId3"/>
          <a:stretch>
            <a:fillRect/>
          </a:stretch>
        </p:blipFill>
        <p:spPr>
          <a:xfrm>
            <a:off x="1524000" y="2956558"/>
            <a:ext cx="4267200" cy="3200400"/>
          </a:xfrm>
          <a:prstGeom prst="rect">
            <a:avLst/>
          </a:prstGeom>
        </p:spPr>
      </p:pic>
      <p:pic>
        <p:nvPicPr>
          <p:cNvPr id="12" name="Immagine 11">
            <a:extLst>
              <a:ext uri="{FF2B5EF4-FFF2-40B4-BE49-F238E27FC236}">
                <a16:creationId xmlns:a16="http://schemas.microsoft.com/office/drawing/2014/main" id="{C128A1EE-31A6-714E-A162-398F22E6442D}"/>
              </a:ext>
            </a:extLst>
          </p:cNvPr>
          <p:cNvPicPr>
            <a:picLocks noChangeAspect="1"/>
          </p:cNvPicPr>
          <p:nvPr/>
        </p:nvPicPr>
        <p:blipFill>
          <a:blip r:embed="rId4"/>
          <a:stretch>
            <a:fillRect/>
          </a:stretch>
        </p:blipFill>
        <p:spPr>
          <a:xfrm>
            <a:off x="6400800" y="2956558"/>
            <a:ext cx="4267200" cy="3200400"/>
          </a:xfrm>
          <a:prstGeom prst="rect">
            <a:avLst/>
          </a:prstGeom>
        </p:spPr>
      </p:pic>
    </p:spTree>
    <p:extLst>
      <p:ext uri="{BB962C8B-B14F-4D97-AF65-F5344CB8AC3E}">
        <p14:creationId xmlns:p14="http://schemas.microsoft.com/office/powerpoint/2010/main" val="2858614199"/>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28068</TotalTime>
  <Words>2920</Words>
  <Application>Microsoft Macintosh PowerPoint</Application>
  <PresentationFormat>Widescreen</PresentationFormat>
  <Paragraphs>345</Paragraphs>
  <Slides>39</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39</vt:i4>
      </vt:variant>
    </vt:vector>
  </HeadingPairs>
  <TitlesOfParts>
    <vt:vector size="44" baseType="lpstr">
      <vt:lpstr>Arial</vt:lpstr>
      <vt:lpstr>Calibri</vt:lpstr>
      <vt:lpstr>Calibri Light</vt:lpstr>
      <vt:lpstr>Cambria Math</vt:lpstr>
      <vt:lpstr>Tema di Office</vt:lpstr>
      <vt:lpstr>Corso di Laurea Magistrale INGEGNERIA ROBOTICA E DELL’AUTOMAZIONE   Corso di Robotica Modulo di Controllo dei Robot   Tavole Applicative  </vt:lpstr>
      <vt:lpstr>Indice:</vt:lpstr>
      <vt:lpstr>Manipolatore di Stanford</vt:lpstr>
      <vt:lpstr>Manipolatore di Stanford</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Corso di Laurea Magistrale INGEGNERIA ROBOTICA E DELL’AUTOMAZIONE   Corso di Robotica Modulo di Controllo dei Robot   Tavole Applicative  </dc:title>
  <dc:creator>Utente di Microsoft Office</dc:creator>
  <cp:lastModifiedBy>Arianna Gasparri</cp:lastModifiedBy>
  <cp:revision>139</cp:revision>
  <dcterms:created xsi:type="dcterms:W3CDTF">2021-04-18T12:10:00Z</dcterms:created>
  <dcterms:modified xsi:type="dcterms:W3CDTF">2022-01-11T17:00:13Z</dcterms:modified>
</cp:coreProperties>
</file>