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90" r:id="rId9"/>
    <p:sldId id="263" r:id="rId10"/>
    <p:sldId id="285" r:id="rId11"/>
    <p:sldId id="286" r:id="rId12"/>
    <p:sldId id="287" r:id="rId13"/>
    <p:sldId id="288" r:id="rId14"/>
    <p:sldId id="289" r:id="rId15"/>
    <p:sldId id="291" r:id="rId16"/>
    <p:sldId id="265" r:id="rId17"/>
    <p:sldId id="266" r:id="rId18"/>
    <p:sldId id="267" r:id="rId19"/>
    <p:sldId id="268" r:id="rId20"/>
    <p:sldId id="269" r:id="rId21"/>
    <p:sldId id="292" r:id="rId22"/>
    <p:sldId id="282" r:id="rId23"/>
    <p:sldId id="283" r:id="rId24"/>
    <p:sldId id="273" r:id="rId25"/>
    <p:sldId id="275" r:id="rId26"/>
    <p:sldId id="276" r:id="rId27"/>
    <p:sldId id="277" r:id="rId28"/>
    <p:sldId id="293" r:id="rId29"/>
    <p:sldId id="278" r:id="rId30"/>
    <p:sldId id="279" r:id="rId31"/>
    <p:sldId id="280" r:id="rId32"/>
    <p:sldId id="281" r:id="rId33"/>
    <p:sldId id="294" r:id="rId34"/>
    <p:sldId id="303" r:id="rId35"/>
    <p:sldId id="304" r:id="rId36"/>
    <p:sldId id="295" r:id="rId37"/>
    <p:sldId id="296" r:id="rId38"/>
    <p:sldId id="298" r:id="rId39"/>
    <p:sldId id="299" r:id="rId40"/>
    <p:sldId id="305" r:id="rId41"/>
    <p:sldId id="302" r:id="rId4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na Gasparri" initials="AG" lastIdx="1" clrIdx="0">
    <p:extLst>
      <p:ext uri="{19B8F6BF-5375-455C-9EA6-DF929625EA0E}">
        <p15:presenceInfo xmlns:p15="http://schemas.microsoft.com/office/powerpoint/2012/main" userId="Arianna Gaspar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6"/>
    <p:restoredTop sz="95153"/>
  </p:normalViewPr>
  <p:slideViewPr>
    <p:cSldViewPr snapToGrid="0" snapToObjects="1">
      <p:cViewPr varScale="1">
        <p:scale>
          <a:sx n="84" d="100"/>
          <a:sy n="84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8EC7-487B-7040-89FE-7E4AC6D0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4640-F00A-C142-88FF-B762FFEA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08491-1014-7E4A-BF6F-F689F74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70718-8BCD-924D-A327-F4798C3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895F4-CED3-4140-8503-FB004A4C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5D88F-030C-9B44-93F1-0381C2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5E9BD-9FA2-D54D-A9DE-A9EC30EF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69D52-AB0A-BB49-8B2B-8381004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53E48-CF07-8041-B4E9-64BDC5D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CE30A-8C6C-5241-A2BF-34DF92D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BBBDD4-835E-664E-B2EC-CE8F9B0F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FEB332-ABDA-C345-9674-86AB02C6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A497-1743-8D4C-A017-EBB56FF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F1223-9211-D640-8D43-E2BC09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1AFFE-6854-B240-8023-34557B4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D47FD-E681-0D4F-A433-D973C0E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D06FC-7742-294B-AFF1-C101C8C4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1B-D78A-454F-821A-5820117E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D63A2-19CF-8A43-B9CF-071B77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D3883-8D5E-D44B-9F5E-2F21D3C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6A8A7-593D-4B4C-9037-8D9A17E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CA7E-4BBB-2A46-A4BA-CDCBD50B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CB561-41C5-5142-863C-8CBB158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8C0A2-4F4F-A64B-AB1D-D12F49B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FE3A4-52F9-5543-9640-19EC788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2AC4D-F451-1142-9AA1-BEBD7676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49FBB-191E-2743-AFE8-3106086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8F44CE-273A-054D-8643-96C287E6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C0CCC6-C425-0F4D-8A48-FE87CA1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1E349-B15E-BD48-BD50-F553452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C193-CDA2-0343-8463-A5890D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4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6B00-4685-8A4D-9A53-C451F552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E14DF-928E-ED48-AE51-8238CA19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2B32-1677-AA45-B0AC-EE0FF57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CD4F64-A560-484F-B55E-51A132CE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84AEE5-45E0-754C-8E59-2E60FA40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7AF2DB-B86F-BE46-9BE6-D60621D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80F67-5471-3A44-AFC0-9E59413B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1E201-F3BF-734D-AB34-F132651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60BAB-E4D9-2742-85DC-40DDEB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AFE57B-9225-6546-91AA-9BDEFA4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694D3-A484-7641-A05A-B5A55E0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A8277B-6357-2143-AD1B-344FB9A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8AD795-FE5A-7248-8BF7-DBB4365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22F9AE-5E70-7F4B-B5E5-0CFBB38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6CEB3-3FA9-7B48-A7A2-EBDA821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8F6A-2167-C949-AF2A-24F1B385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DA484-4E33-2A43-873E-64119937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620F32-E5FD-B24E-A05D-A2B07DD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515B-3784-5A4A-A723-5E34ADA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05069-4147-8547-8D86-AD49164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16B6C-8E4A-1E4D-A636-290F9D9D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13D7-5857-3E4F-B31E-4F40E6D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51E0DF-E031-1443-8001-74265C0A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847E3-E60D-1248-B555-780D4D9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A45C6-B310-5042-A46D-BC57C7C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12CAD-7C8C-9C4E-AB89-8595EA8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D26B71-F6FB-6F4E-902E-AE3BD084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E1B208-624A-1F47-9026-0581983C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481EC-598C-774C-8BF6-184E3FAA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69E25-ED66-D643-B88F-EF48E92E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ECDCC-1162-D846-B490-A1E054C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F83E-AC03-044A-9EB1-8041299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1.jpe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8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1.jpe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8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80.png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png"/><Relationship Id="rId4" Type="http://schemas.openxmlformats.org/officeDocument/2006/relationships/image" Target="../media/image7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7" Type="http://schemas.openxmlformats.org/officeDocument/2006/relationships/image" Target="../media/image8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0.png"/><Relationship Id="rId5" Type="http://schemas.openxmlformats.org/officeDocument/2006/relationships/image" Target="../media/image84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4C3B1A-ADBC-E647-98F3-20181847C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1428750" cy="1295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A0DAC0-04BA-B148-9D64-7022FA9B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9106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Corso di Laurea Magistrale INGEGNERIA ROBOTICA E DELL’AUTOMAZIONE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000" dirty="0"/>
              <a:t>Corso di Robotica</a:t>
            </a:r>
            <a:br>
              <a:rPr lang="it-IT" sz="2000" dirty="0"/>
            </a:br>
            <a:r>
              <a:rPr lang="it-IT" sz="2000" dirty="0"/>
              <a:t>Modulo di Controllo dei Robot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200" u="sng" dirty="0"/>
              <a:t>Tavole Applicative</a:t>
            </a:r>
            <a:r>
              <a:rPr lang="it-IT" dirty="0"/>
              <a:t/>
            </a:r>
            <a:br>
              <a:rPr lang="it-IT" dirty="0"/>
            </a:br>
            <a:r>
              <a:rPr lang="it-IT" sz="20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363DC-72BA-8B48-B82B-686A1AB625AD}"/>
              </a:ext>
            </a:extLst>
          </p:cNvPr>
          <p:cNvSpPr txBox="1"/>
          <p:nvPr/>
        </p:nvSpPr>
        <p:spPr>
          <a:xfrm>
            <a:off x="2127370" y="5390249"/>
            <a:ext cx="85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Docenti: 							Studente:</a:t>
            </a:r>
          </a:p>
          <a:p>
            <a:r>
              <a:rPr lang="it-IT" dirty="0"/>
              <a:t>Prof. Antonio BICCHI					Arianna GASPARRI </a:t>
            </a:r>
          </a:p>
          <a:p>
            <a:r>
              <a:rPr lang="it-IT" dirty="0"/>
              <a:t>Prof. Giorgio GRIOLI</a:t>
            </a:r>
          </a:p>
        </p:txBody>
      </p:sp>
    </p:spTree>
    <p:extLst>
      <p:ext uri="{BB962C8B-B14F-4D97-AF65-F5344CB8AC3E}">
        <p14:creationId xmlns:p14="http://schemas.microsoft.com/office/powerpoint/2010/main" val="9656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2171761"/>
            <a:ext cx="414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della coppia in ingresso ai giunti ottenuta per il controllo PD+G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A7E35EF-BBA3-4949-BA73-8EDCBA45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469322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3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46932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dell’errore nello spazio dei giunti e nello spazio operativo ottenuto per il controllo a coppia calcolata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C95505D-85B4-EF4D-B827-E2829286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46650"/>
            <a:ext cx="4267200" cy="32004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149160A-A638-F44D-82E9-41DC5662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956558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2171761"/>
            <a:ext cx="414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della coppia in ingresso ai giunti ottenuta per il controllo a coppia calcolata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CE4E40-2A2F-CC43-93FC-F81DD1C1B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607821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6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46932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dell’errore nello spazio dei giunti e nello spazio operativo ottenuto per il controllo a coppia calcolata adattivo sulla dinamica libera del manipolatore descritto nelle slide precedenti.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F0D4F95-7D43-2943-98BD-857782F5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946650"/>
            <a:ext cx="4267200" cy="32004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924E4E4-D068-A740-9583-0980D49F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94665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6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58780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riportato, nell’immagine di sinistra, l’andamento della coppia in ingresso ai giunti ottenuto per il controllo a coppia calcolata adattivo sulla dinamica libera del manipolatore descritto nelle slide precedenti. </a:t>
            </a:r>
          </a:p>
          <a:p>
            <a:r>
              <a:rPr lang="it-IT" dirty="0"/>
              <a:t>Nell’immagine di destra è riportato l’errore di adattamento dei parametri in presenza di un errore iniziale di 0.5 kg su ciascuna massa dei link.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ECE8D31-074A-9747-A110-4AC948A9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177322"/>
            <a:ext cx="4267200" cy="32004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0B5C15F-449B-3049-B8DE-609F4719A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177322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6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037" y="454393"/>
            <a:ext cx="1857163" cy="1396471"/>
          </a:xfrm>
          <a:prstGeom prst="rect">
            <a:avLst/>
          </a:prstGeom>
        </p:spPr>
      </p:pic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/>
              <p:nvPr/>
            </p:nvSpPr>
            <p:spPr>
              <a:xfrm>
                <a:off x="1524001" y="1475623"/>
                <a:ext cx="4062884" cy="4936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Nelle slide successive è mostrato il comportamento del sistema nel caso di </a:t>
                </a:r>
                <a:r>
                  <a:rPr lang="it-IT" u="sng" dirty="0"/>
                  <a:t>inseguimento di traiettoria</a:t>
                </a:r>
                <a:r>
                  <a:rPr lang="it-IT" dirty="0"/>
                  <a:t>, utilizzando ancora una volta i controllori visti nelle slide precedenti.</a:t>
                </a:r>
              </a:p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 si desidera raggiungere la posizione finale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finale desiderata con un polinomio del terzo ordine del tipo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3000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, ottenendo il risultato dell’immagine riportata a lato.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475623"/>
                <a:ext cx="4062884" cy="4936801"/>
              </a:xfrm>
              <a:prstGeom prst="rect">
                <a:avLst/>
              </a:prstGeom>
              <a:blipFill>
                <a:blip r:embed="rId4"/>
                <a:stretch>
                  <a:fillRect l="-1250" t="-256" r="-2188" b="-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72511B5E-E7E9-ED41-B938-3D29CFDF8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600" y="2089150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DB6C7E-A68A-6344-B0BC-CF646BD6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89859"/>
            <a:ext cx="4267200" cy="320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70E994-B618-D842-B324-EEF64698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889859"/>
            <a:ext cx="4267200" cy="32004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C3BDAB99-7C55-E548-82F5-482F54CB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143A46B-9A4B-3B4A-92F8-F669C53B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DC50362-4952-3D41-97A5-FCA4B055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CD29E99-6F18-A44D-BA56-FA830E7E0F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586E066-BCEA-FA4C-9971-779028E68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475623"/>
            <a:ext cx="2989944" cy="5517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4016A82-AD19-234D-9667-C31A066F7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1475623"/>
            <a:ext cx="2839361" cy="11965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3379C96-164D-7646-8250-EE73FE2F7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2361" y="1475623"/>
            <a:ext cx="2374048" cy="118702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236255-816A-4E45-9A45-15F0A8F3A497}"/>
              </a:ext>
            </a:extLst>
          </p:cNvPr>
          <p:cNvSpPr txBox="1"/>
          <p:nvPr/>
        </p:nvSpPr>
        <p:spPr>
          <a:xfrm>
            <a:off x="1524001" y="2027339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valori dei guadagni del controllore sono stati tarati sulla base del comportamento del sistema.</a:t>
            </a:r>
          </a:p>
        </p:txBody>
      </p:sp>
    </p:spTree>
    <p:extLst>
      <p:ext uri="{BB962C8B-B14F-4D97-AF65-F5344CB8AC3E}">
        <p14:creationId xmlns:p14="http://schemas.microsoft.com/office/powerpoint/2010/main" val="375027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C392C76-04EA-B74D-93E7-53223B26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28201"/>
            <a:ext cx="4267200" cy="32004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8A45E0B-D139-DF46-8575-78529863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828201"/>
            <a:ext cx="4267200" cy="320040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3D9663B-71F0-B445-8B19-981E9062F22A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6FF7FBC-F998-6141-8DC8-5EC81C3F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964090CD-B39A-A044-B089-BE2CCA73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18D4881-57AD-5B4A-B4E2-2BF41EDD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BF3D642-8EF7-7C41-B9AF-52550567E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F8DAE31-5470-FA48-B810-70F953B10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578937"/>
            <a:ext cx="5490013" cy="4488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6D3DC1-7817-8E40-B559-7F0A6E8124D1}"/>
              </a:ext>
            </a:extLst>
          </p:cNvPr>
          <p:cNvSpPr txBox="1"/>
          <p:nvPr/>
        </p:nvSpPr>
        <p:spPr>
          <a:xfrm>
            <a:off x="1524000" y="2131120"/>
            <a:ext cx="814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è stato necessario il </a:t>
            </a:r>
            <a:r>
              <a:rPr lang="it-IT" dirty="0" err="1"/>
              <a:t>tuning</a:t>
            </a:r>
            <a:r>
              <a:rPr lang="it-IT" dirty="0"/>
              <a:t> dei guadagni, poiché sufficienti delle matrici identità.</a:t>
            </a:r>
          </a:p>
        </p:txBody>
      </p:sp>
    </p:spTree>
    <p:extLst>
      <p:ext uri="{BB962C8B-B14F-4D97-AF65-F5344CB8AC3E}">
        <p14:creationId xmlns:p14="http://schemas.microsoft.com/office/powerpoint/2010/main" val="1393452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1058FC-0B93-E147-A0EA-71411EBA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8" y="4967306"/>
            <a:ext cx="1962353" cy="720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9E54C-4FB5-5E49-9D4A-B67F723D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81" y="4944767"/>
            <a:ext cx="1080000" cy="72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28AF90A-A29E-6445-9513-C1B6ABAF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352" y="5106181"/>
            <a:ext cx="2108428" cy="44307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3446BB1-0E7F-814F-9D19-AD5F037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325" y="1846214"/>
            <a:ext cx="3622158" cy="10630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579160-C955-CD49-A648-49B431236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269" y="5091974"/>
            <a:ext cx="1151083" cy="436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0286C-9CC5-F34B-BC8A-94980E9B0DAD}"/>
              </a:ext>
            </a:extLst>
          </p:cNvPr>
          <p:cNvSpPr txBox="1"/>
          <p:nvPr/>
        </p:nvSpPr>
        <p:spPr>
          <a:xfrm>
            <a:off x="5499031" y="2038807"/>
            <a:ext cx="480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valori dei guadagni del controllore sono stati tarati sulla base del comportamento del sistema.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5D07929-5B03-EC4A-9028-514CBDCDC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581" y="5020291"/>
            <a:ext cx="925688" cy="528965"/>
          </a:xfrm>
          <a:prstGeom prst="rect">
            <a:avLst/>
          </a:prstGeom>
        </p:spPr>
      </p:pic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1288FA98-6F83-5446-A155-11A560C6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4B9E0F37-9F56-9346-84D5-B5288B48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4C841B63-D05E-5D4C-8EAE-231F63E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0D2B1AA-C966-3941-91DA-794B16FA9F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6AE9B52-E906-7247-B6F1-896B4EE949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3377" y="3389434"/>
            <a:ext cx="3956568" cy="15199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F99414-8F25-4F4C-A792-1EC7838418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9945" y="3391711"/>
            <a:ext cx="3551592" cy="15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6359A70-006A-6B4F-BC05-F8F7B67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CD955663-191A-934F-97C2-20334E15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CAD91CA-12AC-7D4C-B369-4CB8FF07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E0FDBD-E860-0542-A2A8-DC2D514505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451CC0B-04B1-514E-AA94-33E0A32C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03" y="1658679"/>
            <a:ext cx="5689600" cy="42672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3EC17C8-924F-6847-9017-E6CB3C703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3" y="1658679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9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A001C-EBEB-F240-889F-EA098B2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676"/>
          </a:xfrm>
        </p:spPr>
        <p:txBody>
          <a:bodyPr/>
          <a:lstStyle/>
          <a:p>
            <a:r>
              <a:rPr lang="it-IT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F43A1-DF0D-614E-A7BF-E989EC82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194"/>
            <a:ext cx="9905999" cy="4999837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Manipolatore di Stanford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PD con compensazione di Gravità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Confronto tra controllori</a:t>
            </a:r>
          </a:p>
          <a:p>
            <a:pPr marL="0" indent="0">
              <a:buClr>
                <a:schemeClr val="tx2">
                  <a:lumMod val="20000"/>
                  <a:lumOff val="80000"/>
                </a:schemeClr>
              </a:buClr>
              <a:buNone/>
            </a:pPr>
            <a:endParaRPr lang="it-IT" dirty="0"/>
          </a:p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Gantry crane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Controllabilità e Osservabilità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Feedback </a:t>
            </a:r>
            <a:r>
              <a:rPr lang="it-IT" dirty="0" err="1"/>
              <a:t>Linearization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BC4AE-661F-A845-B075-F9E71E0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A9A-C651-744E-8952-CA8989C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4FB0C-0C00-0F45-839E-EBE587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86DC6E7-73E5-B045-B761-B306134FA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1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fossero uguali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</p:txBody>
          </p:sp>
        </mc:Choice>
        <mc:Fallback xmlns="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5717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C22DED0-12DF-1448-97D6-C8482700B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3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avessero uno scostamento di +0.5 kg rispetto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</p:txBody>
          </p:sp>
        </mc:Choice>
        <mc:Fallback xmlns="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733" r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5717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67837D-DA2F-474E-8616-C116C80B3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3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Confronto tra controllori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475623"/>
            <a:ext cx="9752381" cy="47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5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Confronto tra controllori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9D6790E-DDC0-D147-AE78-97A565A623DE}"/>
                  </a:ext>
                </a:extLst>
              </p:cNvPr>
              <p:cNvSpPr txBox="1"/>
              <p:nvPr/>
            </p:nvSpPr>
            <p:spPr>
              <a:xfrm>
                <a:off x="1524000" y="1475623"/>
                <a:ext cx="9144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Dall’immagine precedente è possibile concludere che il controllore a Coppia Calcolata Adattivo produce delle coppie generate con oscillazioni a circa 20Hz, queste possono essere accettabili se date in ingresso a dei motori con banda passante tra 30 e 50Hz, che riuscirebbero a smorzarle.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Analizzando gli errori nello spazio dei giunti, è facile notare come il miglior controllore sia quello a Coppia Calcolata, per il quale l’errore di annulla già dopo 15s. </a:t>
                </a:r>
              </a:p>
              <a:p>
                <a:pPr algn="ctr"/>
                <a:r>
                  <a:rPr lang="it-IT" dirty="0"/>
                  <a:t>Per il controllore PD con Compensazione di Gravità, non essendo presente una componente che pesi la derivata seconda della posizione desiderata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, non è possibile annullare l’errore finale ai giunti, senza aggiungere una componente integrale al controllo stesso.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Anche il controllore a Coppia Calcolata Adattivo non è in grado di fare convergere a 0 l’errore di posizione angolare ai giunti, pur presentando un errore massimo di 0.01 </a:t>
                </a:r>
                <a:r>
                  <a:rPr lang="it-IT" dirty="0" err="1"/>
                  <a:t>rad</a:t>
                </a:r>
                <a:r>
                  <a:rPr lang="it-IT" dirty="0"/>
                  <a:t>, cioè circa 0.5°.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9D6790E-DDC0-D147-AE78-97A565A62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75623"/>
                <a:ext cx="9144000" cy="3416320"/>
              </a:xfrm>
              <a:prstGeom prst="rect">
                <a:avLst/>
              </a:prstGeom>
              <a:blipFill>
                <a:blip r:embed="rId3"/>
                <a:stretch>
                  <a:fillRect l="-417" t="-370" r="-833" b="-18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6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29" y="1475623"/>
            <a:ext cx="4191943" cy="26676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F4C9D8-CB26-E74E-B18E-7614421A6E93}"/>
              </a:ext>
            </a:extLst>
          </p:cNvPr>
          <p:cNvSpPr txBox="1"/>
          <p:nvPr/>
        </p:nvSpPr>
        <p:spPr>
          <a:xfrm>
            <a:off x="1524000" y="4143223"/>
            <a:ext cx="553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Parametri del modello:	l = 0.2 m</a:t>
            </a:r>
          </a:p>
          <a:p>
            <a:r>
              <a:rPr lang="it-IT" sz="2000" dirty="0"/>
              <a:t>			g = 9.81 m/s</a:t>
            </a:r>
            <a:r>
              <a:rPr lang="it-IT" sz="2000" baseline="30000" dirty="0"/>
              <a:t>2</a:t>
            </a:r>
          </a:p>
          <a:p>
            <a:r>
              <a:rPr lang="it-IT" sz="2000" dirty="0"/>
              <a:t>			M = 0.548069759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1</a:t>
            </a:r>
            <a:r>
              <a:rPr lang="it-IT" sz="2000" dirty="0"/>
              <a:t> = 0.088338025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2</a:t>
            </a:r>
            <a:r>
              <a:rPr lang="it-IT" sz="2000" dirty="0"/>
              <a:t> = 0.022245336 kg</a:t>
            </a:r>
          </a:p>
          <a:p>
            <a:r>
              <a:rPr lang="it-IT" sz="2000" dirty="0"/>
              <a:t>			b</a:t>
            </a:r>
            <a:r>
              <a:rPr lang="it-IT" sz="2000" baseline="-25000" dirty="0"/>
              <a:t>1</a:t>
            </a:r>
            <a:r>
              <a:rPr lang="it-IT" sz="2000" dirty="0"/>
              <a:t> = 0.1	b</a:t>
            </a:r>
            <a:r>
              <a:rPr lang="it-IT" sz="2000" baseline="-25000" dirty="0"/>
              <a:t>2</a:t>
            </a:r>
            <a:r>
              <a:rPr lang="it-IT" sz="2000" dirty="0"/>
              <a:t> = 0.5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5905972" y="1475623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 modello di carro-ponte è rappresentato nella figura a fianco e descritto dalle seguenti equazioni della dinamica: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486A9B-6256-E942-9507-095F0D92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72" y="3045283"/>
            <a:ext cx="5105400" cy="10858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C3C8CA-AA19-7547-AFE9-5AAE043E0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59" y="4131133"/>
            <a:ext cx="2095500" cy="148590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AE9DE227-D43C-9C44-B244-06A48DA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C8041FC7-4B67-C24D-A0EB-D22E155B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8F0BA2E5-108C-2E43-8954-A62D7E19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C65000D-18E6-5B46-A632-C7057EBDD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A partire dalle equazioni della slide precedente, con semplici calcoli si ottengono le equazioni della dinamica del modello, scritte in forma standard che seguono, con vettore di stato: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5D6311-1534-8A48-A8EE-1261BFF4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00" y="2860618"/>
            <a:ext cx="1168400" cy="1181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539952D-DE65-B548-BF2B-F3A0D95C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041718"/>
            <a:ext cx="9467850" cy="22669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3531B279-D577-5248-90AF-F64E19A5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100EDC2C-9436-5043-BE62-64D2D4DC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6ED4B9F5-DFA8-DC4A-B941-8259C37F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4502927-51E7-A144-A796-FAD147598A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5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È quindi possibile individuare il vettore delle funzioni di stato, delle funzioni di ingresso. Assumendo come uscita la posizione della massa del carico m</a:t>
            </a:r>
            <a:r>
              <a:rPr lang="it-IT" sz="2000" baseline="-25000" dirty="0"/>
              <a:t>1</a:t>
            </a:r>
            <a:r>
              <a:rPr lang="it-IT" sz="2000" dirty="0"/>
              <a:t> nel piano x-y, è possibile scrivere il sistema nella forma: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EAAF86-3F48-8847-8D11-8CCFF5F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2807623"/>
            <a:ext cx="1651000" cy="66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F8DC63-EB5D-374B-9F4A-A1EF5FF89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8023"/>
            <a:ext cx="6477000" cy="16033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63D091-8FD0-D943-8BE5-2D5DFF33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468023"/>
            <a:ext cx="3302000" cy="16192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4815AFB-C797-7B48-9101-EFC485BBAE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821" y="5160794"/>
            <a:ext cx="2262357" cy="4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94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CONTROLLABILITA’</a:t>
                </a:r>
                <a:endParaRPr lang="it-IT" sz="2000" dirty="0"/>
              </a:p>
              <a:p>
                <a:r>
                  <a:rPr lang="it-IT" dirty="0"/>
                  <a:t>A partire dal </a:t>
                </a:r>
                <a:r>
                  <a:rPr lang="it-IT" i="1" dirty="0"/>
                  <a:t>Teorema di Chow</a:t>
                </a:r>
                <a:r>
                  <a:rPr lang="it-IT" dirty="0"/>
                  <a:t>, è stato verificato che il sistema fosse localmente accessibile, costruendo la </a:t>
                </a:r>
                <a:r>
                  <a:rPr lang="it-IT" i="1" dirty="0"/>
                  <a:t>distribuzione di accessibilità</a:t>
                </a:r>
                <a:r>
                  <a:rPr lang="it-IT" dirty="0"/>
                  <a:t> e verificando la condizione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∆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  <a:p>
                <a:r>
                  <a:rPr lang="it-IT" dirty="0"/>
                  <a:t>nella quale: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blipFill>
                <a:blip r:embed="rId3"/>
                <a:stretch>
                  <a:fillRect l="-1331" t="-1786" b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/>
              <p:nvPr/>
            </p:nvSpPr>
            <p:spPr>
              <a:xfrm>
                <a:off x="223496" y="3599281"/>
                <a:ext cx="117450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La matrice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=[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]]]]]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dirty="0"/>
                  <a:t>ha rango 4 e quindi il sistema è localmente accessibile,</a:t>
                </a:r>
              </a:p>
              <a:p>
                <a:pPr algn="ctr"/>
                <a:r>
                  <a:rPr lang="it-IT" dirty="0"/>
                  <a:t>si riporta di seguito la matrice calcolata, nella quale è riportato un * in corrispondenza degli elementi non nulli: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6" y="3599281"/>
                <a:ext cx="11745010" cy="646331"/>
              </a:xfrm>
              <a:prstGeom prst="rect">
                <a:avLst/>
              </a:prstGeom>
              <a:blipFill>
                <a:blip r:embed="rId4"/>
                <a:stretch>
                  <a:fillRect t="-1923" b="-13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50E5974-DE15-804C-80D4-F44F651CB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991" y="4441693"/>
            <a:ext cx="2534665" cy="11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5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35A0B53-1C33-8F41-B7CB-938BBEA7BF43}"/>
                  </a:ext>
                </a:extLst>
              </p:cNvPr>
              <p:cNvSpPr txBox="1"/>
              <p:nvPr/>
            </p:nvSpPr>
            <p:spPr>
              <a:xfrm>
                <a:off x="241420" y="3007308"/>
                <a:ext cx="11621002" cy="181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Il teorema di Chow è condizione necessaria e sufficiente per l’accessibilità, ma solo necessaria per la controllabilità, </a:t>
                </a:r>
              </a:p>
              <a:p>
                <a:pPr algn="ctr"/>
                <a:r>
                  <a:rPr lang="it-IT" dirty="0"/>
                  <a:t>perché il sistema sia anche controllabile è necessario verificare che sia soddisfatta a condizione: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it-IT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algn="ctr"/>
                <a:r>
                  <a:rPr lang="it-IT" dirty="0"/>
                  <a:t>Questa condizione risulta verificata dal sistema in esame e pertanto è possibile concludere che sia anche </a:t>
                </a:r>
              </a:p>
              <a:p>
                <a:pPr algn="ctr"/>
                <a:r>
                  <a:rPr lang="it-IT" dirty="0"/>
                  <a:t>localmente controllabile.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35A0B53-1C33-8F41-B7CB-938BBEA7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0" y="3007308"/>
                <a:ext cx="11621002" cy="1817357"/>
              </a:xfrm>
              <a:prstGeom prst="rect">
                <a:avLst/>
              </a:prstGeom>
              <a:blipFill>
                <a:blip r:embed="rId4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452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7963069" cy="1861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OSSERVABILITA’</a:t>
                </a:r>
                <a:endParaRPr lang="it-IT" sz="2000" dirty="0"/>
              </a:p>
              <a:p>
                <a:r>
                  <a:rPr lang="it-IT" sz="2000" dirty="0"/>
                  <a:t>Per valutare l’osservabilità del sistema è stata costruita la </a:t>
                </a:r>
                <a:r>
                  <a:rPr lang="it-IT" sz="2000" dirty="0" err="1"/>
                  <a:t>co</a:t>
                </a:r>
                <a:r>
                  <a:rPr lang="it-IT" sz="2000" i="1" dirty="0" err="1"/>
                  <a:t>distribuzione</a:t>
                </a:r>
                <a:r>
                  <a:rPr lang="it-IT" sz="2000" i="1" dirty="0"/>
                  <a:t> di osservabilità</a:t>
                </a:r>
                <a:r>
                  <a:rPr lang="it-IT" sz="2000" dirty="0"/>
                  <a:t> e verificata la condizione</a:t>
                </a:r>
                <a:r>
                  <a:rPr lang="it-IT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𝑑𝑂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𝑑𝐿𝑓h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𝑑𝐿𝑔h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𝑑𝐿𝑔𝐿𝑓h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𝑑𝐿𝑓𝐿𝑔h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sz="2000" dirty="0"/>
                  <a:t>per cui il sistema risulta localmente osservabile.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7963069" cy="1861087"/>
              </a:xfrm>
              <a:prstGeom prst="rect">
                <a:avLst/>
              </a:prstGeom>
              <a:blipFill>
                <a:blip r:embed="rId2"/>
                <a:stretch>
                  <a:fillRect l="-1276" t="-2027" r="-797" b="-47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/>
              <p:nvPr/>
            </p:nvSpPr>
            <p:spPr>
              <a:xfrm>
                <a:off x="846806" y="3336710"/>
                <a:ext cx="104983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Per la scelta effettuata della funzione di uscita il rango della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r>
                  <a:rPr lang="it-IT" dirty="0"/>
                  <a:t> risulta essere pari a 4 ,</a:t>
                </a:r>
              </a:p>
              <a:p>
                <a:pPr algn="ctr"/>
                <a:r>
                  <a:rPr lang="it-IT" dirty="0"/>
                  <a:t>è quindi possibile concludere che il sistema sia localmente osservabile,</a:t>
                </a:r>
              </a:p>
              <a:p>
                <a:pPr algn="ctr"/>
                <a:r>
                  <a:rPr lang="it-IT" dirty="0"/>
                  <a:t>si riporta di seguito la matrice calcolata, nella quale è riportato un * in corrispondenza degli elementi non nulli</a:t>
                </a:r>
              </a:p>
              <a:p>
                <a:pPr algn="ctr"/>
                <a:r>
                  <a:rPr lang="it-IT" dirty="0"/>
                  <a:t>e dalla quale sono state eliminate le righe completamente nulle: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06" y="3336710"/>
                <a:ext cx="10498387" cy="1200329"/>
              </a:xfrm>
              <a:prstGeom prst="rect">
                <a:avLst/>
              </a:prstGeom>
              <a:blipFill>
                <a:blip r:embed="rId5"/>
                <a:stretch>
                  <a:fillRect t="-2105" b="-73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8F119F8E-6BE2-6341-BEBB-CD641176F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149" y="4537039"/>
            <a:ext cx="2171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31A184-8341-3E4B-82B9-C9602D8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593"/>
            <a:ext cx="2093626" cy="3117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6" y="2143593"/>
            <a:ext cx="4146196" cy="31176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E5CDB-C8CD-8745-87AB-8AF9AA155D9B}"/>
              </a:ext>
            </a:extLst>
          </p:cNvPr>
          <p:cNvSpPr txBox="1"/>
          <p:nvPr/>
        </p:nvSpPr>
        <p:spPr>
          <a:xfrm>
            <a:off x="7763822" y="1475623"/>
            <a:ext cx="2904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Parametri del manipolatore:</a:t>
            </a:r>
          </a:p>
          <a:p>
            <a:endParaRPr lang="it-IT" sz="2400" dirty="0"/>
          </a:p>
          <a:p>
            <a:r>
              <a:rPr lang="it-IT" sz="2400" dirty="0"/>
              <a:t>m</a:t>
            </a:r>
            <a:r>
              <a:rPr lang="it-IT" sz="2400" baseline="-25000" dirty="0"/>
              <a:t>1</a:t>
            </a:r>
            <a:r>
              <a:rPr lang="it-IT" sz="2400" dirty="0"/>
              <a:t> = m</a:t>
            </a:r>
            <a:r>
              <a:rPr lang="it-IT" sz="2400" baseline="-25000" dirty="0"/>
              <a:t>3</a:t>
            </a:r>
            <a:r>
              <a:rPr lang="it-IT" sz="2400" dirty="0"/>
              <a:t> = 10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2</a:t>
            </a:r>
            <a:r>
              <a:rPr lang="it-IT" sz="2400" dirty="0"/>
              <a:t> = 5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4</a:t>
            </a:r>
            <a:r>
              <a:rPr lang="it-IT" sz="2400" dirty="0"/>
              <a:t> = m</a:t>
            </a:r>
            <a:r>
              <a:rPr lang="it-IT" sz="2400" baseline="-25000" dirty="0"/>
              <a:t>6</a:t>
            </a:r>
            <a:r>
              <a:rPr lang="it-IT" sz="2400" dirty="0"/>
              <a:t> = 2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5</a:t>
            </a:r>
            <a:r>
              <a:rPr lang="it-IT" sz="2400" dirty="0"/>
              <a:t> = 4 kg</a:t>
            </a:r>
          </a:p>
          <a:p>
            <a:endParaRPr lang="it-IT" sz="2400" dirty="0"/>
          </a:p>
          <a:p>
            <a:r>
              <a:rPr lang="it-IT" sz="2400" dirty="0"/>
              <a:t>d</a:t>
            </a:r>
            <a:r>
              <a:rPr lang="it-IT" sz="2400" baseline="-25000" dirty="0"/>
              <a:t>1</a:t>
            </a:r>
            <a:r>
              <a:rPr lang="it-IT" sz="2400" dirty="0"/>
              <a:t> = d</a:t>
            </a:r>
            <a:r>
              <a:rPr lang="it-IT" sz="2400" baseline="-25000" dirty="0"/>
              <a:t>2</a:t>
            </a:r>
            <a:r>
              <a:rPr lang="it-IT" sz="2400" dirty="0"/>
              <a:t> = d</a:t>
            </a:r>
            <a:r>
              <a:rPr lang="it-IT" sz="2400" baseline="-25000" dirty="0"/>
              <a:t>6</a:t>
            </a:r>
            <a:r>
              <a:rPr lang="it-IT" sz="2400" dirty="0"/>
              <a:t> = 1 m</a:t>
            </a:r>
          </a:p>
          <a:p>
            <a:r>
              <a:rPr lang="it-IT" sz="2400" dirty="0"/>
              <a:t>d</a:t>
            </a:r>
            <a:r>
              <a:rPr lang="it-IT" sz="2400" baseline="-25000" dirty="0"/>
              <a:t>3</a:t>
            </a:r>
            <a:r>
              <a:rPr lang="it-IT" sz="2400" dirty="0"/>
              <a:t> = d</a:t>
            </a:r>
            <a:r>
              <a:rPr lang="it-IT" sz="2400" baseline="-25000" dirty="0"/>
              <a:t>4</a:t>
            </a:r>
            <a:r>
              <a:rPr lang="it-IT" sz="2400" dirty="0"/>
              <a:t> = d</a:t>
            </a:r>
            <a:r>
              <a:rPr lang="it-IT" sz="2400" baseline="-25000" dirty="0"/>
              <a:t>5</a:t>
            </a:r>
            <a:r>
              <a:rPr lang="it-IT" sz="2400" dirty="0"/>
              <a:t> = 0 m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4B8E3AC9-0A90-6E41-BFFB-1991A59A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456B644D-8EC7-0E4C-9CD3-53F6522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06F5B4A-AEF0-EA45-B4E7-6A7716E1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E317C00-55E5-EE47-B1DA-1185583F2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49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239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FEEDBACK LINEARIZATION</a:t>
                </a:r>
                <a:endParaRPr lang="it-IT" sz="1600" dirty="0"/>
              </a:p>
              <a:p>
                <a:pPr algn="ctr"/>
                <a:r>
                  <a:rPr lang="it-IT" sz="1600" dirty="0"/>
                  <a:t>Il sistema verifica le condizioni:</a:t>
                </a:r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16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16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16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1600" b="0" dirty="0"/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  …, 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𝑠𝑖𝑎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𝑖𝑛𝑣𝑜𝑙𝑢𝑡𝑖𝑣𝑜</m:t>
                    </m:r>
                  </m:oMath>
                </a14:m>
                <a:endParaRPr lang="it-IT" sz="1600" dirty="0"/>
              </a:p>
              <a:p>
                <a:pPr algn="ctr"/>
                <a:r>
                  <a:rPr lang="it-IT" sz="1600" dirty="0"/>
                  <a:t>per cui esistono un cambiamento di variabili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/>
                  <a:t> e le funzioni di retroazione statica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/>
                  <a:t> e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sz="1600" dirty="0"/>
                  <a:t> tali da linearizzare il sistema.</a:t>
                </a:r>
              </a:p>
              <a:p>
                <a:pPr algn="ctr"/>
                <a:r>
                  <a:rPr lang="it-IT" sz="1600" dirty="0"/>
                  <a:t>Inoltre per la scelta fatta delle funzioni di uscita, il sistema ha grado relativo pari a 2, si procede quindi ad una linearizzazione approssimata del sistema.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2397195"/>
              </a:xfrm>
              <a:prstGeom prst="rect">
                <a:avLst/>
              </a:prstGeom>
              <a:blipFill>
                <a:blip r:embed="rId2"/>
                <a:stretch>
                  <a:fillRect l="-792" t="-526" r="-7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264DEEC-A4F3-4B42-865F-34C843C86AC4}"/>
                  </a:ext>
                </a:extLst>
              </p:cNvPr>
              <p:cNvSpPr txBox="1"/>
              <p:nvPr/>
            </p:nvSpPr>
            <p:spPr>
              <a:xfrm>
                <a:off x="1529298" y="3875492"/>
                <a:ext cx="9138702" cy="994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/>
                  <a:t>Si ottiene quindi una nuova espressione per il sistema in forma linearizzata, nella quale le variabili complementari sono state scelte in modo da essere linearmente indipendenti dalle prime due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num>
                              <m:den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it-IT" sz="1600" dirty="0"/>
                  <a:t> e che la loro dinamica sia indipendente dall’ingresso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600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264DEEC-A4F3-4B42-865F-34C843C8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298" y="3875492"/>
                <a:ext cx="9138702" cy="994183"/>
              </a:xfrm>
              <a:prstGeom prst="rect">
                <a:avLst/>
              </a:prstGeom>
              <a:blipFill>
                <a:blip r:embed="rId4"/>
                <a:stretch>
                  <a:fillRect t="-1266" b="-50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EA0D57D5-9B88-AE46-9537-16989AFD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D896EB6-027F-2040-B941-F6E2A70D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2BB93AAA-AE2C-A74F-B5B8-5BA05A82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D331639-9E5A-0D44-BA8D-D1A37BE798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616EDE8-98C2-8F4C-AEF3-CF4FBAF14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2910" y="4869675"/>
            <a:ext cx="2159000" cy="11176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1BA529-3601-9D4A-B820-8B729F313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400" y="4869675"/>
            <a:ext cx="2235200" cy="11303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FF3D47E-EF4B-2143-BB25-A4ED78741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090" y="5091925"/>
            <a:ext cx="1346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FEEDBACK LINEARIZATION - CONTROLLER</a:t>
                </a:r>
                <a:endParaRPr lang="it-IT" dirty="0"/>
              </a:p>
              <a:p>
                <a:r>
                  <a:rPr lang="it-IT" dirty="0"/>
                  <a:t>Per il sistema linearizzato è stato progettato un controllore di tipo PD, richiedendo che la posizione finale della massa di carico m</a:t>
                </a:r>
                <a:r>
                  <a:rPr lang="it-IT" baseline="-25000" dirty="0"/>
                  <a:t>1</a:t>
                </a:r>
                <a:r>
                  <a:rPr lang="it-IT" dirty="0"/>
                  <a:t> avesse le seguenti componenti </a:t>
                </a:r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/>
                  <a:t>, cioè richiedendo che all’istante finale il sistema abbia velocità lineare e angolare nulle e la posizione del carrello sia spostata di 3m a destra rispetto alla posizione iniziale, pur mantenendo l’angolo del carico nullo.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1785104"/>
              </a:xfrm>
              <a:prstGeom prst="rect">
                <a:avLst/>
              </a:prstGeom>
              <a:blipFill>
                <a:blip r:embed="rId2"/>
                <a:stretch>
                  <a:fillRect l="-951" t="-1408" b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35E100FE-194D-2B46-B256-44E938A6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A9841E37-1C5D-F642-8423-20D7BE91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4DDBC56-62C7-E94C-A46F-CF3766D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667F2DC-B326-FA4F-BF1C-D5A87EFE2C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0D200B8-952C-FF4C-98C2-FA0A205BB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790" y="3260727"/>
            <a:ext cx="793242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04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180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FEEDBACK LINEARIZATION – CONTROLLER</a:t>
                </a:r>
              </a:p>
              <a:p>
                <a:r>
                  <a:rPr lang="it-IT" dirty="0"/>
                  <a:t>I parametri del controllore sono stati impostati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=5.5</m:t>
                    </m:r>
                  </m:oMath>
                </a14:m>
                <a:r>
                  <a:rPr lang="it-IT" dirty="0"/>
                  <a:t> per fare in modo l’andamento della variabile di uscita non presentasse </a:t>
                </a:r>
                <a:r>
                  <a:rPr lang="it-IT" dirty="0" err="1"/>
                  <a:t>sovraelongazioni</a:t>
                </a:r>
                <a:r>
                  <a:rPr lang="it-IT" dirty="0"/>
                  <a:t>, questo infatti in una situazione reale avrebbe comportato che la massa di carico sarebbe potuta andare a urtare contro ostacoli posti oltre la posizione finale desiderata.</a:t>
                </a:r>
              </a:p>
              <a:p>
                <a:r>
                  <a:rPr lang="it-IT" dirty="0"/>
                  <a:t>Di seguito l’andamento della variabile di uscita e dell’errore ottenuto: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1806520"/>
              </a:xfrm>
              <a:prstGeom prst="rect">
                <a:avLst/>
              </a:prstGeom>
              <a:blipFill>
                <a:blip r:embed="rId2"/>
                <a:stretch>
                  <a:fillRect l="-837" t="-1689" r="-609" b="-47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AAD1385-E4CB-E547-B029-2120EFDEC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82143"/>
            <a:ext cx="4267200" cy="32004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A1934DE-6FD3-C345-A926-815136270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3282143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4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D5A982FD-E8B1-9943-B928-E77E2CE5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55950"/>
            <a:ext cx="4267200" cy="32004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AB2B628-E7B6-3843-A88D-25515F0B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55950"/>
            <a:ext cx="4267200" cy="3200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581400" y="1475623"/>
            <a:ext cx="82416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FEEDBACK LINEARIZATION – CONTROLLER</a:t>
            </a:r>
          </a:p>
          <a:p>
            <a:r>
              <a:rPr lang="it-IT" dirty="0"/>
              <a:t>Di seguito è riportato l’andamento della variabile di stato e di ingresso. Come è possibile notare dal grafico che riporta l’evoluzione delle variabili di stato nel tempo, l’angolo di carico finale è nullo (linea blu) e la sua posizione lungo l’asse x è pari a 3m (linea gialla). Per quanto riguarda la forza applicata al carrello i valori risultano essere molto bassi, in accordo con la massa complessiva del modello, pari a circa 0.66 Kg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4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581400" y="1475623"/>
                <a:ext cx="824163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FEEDBACK LINEARIZATION – ZERO DYNAMIC</a:t>
                </a:r>
              </a:p>
              <a:p>
                <a:r>
                  <a:rPr lang="it-IT" dirty="0"/>
                  <a:t>Analisi della dinamica delle variabili non osservabili: per la scelta effettuata di tali variabili è possibile affermare che la loro dinamica è ininfluente sull’uscita del sistema linearizzato e non dipende direttamente dagli ingressi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, a cui resta comunque legata attraverso l’evoluzione delle variabili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475623"/>
                <a:ext cx="8241632" cy="1508105"/>
              </a:xfrm>
              <a:prstGeom prst="rect">
                <a:avLst/>
              </a:prstGeom>
              <a:blipFill>
                <a:blip r:embed="rId3"/>
                <a:stretch>
                  <a:fillRect l="-814" t="-2024" b="-56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1524000" y="3048883"/>
                <a:ext cx="9144000" cy="955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Partendo dalla condizione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it-IT" dirty="0"/>
                  <a:t> e procedendo in modo ricorsivo si ricava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)≡0</m:t>
                    </m:r>
                  </m:oMath>
                </a14:m>
                <a:r>
                  <a:rPr lang="it-IT" dirty="0"/>
                  <a:t> fino a ottenere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)≡0</m:t>
                    </m:r>
                  </m:oMath>
                </a14:m>
                <a:r>
                  <a:rPr lang="it-IT" dirty="0"/>
                  <a:t> si ottiene che la dinamica compatibile con uscita identicamente nulla, Zero Dinamica, è descritta dalle equazioni seguenti:</a:t>
                </a: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48883"/>
                <a:ext cx="9144000" cy="955390"/>
              </a:xfrm>
              <a:prstGeom prst="rect">
                <a:avLst/>
              </a:prstGeom>
              <a:blipFill>
                <a:blip r:embed="rId5"/>
                <a:stretch>
                  <a:fillRect l="-533" t="-1274" b="-8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B0E4F956-F6E9-3A4F-9E9B-27F03207A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287" y="4166457"/>
            <a:ext cx="1495425" cy="5429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6F9A6D1-1AF4-7949-AD5B-9B63A2C74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250" y="4709382"/>
            <a:ext cx="5143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0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581400" y="1475623"/>
            <a:ext cx="82416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FEEDBACK LINEARIZATION – ZERO DYNAMIC</a:t>
            </a:r>
          </a:p>
          <a:p>
            <a:r>
              <a:rPr lang="it-IT" dirty="0"/>
              <a:t>Per verificare la stabilità delle equazioni descritte nella slide precedente si è proceduto con il calcolo del jacobiano del sistema e quindi al calcolo degli </a:t>
            </a:r>
            <a:r>
              <a:rPr lang="it-IT" dirty="0" err="1"/>
              <a:t>autovalori</a:t>
            </a:r>
            <a:r>
              <a:rPr lang="it-IT" dirty="0"/>
              <a:t> della matrice Q ottenuta e riportata di seguito.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524000" y="4544107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 questi </a:t>
            </a:r>
            <a:r>
              <a:rPr lang="it-IT" dirty="0" err="1"/>
              <a:t>autovalori</a:t>
            </a:r>
            <a:r>
              <a:rPr lang="it-IT" dirty="0"/>
              <a:t> entrambe a parte reale negativa è quindi possibile concludere che la dinamica delle variabili non osservabili sia asintoticamente stabile. Ne segue infine che il sistema non lineare di partenza sia asintoticamente stabile sia esternamente che internamente.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8153400" y="3302252"/>
                <a:ext cx="20639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=−1.879</m:t>
                      </m:r>
                    </m:oMath>
                  </m:oMathPara>
                </a14:m>
                <a:endParaRPr lang="it-I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−7301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302252"/>
                <a:ext cx="206399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9582E24-679A-5C4E-92CD-7BDCD00A4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030" y="3136468"/>
            <a:ext cx="6350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69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Mantenendo lo stesso modello dinamico, è stata scelta come uscita la variabile di stato x e ripetuto lo studio della controllabilità e della osservabilità del sistema ottenuto.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EAAF86-3F48-8847-8D11-8CCFF5F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2649454"/>
            <a:ext cx="1651000" cy="66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F8DC63-EB5D-374B-9F4A-A1EF5FF89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8023"/>
            <a:ext cx="6477000" cy="16033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63D091-8FD0-D943-8BE5-2D5DFF33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468023"/>
            <a:ext cx="3302000" cy="16192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D0E4CCF-0EDF-F848-9324-0D50EF216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4860" y="5160794"/>
            <a:ext cx="1542279" cy="4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49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CONTROLLABILITA’</a:t>
                </a:r>
                <a:endParaRPr lang="it-IT" sz="2000" dirty="0"/>
              </a:p>
              <a:p>
                <a:r>
                  <a:rPr lang="it-IT" dirty="0"/>
                  <a:t>La modifica della funzione di uscita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dirty="0"/>
                  <a:t> non comporta nessun cambiamento nello studio della controllabilità del sistema, poiché 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 resta invariata, così come le funzioni di stato e di ingresso.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1292662"/>
              </a:xfrm>
              <a:prstGeom prst="rect">
                <a:avLst/>
              </a:prstGeom>
              <a:blipFill>
                <a:blip r:embed="rId3"/>
                <a:stretch>
                  <a:fillRect l="-1331" t="-2913" b="-67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F56FC58-91C5-2C42-A643-7CB11233B913}"/>
                  </a:ext>
                </a:extLst>
              </p:cNvPr>
              <p:cNvSpPr txBox="1"/>
              <p:nvPr/>
            </p:nvSpPr>
            <p:spPr>
              <a:xfrm>
                <a:off x="1714030" y="2807623"/>
                <a:ext cx="7963069" cy="172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OSSERVABILITA</a:t>
                </a:r>
                <a:r>
                  <a:rPr lang="it-IT" sz="2400" dirty="0"/>
                  <a:t>’</a:t>
                </a:r>
                <a:endParaRPr lang="it-IT" sz="2000" dirty="0"/>
              </a:p>
              <a:p>
                <a:r>
                  <a:rPr lang="it-IT" dirty="0"/>
                  <a:t>Al contrario per valutare l’osservabilità del sistema è necessario calcolare la nuova </a:t>
                </a:r>
                <a:r>
                  <a:rPr lang="it-IT" dirty="0" err="1"/>
                  <a:t>co</a:t>
                </a:r>
                <a:r>
                  <a:rPr lang="it-IT" i="1" dirty="0" err="1"/>
                  <a:t>distribuzione</a:t>
                </a:r>
                <a:r>
                  <a:rPr lang="it-IT" i="1" dirty="0"/>
                  <a:t> di osservabilità</a:t>
                </a:r>
                <a:r>
                  <a:rPr lang="it-IT" dirty="0"/>
                  <a:t> e verificare se la condizione</a:t>
                </a:r>
                <a:r>
                  <a:rPr lang="it-IT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 panose="02040503050406030204" pitchFamily="18" charset="0"/>
                        </a:rPr>
                        <m:t>𝑑𝑂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𝑑𝐿𝑓h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𝑑𝐿𝑔h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𝑑𝐿𝑔𝐿𝑓h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𝑑𝐿𝑓𝐿𝑔h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1600" dirty="0"/>
              </a:p>
              <a:p>
                <a:r>
                  <a:rPr lang="it-IT" dirty="0"/>
                  <a:t>per cui il sistema risulta localmente osservabile risulta ancora verificata.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F56FC58-91C5-2C42-A643-7CB11233B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30" y="2807623"/>
                <a:ext cx="7963069" cy="1722716"/>
              </a:xfrm>
              <a:prstGeom prst="rect">
                <a:avLst/>
              </a:prstGeom>
              <a:blipFill>
                <a:blip r:embed="rId5"/>
                <a:stretch>
                  <a:fillRect l="-637" t="-2920" b="-21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618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68608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Per la scelta effettuata della funzione di uscita il rango della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r>
                  <a:rPr lang="it-IT" dirty="0"/>
                  <a:t> risulta essere pari a 3,</a:t>
                </a:r>
              </a:p>
              <a:p>
                <a:pPr algn="ctr"/>
                <a:r>
                  <a:rPr lang="it-IT" dirty="0"/>
                  <a:t>è quindi possibile concludere che il sistema NON sia localmente osservabile,</a:t>
                </a:r>
              </a:p>
              <a:p>
                <a:pPr algn="ctr"/>
                <a:r>
                  <a:rPr lang="it-IT" dirty="0"/>
                  <a:t>si riporta di seguito la matrice calcolata, nella quale è riportato un * in corrispondenza degli elementi non nulli</a:t>
                </a:r>
              </a:p>
              <a:p>
                <a:pPr algn="ctr"/>
                <a:r>
                  <a:rPr lang="it-IT" dirty="0"/>
                  <a:t>e dalla quale sono state eliminate le righe completamente nulle: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6860827" cy="2031325"/>
              </a:xfrm>
              <a:prstGeom prst="rect">
                <a:avLst/>
              </a:prstGeom>
              <a:blipFill>
                <a:blip r:embed="rId4"/>
                <a:stretch>
                  <a:fillRect l="-185" t="-621" b="-3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C1EF7F2-EB83-F147-B4E7-DA2FA1027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786" y="3506948"/>
            <a:ext cx="2133600" cy="11303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C27FB8-2EAE-5E43-BD5E-E6F38CAB48E9}"/>
              </a:ext>
            </a:extLst>
          </p:cNvPr>
          <p:cNvSpPr txBox="1"/>
          <p:nvPr/>
        </p:nvSpPr>
        <p:spPr>
          <a:xfrm>
            <a:off x="1714031" y="4637248"/>
            <a:ext cx="895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Risulta di immediato come il rango della matrice non possa essere pieno, in quanto questa presenta una colonna interamente nulla.</a:t>
            </a:r>
          </a:p>
        </p:txBody>
      </p:sp>
    </p:spTree>
    <p:extLst>
      <p:ext uri="{BB962C8B-B14F-4D97-AF65-F5344CB8AC3E}">
        <p14:creationId xmlns:p14="http://schemas.microsoft.com/office/powerpoint/2010/main" val="1436568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Anche scegliendo come uscita la variabile di stato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sz="2000" dirty="0"/>
                  <a:t> e ripetendo lo studio della osservabilità del sistema per cui: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707886"/>
              </a:xfrm>
              <a:prstGeom prst="rect">
                <a:avLst/>
              </a:prstGeom>
              <a:blipFill>
                <a:blip r:embed="rId3"/>
                <a:stretch>
                  <a:fillRect l="-951" t="-3509" b="-140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301E64A-BA30-FA44-915D-21A5A48D0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450" y="2552841"/>
            <a:ext cx="1384300" cy="44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35EF321-E12B-9E4D-864C-D57ED2E2147B}"/>
                  </a:ext>
                </a:extLst>
              </p:cNvPr>
              <p:cNvSpPr txBox="1"/>
              <p:nvPr/>
            </p:nvSpPr>
            <p:spPr>
              <a:xfrm>
                <a:off x="1714030" y="2997341"/>
                <a:ext cx="686082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il rango della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r>
                  <a:rPr lang="it-IT" dirty="0"/>
                  <a:t> risulta essere pari a 3,</a:t>
                </a:r>
              </a:p>
              <a:p>
                <a:r>
                  <a:rPr lang="it-IT" dirty="0"/>
                  <a:t>è quindi possibile concludere che il sistema NON sia localmente osservabile,</a:t>
                </a:r>
              </a:p>
              <a:p>
                <a:r>
                  <a:rPr lang="it-IT" dirty="0"/>
                  <a:t>si riporta di seguito la matrice calcolata, nella quale è riportato un * in corrispondenza degli elementi non nulli</a:t>
                </a:r>
              </a:p>
              <a:p>
                <a:r>
                  <a:rPr lang="it-IT" dirty="0"/>
                  <a:t>e dalla quale sono state eliminate le righe completamente nulle: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35EF321-E12B-9E4D-864C-D57ED2E2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30" y="2997341"/>
                <a:ext cx="6860827" cy="1754326"/>
              </a:xfrm>
              <a:prstGeom prst="rect">
                <a:avLst/>
              </a:prstGeom>
              <a:blipFill>
                <a:blip r:embed="rId6"/>
                <a:stretch>
                  <a:fillRect l="-555" t="-1439" b="-43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>
            <a:extLst>
              <a:ext uri="{FF2B5EF4-FFF2-40B4-BE49-F238E27FC236}">
                <a16:creationId xmlns:a16="http://schemas.microsoft.com/office/drawing/2014/main" id="{1DBE9979-6828-2748-8776-AD9A0CB25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3296654"/>
            <a:ext cx="2133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1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608"/>
            <a:ext cx="4146196" cy="3117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38194-40F8-DA42-8EDB-8A3DB176114F}"/>
              </a:ext>
            </a:extLst>
          </p:cNvPr>
          <p:cNvSpPr txBox="1"/>
          <p:nvPr/>
        </p:nvSpPr>
        <p:spPr>
          <a:xfrm>
            <a:off x="5670196" y="5513271"/>
            <a:ext cx="394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Tabella dei parametri secondo convenzione D-H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1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2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6897" r="-201266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897" r="-1266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6897" r="-2012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106897" r="-12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6897" r="-2012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206897" r="-12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406897" r="-20126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406897" r="-1266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506897" r="-20126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506897" r="-1266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06897" r="-1266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EF97D-A2AF-DA42-BFE9-D7E752F25D36}"/>
              </a:ext>
            </a:extLst>
          </p:cNvPr>
          <p:cNvSpPr txBox="1"/>
          <p:nvPr/>
        </p:nvSpPr>
        <p:spPr>
          <a:xfrm>
            <a:off x="5670196" y="1475623"/>
            <a:ext cx="499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manipolatore di Stanford può essere scomposto in un manipolatore sferico, giunti 1, 2, 3, e un polso sferico, giunti 4, 5 e 6.</a:t>
            </a:r>
          </a:p>
          <a:p>
            <a:r>
              <a:rPr lang="it-IT" dirty="0"/>
              <a:t>Inoltre i giunti si considerano ideali, privi di elasticità.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7FA3F3EA-7F14-6840-89D3-5E2D2490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C7223079-51AF-904D-AE4F-28A380D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EE4667CB-767F-C546-A716-BAF718BF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9467F14-0AD3-8245-8F95-2CD409168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14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Gantry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  <a:p>
            <a:pPr algn="ctr"/>
            <a:r>
              <a:rPr lang="it-IT" sz="3600" dirty="0"/>
              <a:t>Conclusioni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657" y="45439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Arianna </a:t>
            </a:r>
            <a:r>
              <a:rPr lang="en-US" dirty="0" err="1"/>
              <a:t>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03DFDE-CDEA-3641-982E-697AD1D10CC5}"/>
                  </a:ext>
                </a:extLst>
              </p:cNvPr>
              <p:cNvSpPr txBox="1"/>
              <p:nvPr/>
            </p:nvSpPr>
            <p:spPr>
              <a:xfrm>
                <a:off x="1524001" y="1786393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Per quanto riguarda il sistema non lineare analizzato in queste ultime slide sono state calcolate le matrici di controllabilità ed osservabilità per tre diverse uscite: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 la posizione del carrello lungo il binario sul quale può spostarsi;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it-IT" dirty="0"/>
                  <a:t> la posizione angolare della massa oscillante;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𝑙𝑠𝑖𝑛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it-IT" dirty="0"/>
                  <a:t> la posizione cartesiana della massa oscillante.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Per quest’ultimo caso, essendo sia localmente controllabile che localmente osservabile, si è proceduto con la linearizzazione in retroazione: cioè mediante la retroazione dell’uscita si è ricavato un nuovo ingresso in grado di linearizzare il sistema di partenza.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Per il sistema linearizzato si è poi provveduto a cercare un controllore che stabilizzasse il sistema e che permettesse di inseguire un riferimento scelto per la funzione di uscita, questo semplice controllore di tipo PD ha permesso di ottenere i risultati desiderati e riportati nelle slide 32-33.</a:t>
                </a:r>
              </a:p>
              <a:p>
                <a:pPr algn="ctr"/>
                <a:r>
                  <a:rPr lang="it-IT" dirty="0"/>
                  <a:t>Non essendo stata possibile una linearizzazione in retroazione esatta, ma soltanto approssimata, si è reso necessario verificare che la parte non osservabile del sistema fosse asintoticamente stabile, così da poter concludere sulla asintotica stabilità anche del sistema controllato.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03DFDE-CDEA-3641-982E-697AD1D10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786393"/>
                <a:ext cx="9144000" cy="4524315"/>
              </a:xfrm>
              <a:prstGeom prst="rect">
                <a:avLst/>
              </a:prstGeom>
              <a:blipFill>
                <a:blip r:embed="rId4"/>
                <a:stretch>
                  <a:fillRect l="-417" t="-560" r="-972" b="-1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412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2729761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Grazie </a:t>
            </a:r>
            <a:r>
              <a:rPr lang="it-IT"/>
              <a:t>per l’attenzione.</a:t>
            </a:r>
            <a:endParaRPr lang="it-IT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Arianna </a:t>
            </a:r>
            <a:r>
              <a:rPr lang="en-US" dirty="0" err="1"/>
              <a:t>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6164A13-FDFD-6E44-AE97-D9FCDE49AE0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FDC23C-25BD-3A44-9A76-23EE1578E4DC}"/>
              </a:ext>
            </a:extLst>
          </p:cNvPr>
          <p:cNvSpPr txBox="1"/>
          <p:nvPr/>
        </p:nvSpPr>
        <p:spPr>
          <a:xfrm>
            <a:off x="1071563" y="1475624"/>
            <a:ext cx="7739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CINEMATICA DIRETTA</a:t>
            </a:r>
          </a:p>
          <a:p>
            <a:r>
              <a:rPr lang="it-IT" dirty="0"/>
              <a:t>A partire dalla tabella di D-H è possibile associare a ciascun giunto una terna destrorsa di riferimento e  ricavare le matrici di trasformazione tra la terna i e la terna i+1.</a:t>
            </a:r>
          </a:p>
          <a:p>
            <a:r>
              <a:rPr lang="it-IT" dirty="0"/>
              <a:t>Componendo le trasformazioni in assi correnti a partire dalla terna base fino alla terna dell’end-</a:t>
            </a:r>
            <a:r>
              <a:rPr lang="it-IT" dirty="0" err="1"/>
              <a:t>effector</a:t>
            </a:r>
            <a:r>
              <a:rPr lang="it-IT" dirty="0"/>
              <a:t>, si ottiene una mappa della cinematica</a:t>
            </a:r>
          </a:p>
          <a:p>
            <a:r>
              <a:rPr lang="it-IT" dirty="0"/>
              <a:t>diretta che rappresenta la postura dell’organo terminale rispetto alla base.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04142-F7A5-1B4A-9B40-6A0157BA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0DE0442-2B8A-8A4B-B1D7-C8E63CDA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3" y="3506948"/>
            <a:ext cx="4512526" cy="30308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FFE1AB-6856-AF4E-9BAF-FDD9EB13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18" y="4412748"/>
            <a:ext cx="3657600" cy="1219200"/>
          </a:xfrm>
          <a:prstGeom prst="rect">
            <a:avLst/>
          </a:prstGeom>
        </p:spPr>
      </p:pic>
      <p:sp>
        <p:nvSpPr>
          <p:cNvPr id="8" name="Segnaposto data 3">
            <a:extLst>
              <a:ext uri="{FF2B5EF4-FFF2-40B4-BE49-F238E27FC236}">
                <a16:creationId xmlns:a16="http://schemas.microsoft.com/office/drawing/2014/main" id="{A686B70D-1A3D-2A4C-A0F9-A6A69FD7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A06E9C3F-6C77-D74B-A1EF-F4BE47E7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7636B61E-8FB2-8948-9E0B-70C7EFB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24BD356-4160-F04B-8768-162A3C004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/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DINAMICA DIRETTA:</a:t>
                </a:r>
              </a:p>
              <a:p>
                <a:r>
                  <a:rPr lang="it-IT" dirty="0"/>
                  <a:t>Il problema della dinamica diretta consiste nel determinare, per t &gt; t</a:t>
                </a:r>
                <a:r>
                  <a:rPr lang="it-IT" baseline="-25000" dirty="0"/>
                  <a:t>0</a:t>
                </a:r>
                <a:r>
                  <a:rPr lang="it-IT" dirty="0"/>
                  <a:t>, le accelerazioni dei giunti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(e quindi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risultanti dalle date coppie di giunti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una volta che le posizioni iniziali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le velocità iniziali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sono note (stato iniziale del sistema).</a:t>
                </a:r>
              </a:p>
              <a:p>
                <a:endParaRPr lang="it-IT" dirty="0"/>
              </a:p>
              <a:p>
                <a:r>
                  <a:rPr lang="it-IT" dirty="0"/>
                  <a:t>DINAMICA INVERSA:</a:t>
                </a:r>
              </a:p>
              <a:p>
                <a:r>
                  <a:rPr lang="it-IT" dirty="0"/>
                  <a:t>Il problema della dinamica inversa consiste nel determinare le coppie articolari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che sono necessarie per generare il movimento specificato dall'accelerazioni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velocità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posizioni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blipFill>
                <a:blip r:embed="rId2"/>
                <a:stretch>
                  <a:fillRect l="-708" t="-8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30" y="4414838"/>
            <a:ext cx="433142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8F6EE5D-77D9-F448-BC50-2E996C4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EF14EF10-BEB1-384D-A6AB-034F2952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187C42DF-AC11-0148-A869-BAECC1E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70A1B8C-F133-CF47-AD17-474AB28A01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E5FE309-A530-3D40-86DD-85AC4E47F9D2}"/>
              </a:ext>
            </a:extLst>
          </p:cNvPr>
          <p:cNvSpPr/>
          <p:nvPr/>
        </p:nvSpPr>
        <p:spPr>
          <a:xfrm>
            <a:off x="1141412" y="1276709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DI INERZIA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F9093D-3F34-0B4F-816C-5F63DAF0F18C}"/>
              </a:ext>
            </a:extLst>
          </p:cNvPr>
          <p:cNvSpPr/>
          <p:nvPr/>
        </p:nvSpPr>
        <p:spPr>
          <a:xfrm>
            <a:off x="1141412" y="3897964"/>
            <a:ext cx="66361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DELLE FORZE CENTRIFUGHE E DI CORIOLIS</a:t>
            </a:r>
          </a:p>
          <a:p>
            <a:r>
              <a:rPr lang="it-IT" dirty="0"/>
              <a:t>Calcolata mediante i simboli di </a:t>
            </a:r>
            <a:r>
              <a:rPr lang="it-IT" dirty="0" err="1"/>
              <a:t>Christoffel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9CAD0A-FF1D-6D49-9347-1EAE11C98ECB}"/>
              </a:ext>
            </a:extLst>
          </p:cNvPr>
          <p:cNvSpPr/>
          <p:nvPr/>
        </p:nvSpPr>
        <p:spPr>
          <a:xfrm>
            <a:off x="1141412" y="5041892"/>
            <a:ext cx="3577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GRAVITAZIONALE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1FF8A7-B5F5-0E47-B33D-B3C64C0495E6}"/>
              </a:ext>
            </a:extLst>
          </p:cNvPr>
          <p:cNvSpPr txBox="1"/>
          <p:nvPr/>
        </p:nvSpPr>
        <p:spPr>
          <a:xfrm>
            <a:off x="1141413" y="1738374"/>
            <a:ext cx="667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 = (m(1)*(JpG1')*JpG1 + (JgG1')*rG1*</a:t>
            </a:r>
            <a:r>
              <a:rPr lang="it-IT" dirty="0" err="1"/>
              <a:t>I_f</a:t>
            </a:r>
            <a:r>
              <a:rPr lang="it-IT" dirty="0"/>
              <a:t>(m(1),d(1))*(rG1')*JgG1+...</a:t>
            </a:r>
          </a:p>
          <a:p>
            <a:r>
              <a:rPr lang="it-IT" dirty="0"/>
              <a:t>        m(2)*(JpG2')*JpG2 + (JgG2')*rG2*</a:t>
            </a:r>
            <a:r>
              <a:rPr lang="it-IT" dirty="0" err="1"/>
              <a:t>I_f</a:t>
            </a:r>
            <a:r>
              <a:rPr lang="it-IT" dirty="0"/>
              <a:t>(m(2),d(2))*(rG2')*JgG2+...</a:t>
            </a:r>
          </a:p>
          <a:p>
            <a:r>
              <a:rPr lang="it-IT" dirty="0"/>
              <a:t>        m(3)*(JpG3')*JpG3 + (JgG3')*rG3*</a:t>
            </a:r>
            <a:r>
              <a:rPr lang="it-IT" dirty="0" err="1"/>
              <a:t>I_f</a:t>
            </a:r>
            <a:r>
              <a:rPr lang="it-IT" dirty="0"/>
              <a:t>(m(3),</a:t>
            </a:r>
            <a:r>
              <a:rPr lang="it-IT" dirty="0" err="1"/>
              <a:t>q</a:t>
            </a:r>
            <a:r>
              <a:rPr lang="it-IT" dirty="0"/>
              <a:t>(3))*(rG3')*JgG3+...</a:t>
            </a:r>
          </a:p>
          <a:p>
            <a:r>
              <a:rPr lang="it-IT" dirty="0"/>
              <a:t>        m(4)*(JpG4')*JpG4 + (JgG4')*rG4*</a:t>
            </a:r>
            <a:r>
              <a:rPr lang="it-IT" dirty="0" err="1"/>
              <a:t>I_f</a:t>
            </a:r>
            <a:r>
              <a:rPr lang="it-IT" dirty="0"/>
              <a:t>(m(4),d(4))*(rG4')*JgG4+...</a:t>
            </a:r>
          </a:p>
          <a:p>
            <a:r>
              <a:rPr lang="it-IT" dirty="0"/>
              <a:t>        m(5)*(JpG5')*JpG5 + (JgG5')*rG5*</a:t>
            </a:r>
            <a:r>
              <a:rPr lang="it-IT" dirty="0" err="1"/>
              <a:t>I_f</a:t>
            </a:r>
            <a:r>
              <a:rPr lang="it-IT" dirty="0"/>
              <a:t>(m(5),d(5))*(rG5')*JgG5+...</a:t>
            </a:r>
          </a:p>
          <a:p>
            <a:r>
              <a:rPr lang="it-IT" dirty="0"/>
              <a:t>        m(6)*(JpG6')*JpG6 + (JgG6')*rG6*</a:t>
            </a:r>
            <a:r>
              <a:rPr lang="it-IT" dirty="0" err="1"/>
              <a:t>I_f</a:t>
            </a:r>
            <a:r>
              <a:rPr lang="it-IT" dirty="0"/>
              <a:t>(m(6),d(6))*(rG6')*JgG6);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8CE846-ED14-5A40-8560-BF636CF8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88" y="3541615"/>
            <a:ext cx="1714500" cy="825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F06A4-E6BF-8E46-A95C-164376A4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55" y="4359629"/>
            <a:ext cx="3352800" cy="8255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E2AE1785-B718-D643-8D8E-2B6528DBC955}"/>
              </a:ext>
            </a:extLst>
          </p:cNvPr>
          <p:cNvSpPr/>
          <p:nvPr/>
        </p:nvSpPr>
        <p:spPr>
          <a:xfrm>
            <a:off x="1141412" y="5503557"/>
            <a:ext cx="77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 = -(m(1)*(JpG1')*g0 + m(2)*(JpG2')*g0 + m(3)*(JpG3')*g0 +... </a:t>
            </a:r>
          </a:p>
          <a:p>
            <a:r>
              <a:rPr lang="it-IT" dirty="0"/>
              <a:t>          m(4)*(JpG4')*g0 + m(5)*(JpG5')*g0 + m(6)*(JpG6')*g0);</a:t>
            </a:r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/>
              <p:nvPr/>
            </p:nvSpPr>
            <p:spPr>
              <a:xfrm>
                <a:off x="1524000" y="2085223"/>
                <a:ext cx="728683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Nelle slide successive è mostrato il comportamento della </a:t>
                </a:r>
                <a:r>
                  <a:rPr lang="it-IT" u="sng" dirty="0"/>
                  <a:t>dinamica libera </a:t>
                </a:r>
                <a:r>
                  <a:rPr lang="it-IT" dirty="0"/>
                  <a:t>del sistema, verificando che tutti e tre i controllori proposti siano in grado di </a:t>
                </a:r>
                <a:r>
                  <a:rPr lang="it-IT" dirty="0" err="1"/>
                  <a:t>reiettare</a:t>
                </a:r>
                <a:r>
                  <a:rPr lang="it-IT" dirty="0"/>
                  <a:t> un disturbo sullo stato iniziale e controllare a 0 l’errore.</a:t>
                </a:r>
              </a:p>
              <a:p>
                <a:r>
                  <a:rPr lang="it-IT" dirty="0"/>
                  <a:t>In particolare è stato posto il vincolo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𝑞𝑓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per cui lo stato iniziale e finale siano uguali e poi è stato inserito un disturbo sullo stato iniziale pari a 0.1 </a:t>
                </a:r>
                <a:r>
                  <a:rPr lang="it-IT" dirty="0" err="1"/>
                  <a:t>rad</a:t>
                </a:r>
                <a:r>
                  <a:rPr lang="it-IT" dirty="0"/>
                  <a:t> per i giunti rotoidali e 0.1 m per il giunto prismatico.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085223"/>
                <a:ext cx="7286837" cy="2031325"/>
              </a:xfrm>
              <a:prstGeom prst="rect">
                <a:avLst/>
              </a:prstGeom>
              <a:blipFill>
                <a:blip r:embed="rId4"/>
                <a:stretch>
                  <a:fillRect l="-697" t="-621" r="-871" b="-3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00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46932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dell’errore nello spazio dei giunti e nello spazio operativo ottenuto per il controllo PD+G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2F4B297-596B-3146-B220-078D9201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56558"/>
            <a:ext cx="4267200" cy="32004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128A1EE-31A6-714E-A162-398F22E64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956558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4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29936</TotalTime>
  <Words>2244</Words>
  <Application>Microsoft Office PowerPoint</Application>
  <PresentationFormat>Widescreen</PresentationFormat>
  <Paragraphs>369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Tema di Office</vt:lpstr>
      <vt:lpstr>Corso di Laurea Magistrale INGEGNERIA ROBOTICA E DELL’AUTOMAZIONE   Corso di Robotica Modulo di Controllo dei Robot   Tavole Applicative  </vt:lpstr>
      <vt:lpstr>Indice:</vt:lpstr>
      <vt:lpstr>Manipolatore di Stanford</vt:lpstr>
      <vt:lpstr>Manipolatore di Stanford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INGEGNERIA ROBOTICA E DELL’AUTOMAZIONE   Corso di Robotica Modulo di Controllo dei Robot   Tavole Applicative  </dc:title>
  <dc:creator>Utente di Microsoft Office</dc:creator>
  <cp:lastModifiedBy>Arianna Gasparri</cp:lastModifiedBy>
  <cp:revision>165</cp:revision>
  <dcterms:created xsi:type="dcterms:W3CDTF">2021-04-18T12:10:00Z</dcterms:created>
  <dcterms:modified xsi:type="dcterms:W3CDTF">2022-02-14T08:47:38Z</dcterms:modified>
</cp:coreProperties>
</file>