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5"/>
    <p:restoredTop sz="95153"/>
  </p:normalViewPr>
  <p:slideViewPr>
    <p:cSldViewPr snapToGrid="0" snapToObjects="1">
      <p:cViewPr>
        <p:scale>
          <a:sx n="80" d="100"/>
          <a:sy n="80" d="100"/>
        </p:scale>
        <p:origin x="4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461"/>
            <a:ext cx="12192000" cy="375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0,0,3,0,0,0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82E7F-6103-A546-BCE8-2F5085DF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623"/>
            <a:ext cx="3683000" cy="4089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6E9E04-607C-DB49-8EC7-C6CC7AC882D2}"/>
              </a:ext>
            </a:extLst>
          </p:cNvPr>
          <p:cNvSpPr txBox="1"/>
          <p:nvPr/>
        </p:nvSpPr>
        <p:spPr>
          <a:xfrm>
            <a:off x="5410714" y="2227661"/>
            <a:ext cx="5257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modello di carro-ponte è rappresentato nella figura a fianco, assumendo che il carrello possa muoversi soltanto lungo la direzione del binario sul quale è posto, è ragionevole assumere che lo spostamento nella direzione perpendicolare al binario sia nullo e così anche l’angolo </a:t>
            </a:r>
            <a:r>
              <a:rPr lang="it-IT" dirty="0" err="1"/>
              <a:t>ɸ</a:t>
            </a:r>
            <a:r>
              <a:rPr lang="it-IT" dirty="0"/>
              <a:t>.</a:t>
            </a:r>
          </a:p>
          <a:p>
            <a:r>
              <a:rPr lang="it-IT" dirty="0"/>
              <a:t>Si assume che anche la forza sia diretta lungo la direzione del binario, riportando così il modello ad una sua semplificazione in 2D.</a:t>
            </a:r>
          </a:p>
        </p:txBody>
      </p:sp>
    </p:spTree>
    <p:extLst>
      <p:ext uri="{BB962C8B-B14F-4D97-AF65-F5344CB8AC3E}">
        <p14:creationId xmlns:p14="http://schemas.microsoft.com/office/powerpoint/2010/main" val="250872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6978917" y="147562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1937288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3023138"/>
            <a:ext cx="2095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11/10/21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 e delle uscite e scrivere il sistema nella forma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0E6AB-1756-1D43-AEB4-01AD4ABF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5087273"/>
            <a:ext cx="177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blipFill>
                <a:blip r:embed="rId4"/>
                <a:stretch>
                  <a:fillRect t="-602" b="-3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il sistema risulta localmente osservabile.</a:t>
                </a:r>
              </a:p>
              <a:p>
                <a:pPr algn="ctr"/>
                <a:r>
                  <a:rPr lang="it-IT" sz="2000" dirty="0"/>
                  <a:t>Per la scelta effettuata delle funzioni di uscita il rango della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𝑑𝑂</m:t>
                    </m:r>
                  </m:oMath>
                </a14:m>
                <a:r>
                  <a:rPr lang="it-IT" sz="2000" dirty="0"/>
                  <a:t> risulta essere pari a 4 , è quindi possibile concludere che il sistema sia localmente osservabile.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blipFill>
                <a:blip r:embed="rId2"/>
                <a:stretch>
                  <a:fillRect l="-1025" t="-1786" b="-2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FEEDBACK LINEARIZATION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la scelta fatta delle funzioni di uscita, il sistema ha grado relativo pari a 4, dimensione dello spazio di stato.</a:t>
                </a:r>
              </a:p>
              <a:p>
                <a:pPr algn="ctr"/>
                <a:r>
                  <a:rPr lang="it-IT" sz="2000" dirty="0"/>
                  <a:t>Inoltre 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2000" dirty="0"/>
                  <a:t> tali da linearizzare il sistema.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blipFill>
                <a:blip r:embed="rId2"/>
                <a:stretch>
                  <a:fillRect l="-1268" t="-1299" r="-317" b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4DEEC-A4F3-4B42-865F-34C843C86AC4}"/>
              </a:ext>
            </a:extLst>
          </p:cNvPr>
          <p:cNvSpPr txBox="1"/>
          <p:nvPr/>
        </p:nvSpPr>
        <p:spPr>
          <a:xfrm>
            <a:off x="1529298" y="4395205"/>
            <a:ext cx="913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Si ottiene quindi una nuova espressione per il sistema in forma linearizzata: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6A0E1B-C092-A948-8BDC-A80A86EA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01" y="4910859"/>
            <a:ext cx="1422400" cy="1130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CAE45-0528-CF45-9332-70F418E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49" y="4864067"/>
            <a:ext cx="2514600" cy="1143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B6F227-AD86-D04D-92DE-160C5367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9" y="5012459"/>
            <a:ext cx="171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  <a:p>
            <a:r>
              <a:rPr lang="it-IT" sz="2000" dirty="0"/>
              <a:t>Per il sistema linearizzato è stato progettato un controllore di tipo PD, imponendo come riferimento il vettore </a:t>
            </a:r>
            <a:r>
              <a:rPr lang="it-IT" sz="2000" dirty="0" err="1"/>
              <a:t>q</a:t>
            </a:r>
            <a:r>
              <a:rPr lang="it-IT" sz="2000" baseline="-25000" dirty="0" err="1"/>
              <a:t>ref</a:t>
            </a:r>
            <a:r>
              <a:rPr lang="it-IT" sz="2000" dirty="0"/>
              <a:t> = [0,0,3,0]</a:t>
            </a:r>
            <a:r>
              <a:rPr lang="it-IT" sz="2000" baseline="30000" dirty="0"/>
              <a:t>T</a:t>
            </a:r>
            <a:r>
              <a:rPr lang="it-IT" sz="2000" dirty="0"/>
              <a:t>, cioè richiedendo che all’istante finale il sistema abbia velocità lineare e angolare nulle e la posizione del carrello sia spostata di 3m a destra rispetto alla posizione iniziale, pur mantenendo l’angolo del carico nullo.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1D20F1-F8A4-704A-AE94-00682FBA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76171"/>
            <a:ext cx="82296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2D93CE7-720B-124D-A377-72D7E22E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9" y="2141623"/>
            <a:ext cx="5689600" cy="42672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3415B36-ACEF-EF4E-B307-C04D8D3C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89" y="2141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23494</TotalTime>
  <Words>1795</Words>
  <Application>Microsoft Macintosh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Granty crane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91</cp:revision>
  <dcterms:created xsi:type="dcterms:W3CDTF">2021-04-18T12:10:00Z</dcterms:created>
  <dcterms:modified xsi:type="dcterms:W3CDTF">2021-10-27T14:43:48Z</dcterms:modified>
</cp:coreProperties>
</file>