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  <p:sldId id="270" r:id="rId10"/>
    <p:sldId id="265" r:id="rId11"/>
    <p:sldId id="264" r:id="rId12"/>
    <p:sldId id="271" r:id="rId13"/>
    <p:sldId id="266" r:id="rId14"/>
    <p:sldId id="272" r:id="rId15"/>
    <p:sldId id="267" r:id="rId16"/>
    <p:sldId id="268" r:id="rId17"/>
    <p:sldId id="269" r:id="rId18"/>
    <p:sldId id="282" r:id="rId19"/>
    <p:sldId id="283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5"/>
    <p:restoredTop sz="95153"/>
  </p:normalViewPr>
  <p:slideViewPr>
    <p:cSldViewPr snapToGrid="0" snapToObjects="1">
      <p:cViewPr>
        <p:scale>
          <a:sx n="100" d="100"/>
          <a:sy n="100" d="100"/>
        </p:scale>
        <p:origin x="-33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02/11/21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428750" cy="1295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Docenti: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41714"/>
            <a:ext cx="5689600" cy="4267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741714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C3BDAB99-7C55-E548-82F5-482F54C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43A46B-9A4B-3B4A-92F8-F669C53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DC50362-4952-3D41-97A5-FCA4B055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D29E99-6F18-A44D-BA56-FA830E7E0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F7D8DB2-3CFD-DF40-9069-26996537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8ED66DBA-1765-F84A-A3B3-811C7DC8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5210977-E70C-B642-B610-C9AC23A2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6B2329E3-C28C-384F-9BC5-340BEE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9F6753C-1272-0441-901C-E8F603EBB5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323A43-8850-1242-8622-51DE2ED4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90" y="1833586"/>
            <a:ext cx="7973618" cy="6519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6B3FFD-0FFE-8244-B685-35A25EF94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9" y="3847774"/>
            <a:ext cx="3292929" cy="20832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8F962F-7E7E-3342-A4D4-B3DFD7D9F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78" y="3847774"/>
            <a:ext cx="3224127" cy="20832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68C495-7B4E-B140-81DC-66CC8A1740F5}"/>
              </a:ext>
            </a:extLst>
          </p:cNvPr>
          <p:cNvSpPr txBox="1"/>
          <p:nvPr/>
        </p:nvSpPr>
        <p:spPr>
          <a:xfrm>
            <a:off x="464456" y="284348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identità: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B0028A1-BF42-1D40-A8DF-D57C7E6B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D85F9A65-2C4E-EB4F-8F79-D6EC3F04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248474E-7CA0-304D-91EB-D2557E85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66ADAF7-B3F1-5640-BAC8-9A57F638F2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54CE8FA-0446-B64F-8FC6-35D6EA0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2461"/>
            <a:ext cx="12192000" cy="37557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392C76-04EA-B74D-93E7-53223B2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75623"/>
            <a:ext cx="5689600" cy="426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5623"/>
            <a:ext cx="5689600" cy="42672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D9663B-71F0-B445-8B19-981E9062F22A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6FF7FBC-F998-6141-8DC8-5EC81C3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64090CD-B39A-A044-B089-BE2CCA73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18D4881-57AD-5B4A-B4E2-2BF41EDD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BF3D642-8EF7-7C41-B9AF-52550567E8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0,0,3,0,0,0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5064286-C556-3F45-A2B5-1B789045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756229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9389CDEA-B0FD-A944-AD22-B36A4AEE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6C9879D-E1B4-1E4C-BFE3-CF2F9388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0D33E861-F727-474B-A00F-43E7B318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6052B7-8E63-8C4E-9F38-8C6DED9D7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5041737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5019198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32" y="5863822"/>
            <a:ext cx="3426207" cy="720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260" y="1475623"/>
            <a:ext cx="3868555" cy="11353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815" y="5019198"/>
            <a:ext cx="1900800" cy="720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488022" y="261096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09A052-2DF1-F148-86A1-C354226A8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303" y="3279831"/>
            <a:ext cx="4376938" cy="17454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B034230-AB7E-6240-B1B2-7FF34F4A8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41" y="3248323"/>
            <a:ext cx="4127500" cy="17708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792" y="4925537"/>
            <a:ext cx="1587811" cy="907321"/>
          </a:xfrm>
          <a:prstGeom prst="rect">
            <a:avLst/>
          </a:prstGeom>
        </p:spPr>
      </p:pic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1288FA98-6F83-5446-A155-11A560C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4B9E0F37-9F56-9346-84D5-B5288B48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4C841B63-D05E-5D4C-8EAE-231F63E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0D2B1AA-C966-3941-91DA-794B16FA9F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8C0263-E1FA-E94D-959F-8F0BE9F2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490137"/>
            <a:ext cx="5689600" cy="4267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97A573-DD39-0D4C-9287-F7E80CAD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2" y="1475623"/>
            <a:ext cx="5689600" cy="42672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6359A70-006A-6B4F-BC05-F8F7B67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D955663-191A-934F-97C2-20334E15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CAD91CA-12AC-7D4C-B369-4CB8FF0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E0FDBD-E860-0542-A2A8-DC2D51450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2F967B9-B55B-B24C-A951-31BFEE2D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8E706B6-E40E-8542-886B-8D1899167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75623"/>
            <a:ext cx="975360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5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D6790E-DDC0-D147-AE78-97A565A623DE}"/>
              </a:ext>
            </a:extLst>
          </p:cNvPr>
          <p:cNvSpPr txBox="1"/>
          <p:nvPr/>
        </p:nvSpPr>
        <p:spPr>
          <a:xfrm>
            <a:off x="1524000" y="1475623"/>
            <a:ext cx="91440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/>
              <a:t>Dall’immagine precedente è possibile concludere il 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 è quello che genera le coppie più alte, fino a 10 volte maggiori di quelle prodotte dal controllore PD con Compensazione di Gravità e ancora maggiori delle coppie generate dal controllo a Coppia Calcolata.</a:t>
            </a:r>
          </a:p>
          <a:p>
            <a:pPr algn="ctr">
              <a:lnSpc>
                <a:spcPct val="150000"/>
              </a:lnSpc>
            </a:pPr>
            <a:endParaRPr lang="it-IT" dirty="0"/>
          </a:p>
          <a:p>
            <a:pPr algn="ctr">
              <a:lnSpc>
                <a:spcPct val="150000"/>
              </a:lnSpc>
            </a:pPr>
            <a:r>
              <a:rPr lang="it-IT" dirty="0"/>
              <a:t>La coppia minore è generata, però, dal controllore </a:t>
            </a:r>
            <a:r>
              <a:rPr lang="it-IT" dirty="0" err="1"/>
              <a:t>Computed</a:t>
            </a:r>
            <a:r>
              <a:rPr lang="it-IT" dirty="0"/>
              <a:t> Torque, che è anche il più veloce, per il quale l’errore di annulla già dopo 15 s.</a:t>
            </a:r>
          </a:p>
          <a:p>
            <a:pPr algn="ctr">
              <a:lnSpc>
                <a:spcPct val="150000"/>
              </a:lnSpc>
            </a:pPr>
            <a:endParaRPr lang="it-IT" dirty="0"/>
          </a:p>
          <a:p>
            <a:pPr algn="ctr">
              <a:lnSpc>
                <a:spcPct val="150000"/>
              </a:lnSpc>
            </a:pPr>
            <a:r>
              <a:rPr lang="it-IT" dirty="0"/>
              <a:t>Inoltre il controllore a coppia calcolata adattivo, non è in grado di fare convergere a 0 l’errore di posizione angolare ai giunti, pur presentando un errore massimo di 0.01 </a:t>
            </a:r>
            <a:r>
              <a:rPr lang="it-IT" dirty="0" err="1"/>
              <a:t>rad</a:t>
            </a:r>
            <a:r>
              <a:rPr lang="it-IT" dirty="0"/>
              <a:t>, cioè circa 0.5°.</a:t>
            </a:r>
          </a:p>
        </p:txBody>
      </p:sp>
    </p:spTree>
    <p:extLst>
      <p:ext uri="{BB962C8B-B14F-4D97-AF65-F5344CB8AC3E}">
        <p14:creationId xmlns:p14="http://schemas.microsoft.com/office/powerpoint/2010/main" val="42736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Confronto tra controllori</a:t>
            </a:r>
          </a:p>
          <a:p>
            <a:pPr marL="0" indent="0">
              <a:buClr>
                <a:schemeClr val="tx2">
                  <a:lumMod val="20000"/>
                  <a:lumOff val="80000"/>
                </a:schemeClr>
              </a:buClr>
              <a:buNone/>
            </a:pPr>
            <a:endParaRPr lang="it-IT" dirty="0"/>
          </a:p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Controllabilità e Osservabilità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Feedback </a:t>
            </a:r>
            <a:r>
              <a:rPr lang="it-IT" dirty="0" err="1"/>
              <a:t>Linearization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6DC6E7-73E5-B045-B761-B306134FA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D82E7F-6103-A546-BCE8-2F5085DF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5623"/>
            <a:ext cx="3683000" cy="4089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6E9E04-607C-DB49-8EC7-C6CC7AC882D2}"/>
              </a:ext>
            </a:extLst>
          </p:cNvPr>
          <p:cNvSpPr txBox="1"/>
          <p:nvPr/>
        </p:nvSpPr>
        <p:spPr>
          <a:xfrm>
            <a:off x="5410714" y="2227661"/>
            <a:ext cx="5257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modello di carro-ponte è rappresentato nella figura a fianco, assumendo che il carrello possa muoversi soltanto lungo la direzione del binario sul quale è posto, è ragionevole assumere che lo spostamento nella direzione perpendicolare al binario sia nullo e così anche l’angolo </a:t>
            </a:r>
            <a:r>
              <a:rPr lang="it-IT" dirty="0" err="1"/>
              <a:t>ɸ</a:t>
            </a:r>
            <a:r>
              <a:rPr lang="it-IT" dirty="0"/>
              <a:t>.</a:t>
            </a:r>
          </a:p>
          <a:p>
            <a:r>
              <a:rPr lang="it-IT" dirty="0"/>
              <a:t>Si assume che anche la forza sia diretta lungo la direzione del binario, riportando così il modello ad una sua semplificazione in 2D.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482AEE9-99FE-5941-933D-546A9D87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64284B5-3467-AE48-80D4-203ED67B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9E6B972-3060-C34D-B468-73BD1699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031ED0-BD61-034F-8985-0C2000CE0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2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29" y="1475623"/>
            <a:ext cx="4191943" cy="2667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C9D8-CB26-E74E-B18E-7614421A6E93}"/>
              </a:ext>
            </a:extLst>
          </p:cNvPr>
          <p:cNvSpPr txBox="1"/>
          <p:nvPr/>
        </p:nvSpPr>
        <p:spPr>
          <a:xfrm>
            <a:off x="1524000" y="4143223"/>
            <a:ext cx="553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Parametri del modello:	l = 0.2 m</a:t>
            </a:r>
          </a:p>
          <a:p>
            <a:r>
              <a:rPr lang="it-IT" sz="2000" dirty="0"/>
              <a:t>			g = 9.81 m/s</a:t>
            </a:r>
            <a:r>
              <a:rPr lang="it-IT" sz="2000" baseline="30000" dirty="0"/>
              <a:t>2</a:t>
            </a:r>
          </a:p>
          <a:p>
            <a:r>
              <a:rPr lang="it-IT" sz="2000" dirty="0"/>
              <a:t>			M = 0.548069759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1</a:t>
            </a:r>
            <a:r>
              <a:rPr lang="it-IT" sz="2000" dirty="0"/>
              <a:t> = 0.088338025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2</a:t>
            </a:r>
            <a:r>
              <a:rPr lang="it-IT" sz="2000" dirty="0"/>
              <a:t> = 0.022245336 kg</a:t>
            </a:r>
          </a:p>
          <a:p>
            <a:r>
              <a:rPr lang="it-IT" sz="2000" dirty="0"/>
              <a:t>			b</a:t>
            </a:r>
            <a:r>
              <a:rPr lang="it-IT" sz="2000" baseline="-25000" dirty="0"/>
              <a:t>1</a:t>
            </a:r>
            <a:r>
              <a:rPr lang="it-IT" sz="2000" dirty="0"/>
              <a:t> = 0.1	b</a:t>
            </a:r>
            <a:r>
              <a:rPr lang="it-IT" sz="2000" baseline="-25000" dirty="0"/>
              <a:t>2</a:t>
            </a:r>
            <a:r>
              <a:rPr lang="it-IT" sz="2000" dirty="0"/>
              <a:t> = 0.5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6978917" y="1475623"/>
            <a:ext cx="295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486A9B-6256-E942-9507-095F0D92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2" y="1937288"/>
            <a:ext cx="5105400" cy="10858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3C8CA-AA19-7547-AFE9-5AAE043E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9" y="3023138"/>
            <a:ext cx="2095500" cy="14859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AE9DE227-D43C-9C44-B244-06A48DA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C8041FC7-4B67-C24D-A0EB-D22E155B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8F0BA2E5-108C-2E43-8954-A62D7E19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C65000D-18E6-5B46-A632-C7057EBDD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A partire dalle equazioni della slide precedente, con semplici calcoli si ottengono le equazioni della dinamica del modello, scritte in forma standard che seguono, con vettore di stato: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D6311-1534-8A48-A8EE-1261BFF4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00" y="2860618"/>
            <a:ext cx="1168400" cy="1181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39952D-DE65-B548-BF2B-F3A0D95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041718"/>
            <a:ext cx="9467850" cy="22669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3531B279-D577-5248-90AF-F64E19A5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100EDC2C-9436-5043-BE62-64D2D4DC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ED4B9F5-DFA8-DC4A-B941-8259C37F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502927-51E7-A144-A796-FAD147598A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È quindi possibile individuare il vettore delle funzioni di stato, delle funzioni di ingresso e delle uscite e scrivere il sistema nella forma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807623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530E6AB-1756-1D43-AEB4-01AD4ABF1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0" y="5087273"/>
            <a:ext cx="1778000" cy="8890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A partire dal </a:t>
                </a:r>
                <a:r>
                  <a:rPr lang="it-IT" i="1" dirty="0"/>
                  <a:t>Teorema di Chow</a:t>
                </a:r>
                <a:r>
                  <a:rPr lang="it-IT" dirty="0"/>
                  <a:t>, è stato verificato che il sistema fosse localmente accessibile, costruendo la </a:t>
                </a:r>
                <a:r>
                  <a:rPr lang="it-IT" i="1" dirty="0"/>
                  <a:t>distribuzione di accessibilità</a:t>
                </a:r>
                <a:r>
                  <a:rPr lang="it-IT" dirty="0"/>
                  <a:t> e verificando la condizione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r>
                  <a:rPr lang="it-IT" dirty="0"/>
                  <a:t>nella quale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blipFill>
                <a:blip r:embed="rId3"/>
                <a:stretch>
                  <a:fillRect l="-1331" t="-1786" b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/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La matrice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=[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]]]]]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ha rango 4 e quindi il sistema è localmente accessibile.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Il teorema di Chow è condizione necessaria e sufficiente per l’accessibilità, ma solo necessaria per la controllabilità, </a:t>
                </a:r>
              </a:p>
              <a:p>
                <a:pPr algn="ctr"/>
                <a:r>
                  <a:rPr lang="it-IT" dirty="0"/>
                  <a:t>perché il sistema sia anche controllabile è necessario verificare che sia soddisfatta a condizione: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Questa condizione risulta verificata dal sistema in esame e pertanto è possibile concludere che sia anche </a:t>
                </a:r>
              </a:p>
              <a:p>
                <a:pPr algn="ctr"/>
                <a:r>
                  <a:rPr lang="it-IT" dirty="0"/>
                  <a:t>localmente controllabile.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blipFill>
                <a:blip r:embed="rId4"/>
                <a:stretch>
                  <a:fillRect t="-602" b="-3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OSSERVABILITA’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valutare l’osservabilità del sistema è stata costruita la </a:t>
                </a:r>
                <a:r>
                  <a:rPr lang="it-IT" sz="2000" dirty="0" err="1"/>
                  <a:t>co</a:t>
                </a:r>
                <a:r>
                  <a:rPr lang="it-IT" sz="2000" i="1" dirty="0" err="1"/>
                  <a:t>distribuzione</a:t>
                </a:r>
                <a:r>
                  <a:rPr lang="it-IT" sz="2000" i="1" dirty="0"/>
                  <a:t> di osservabilità</a:t>
                </a:r>
                <a:r>
                  <a:rPr lang="it-IT" sz="2000" dirty="0"/>
                  <a:t> e verificata la condizione</a:t>
                </a:r>
                <a:r>
                  <a:rPr lang="it-IT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il sistema risulta localmente osservabile.</a:t>
                </a:r>
              </a:p>
              <a:p>
                <a:pPr algn="ctr"/>
                <a:r>
                  <a:rPr lang="it-IT" sz="2000" dirty="0"/>
                  <a:t>Per la scelta effettuata delle funzioni di uscita il rango della matrice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𝑑𝑂</m:t>
                    </m:r>
                  </m:oMath>
                </a14:m>
                <a:r>
                  <a:rPr lang="it-IT" sz="2000" dirty="0"/>
                  <a:t> risulta essere pari a 4 , è quindi possibile concludere che il sistema sia localmente osservabile.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blipFill>
                <a:blip r:embed="rId2"/>
                <a:stretch>
                  <a:fillRect l="-1025" t="-1786" b="-2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FEEDBACK LINEARIZATION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la scelta fatta delle funzioni di uscita, il sistema ha grado relativo pari a 4, dimensione dello spazio di stato.</a:t>
                </a:r>
              </a:p>
              <a:p>
                <a:pPr algn="ctr"/>
                <a:r>
                  <a:rPr lang="it-IT" sz="2000" dirty="0"/>
                  <a:t>Inoltre il sistema verifica le condizioni:</a:t>
                </a:r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000" b="0" dirty="0"/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 …, 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𝑠𝑖𝑎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𝑖𝑛𝑣𝑜𝑙𝑢𝑡𝑖𝑣𝑜</m:t>
                    </m:r>
                  </m:oMath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esistono un cambiamento di variabili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le funzioni di retroazione statica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sz="2000" dirty="0"/>
                  <a:t> tali da linearizzare il sistema.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blipFill>
                <a:blip r:embed="rId2"/>
                <a:stretch>
                  <a:fillRect l="-1268" t="-1299" r="-317" b="-21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64DEEC-A4F3-4B42-865F-34C843C86AC4}"/>
              </a:ext>
            </a:extLst>
          </p:cNvPr>
          <p:cNvSpPr txBox="1"/>
          <p:nvPr/>
        </p:nvSpPr>
        <p:spPr>
          <a:xfrm>
            <a:off x="1529298" y="4395205"/>
            <a:ext cx="913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Si ottiene quindi una nuova espressione per il sistema in forma linearizzata: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6A0E1B-C092-A948-8BDC-A80A86EA3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01" y="4910859"/>
            <a:ext cx="1422400" cy="1130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BCAE45-0528-CF45-9332-70F418EC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249" y="4864067"/>
            <a:ext cx="2514600" cy="1143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B6F227-AD86-D04D-92DE-160C5367F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349" y="5012459"/>
            <a:ext cx="1714500" cy="9271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EA0D57D5-9B88-AE46-9537-16989AF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D896EB6-027F-2040-B941-F6E2A70D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2BB93AAA-AE2C-A74F-B5B8-5BA05A8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D331639-9E5A-0D44-BA8D-D1A37BE798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9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  <a:p>
            <a:r>
              <a:rPr lang="it-IT" sz="2000" dirty="0"/>
              <a:t>Per il sistema linearizzato è stato progettato un controllore di tipo PD, imponendo come riferimento il vettore </a:t>
            </a:r>
            <a:r>
              <a:rPr lang="it-IT" sz="2000" dirty="0" err="1"/>
              <a:t>q</a:t>
            </a:r>
            <a:r>
              <a:rPr lang="it-IT" sz="2000" baseline="-25000" dirty="0" err="1"/>
              <a:t>ref</a:t>
            </a:r>
            <a:r>
              <a:rPr lang="it-IT" sz="2000" dirty="0"/>
              <a:t> = [0,0,3,0]</a:t>
            </a:r>
            <a:r>
              <a:rPr lang="it-IT" sz="2000" baseline="30000" dirty="0"/>
              <a:t>T</a:t>
            </a:r>
            <a:r>
              <a:rPr lang="it-IT" sz="2000" dirty="0"/>
              <a:t>, cioè richiedendo che all’istante finale il sistema abbia velocità lineare e angolare nulle e la posizione del carrello sia spostata di 3m a destra rispetto alla posizione iniziale, pur mantenendo l’angolo del carico nullo.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1D20F1-F8A4-704A-AE94-00682FBA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76171"/>
            <a:ext cx="8229600" cy="3038475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5E100FE-194D-2B46-B256-44E938A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9841E37-1C5D-F642-8423-20D7BE91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4DDBC56-62C7-E94C-A46F-CF3766D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667F2DC-B326-FA4F-BF1C-D5A87EFE2C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4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2D93CE7-720B-124D-A377-72D7E22E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89" y="2141623"/>
            <a:ext cx="5689600" cy="42672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B3415B36-ACEF-EF4E-B307-C04D8D3C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789" y="2141623"/>
            <a:ext cx="5689600" cy="42672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B8E3AC9-0A90-6E41-BFFB-1991A59A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456B644D-8EC7-0E4C-9CD3-53F6522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06F5B4A-AEF0-EA45-B4E7-6A7716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E317C00-55E5-EE47-B1DA-1185583F2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FA3F3EA-7F14-6840-89D3-5E2D2490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C7223079-51AF-904D-AE4F-28A380D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EE4667CB-767F-C546-A716-BAF718BF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467F14-0AD3-8245-8F95-2CD409168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686B70D-1A3D-2A4C-A0F9-A6A69FD7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06E9C3F-6C77-D74B-A1EF-F4BE47E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636B61E-8FB2-8948-9E0B-70C7EFB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4BD356-4160-F04B-8768-162A3C004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necessarie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8F6EE5D-77D9-F448-BC50-2E996C4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EF14EF10-BEB1-384D-A6AB-034F295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87C42DF-AC11-0148-A869-BAECC1E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70A1B8C-F133-CF47-AD17-474AB28A01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F09C21E-1169-0547-91E7-C9F08CD8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2C4A989-E900-0A41-8AF0-3A74BCA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6" y="1824655"/>
            <a:ext cx="3998686" cy="7378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137EF3-94EA-944C-A396-7C1B85313B51}"/>
              </a:ext>
            </a:extLst>
          </p:cNvPr>
          <p:cNvSpPr txBox="1"/>
          <p:nvPr/>
        </p:nvSpPr>
        <p:spPr>
          <a:xfrm>
            <a:off x="493485" y="291154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AB5AAC-0077-CC4C-A775-118ADEB2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906903"/>
            <a:ext cx="3797300" cy="1600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26FDD7-EB3F-7E4D-952E-3DD61DA4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814" y="3913253"/>
            <a:ext cx="3175000" cy="15875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3E7C4031-113F-EC4F-AE0C-F6023746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02/11/21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7A03C511-D48B-EE45-9B4E-BF99CAC9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A9C1C722-7DE2-BA4B-A28E-07524601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9AD5853-91D4-B342-B8E7-425741D7C4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23515</TotalTime>
  <Words>2028</Words>
  <Application>Microsoft Macintosh PowerPoint</Application>
  <PresentationFormat>Widescreen</PresentationFormat>
  <Paragraphs>270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Granty crane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Utente di Microsoft Office</cp:lastModifiedBy>
  <cp:revision>100</cp:revision>
  <dcterms:created xsi:type="dcterms:W3CDTF">2021-04-18T12:10:00Z</dcterms:created>
  <dcterms:modified xsi:type="dcterms:W3CDTF">2021-11-02T16:44:45Z</dcterms:modified>
</cp:coreProperties>
</file>