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3" r:id="rId1"/>
  </p:sldMasterIdLst>
  <p:sldIdLst>
    <p:sldId id="256" r:id="rId2"/>
    <p:sldId id="257" r:id="rId3"/>
    <p:sldId id="258" r:id="rId4"/>
    <p:sldId id="259" r:id="rId5"/>
    <p:sldId id="261" r:id="rId6"/>
    <p:sldId id="260"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00" d="100"/>
          <a:sy n="100" d="100"/>
        </p:scale>
        <p:origin x="954" y="2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24DA07E3-1D90-4F0E-9439-091CE625F332}" type="datetimeFigureOut">
              <a:rPr lang="en-US" smtClean="0"/>
              <a:t>07-May-18</a:t>
            </a:fld>
            <a:endParaRPr lang="en-US"/>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FBD61972-D0BC-4E00-813D-A9F0D1A6477B}" type="slidenum">
              <a:rPr lang="en-US" smtClean="0"/>
              <a:t>‹#›</a:t>
            </a:fld>
            <a:endParaRPr lang="en-US"/>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1710064896"/>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4DA07E3-1D90-4F0E-9439-091CE625F332}" type="datetimeFigureOut">
              <a:rPr lang="en-US" smtClean="0"/>
              <a:t>07-May-18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D61972-D0BC-4E00-813D-A9F0D1A6477B}" type="slidenum">
              <a:rPr lang="en-US" smtClean="0"/>
              <a:t>‹#›</a:t>
            </a:fld>
            <a:endParaRPr lang="en-US"/>
          </a:p>
        </p:txBody>
      </p:sp>
    </p:spTree>
    <p:extLst>
      <p:ext uri="{BB962C8B-B14F-4D97-AF65-F5344CB8AC3E}">
        <p14:creationId xmlns:p14="http://schemas.microsoft.com/office/powerpoint/2010/main" val="32915348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4DA07E3-1D90-4F0E-9439-091CE625F332}" type="datetimeFigureOut">
              <a:rPr lang="en-US" smtClean="0"/>
              <a:t>07-May-18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D61972-D0BC-4E00-813D-A9F0D1A6477B}" type="slidenum">
              <a:rPr lang="en-US" smtClean="0"/>
              <a:t>‹#›</a:t>
            </a:fld>
            <a:endParaRPr lang="en-US"/>
          </a:p>
        </p:txBody>
      </p:sp>
    </p:spTree>
    <p:extLst>
      <p:ext uri="{BB962C8B-B14F-4D97-AF65-F5344CB8AC3E}">
        <p14:creationId xmlns:p14="http://schemas.microsoft.com/office/powerpoint/2010/main" val="34394457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4DA07E3-1D90-4F0E-9439-091CE625F332}" type="datetimeFigureOut">
              <a:rPr lang="en-US" smtClean="0"/>
              <a:t>07-May-18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D61972-D0BC-4E00-813D-A9F0D1A6477B}" type="slidenum">
              <a:rPr lang="en-US" smtClean="0"/>
              <a:t>‹#›</a:t>
            </a:fld>
            <a:endParaRPr lang="en-US"/>
          </a:p>
        </p:txBody>
      </p:sp>
    </p:spTree>
    <p:extLst>
      <p:ext uri="{BB962C8B-B14F-4D97-AF65-F5344CB8AC3E}">
        <p14:creationId xmlns:p14="http://schemas.microsoft.com/office/powerpoint/2010/main" val="185927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24DA07E3-1D90-4F0E-9439-091CE625F332}" type="datetimeFigureOut">
              <a:rPr lang="en-US" smtClean="0"/>
              <a:t>07-May-18</a:t>
            </a:fld>
            <a:endParaRPr lang="en-US"/>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FBD61972-D0BC-4E00-813D-A9F0D1A6477B}" type="slidenum">
              <a:rPr lang="en-US" smtClean="0"/>
              <a:t>‹#›</a:t>
            </a:fld>
            <a:endParaRPr lang="en-US"/>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3634804913"/>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4DA07E3-1D90-4F0E-9439-091CE625F332}" type="datetimeFigureOut">
              <a:rPr lang="en-US" smtClean="0"/>
              <a:t>07-May-18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BD61972-D0BC-4E00-813D-A9F0D1A6477B}" type="slidenum">
              <a:rPr lang="en-US" smtClean="0"/>
              <a:t>‹#›</a:t>
            </a:fld>
            <a:endParaRPr lang="en-US"/>
          </a:p>
        </p:txBody>
      </p:sp>
    </p:spTree>
    <p:extLst>
      <p:ext uri="{BB962C8B-B14F-4D97-AF65-F5344CB8AC3E}">
        <p14:creationId xmlns:p14="http://schemas.microsoft.com/office/powerpoint/2010/main" val="22666774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4DA07E3-1D90-4F0E-9439-091CE625F332}" type="datetimeFigureOut">
              <a:rPr lang="en-US" smtClean="0"/>
              <a:t>07-May-18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BD61972-D0BC-4E00-813D-A9F0D1A6477B}" type="slidenum">
              <a:rPr lang="en-US" smtClean="0"/>
              <a:t>‹#›</a:t>
            </a:fld>
            <a:endParaRPr lang="en-US"/>
          </a:p>
        </p:txBody>
      </p:sp>
    </p:spTree>
    <p:extLst>
      <p:ext uri="{BB962C8B-B14F-4D97-AF65-F5344CB8AC3E}">
        <p14:creationId xmlns:p14="http://schemas.microsoft.com/office/powerpoint/2010/main" val="1818406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4DA07E3-1D90-4F0E-9439-091CE625F332}" type="datetimeFigureOut">
              <a:rPr lang="en-US" smtClean="0"/>
              <a:t>07-May-18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BD61972-D0BC-4E00-813D-A9F0D1A6477B}" type="slidenum">
              <a:rPr lang="en-US" smtClean="0"/>
              <a:t>‹#›</a:t>
            </a:fld>
            <a:endParaRPr lang="en-US"/>
          </a:p>
        </p:txBody>
      </p:sp>
    </p:spTree>
    <p:extLst>
      <p:ext uri="{BB962C8B-B14F-4D97-AF65-F5344CB8AC3E}">
        <p14:creationId xmlns:p14="http://schemas.microsoft.com/office/powerpoint/2010/main" val="20758503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DA07E3-1D90-4F0E-9439-091CE625F332}" type="datetimeFigureOut">
              <a:rPr lang="en-US" smtClean="0"/>
              <a:t>07-May-18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BD61972-D0BC-4E00-813D-A9F0D1A6477B}" type="slidenum">
              <a:rPr lang="en-US" smtClean="0"/>
              <a:t>‹#›</a:t>
            </a:fld>
            <a:endParaRPr lang="en-US"/>
          </a:p>
        </p:txBody>
      </p:sp>
    </p:spTree>
    <p:extLst>
      <p:ext uri="{BB962C8B-B14F-4D97-AF65-F5344CB8AC3E}">
        <p14:creationId xmlns:p14="http://schemas.microsoft.com/office/powerpoint/2010/main" val="2409488643"/>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24DA07E3-1D90-4F0E-9439-091CE625F332}" type="datetimeFigureOut">
              <a:rPr lang="en-US" smtClean="0"/>
              <a:t>07-May-18</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FBD61972-D0BC-4E00-813D-A9F0D1A6477B}"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7316229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24DA07E3-1D90-4F0E-9439-091CE625F332}" type="datetimeFigureOut">
              <a:rPr lang="en-US" smtClean="0"/>
              <a:t>07-May-18</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FBD61972-D0BC-4E00-813D-A9F0D1A6477B}"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91667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24DA07E3-1D90-4F0E-9439-091CE625F332}" type="datetimeFigureOut">
              <a:rPr lang="en-US" smtClean="0"/>
              <a:t>07-May-18</a:t>
            </a:fld>
            <a:endParaRPr lang="en-US"/>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FBD61972-D0BC-4E00-813D-A9F0D1A6477B}" type="slidenum">
              <a:rPr lang="en-US" smtClean="0"/>
              <a:t>‹#›</a:t>
            </a:fld>
            <a:endParaRPr lang="en-US"/>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569300389"/>
      </p:ext>
    </p:extLst>
  </p:cSld>
  <p:clrMap bg1="lt1" tx1="dk1" bg2="lt2" tx2="dk2" accent1="accent1" accent2="accent2" accent3="accent3" accent4="accent4" accent5="accent5" accent6="accent6" hlink="hlink" folHlink="folHlink"/>
  <p:sldLayoutIdLst>
    <p:sldLayoutId id="2147483824" r:id="rId1"/>
    <p:sldLayoutId id="2147483825" r:id="rId2"/>
    <p:sldLayoutId id="2147483826" r:id="rId3"/>
    <p:sldLayoutId id="2147483827" r:id="rId4"/>
    <p:sldLayoutId id="2147483828" r:id="rId5"/>
    <p:sldLayoutId id="2147483829" r:id="rId6"/>
    <p:sldLayoutId id="2147483830" r:id="rId7"/>
    <p:sldLayoutId id="2147483831" r:id="rId8"/>
    <p:sldLayoutId id="2147483832" r:id="rId9"/>
    <p:sldLayoutId id="2147483833" r:id="rId10"/>
    <p:sldLayoutId id="2147483834"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www.w3schools.com/css/css_pseudo_classes.asp"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www.w3schools.com/cssref/pr_class_display.asp"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Intro Web Programming</a:t>
            </a:r>
            <a:endParaRPr lang="en-US" dirty="0"/>
          </a:p>
        </p:txBody>
      </p:sp>
      <p:sp>
        <p:nvSpPr>
          <p:cNvPr id="3" name="Subtitle 2"/>
          <p:cNvSpPr>
            <a:spLocks noGrp="1"/>
          </p:cNvSpPr>
          <p:nvPr>
            <p:ph type="subTitle" idx="1"/>
          </p:nvPr>
        </p:nvSpPr>
        <p:spPr/>
        <p:txBody>
          <a:bodyPr/>
          <a:lstStyle/>
          <a:p>
            <a:r>
              <a:rPr lang="en-US" dirty="0" smtClean="0"/>
              <a:t>By Gergana Dobrikova</a:t>
            </a:r>
            <a:endParaRPr lang="en-US" dirty="0"/>
          </a:p>
        </p:txBody>
      </p:sp>
    </p:spTree>
    <p:extLst>
      <p:ext uri="{BB962C8B-B14F-4D97-AF65-F5344CB8AC3E}">
        <p14:creationId xmlns:p14="http://schemas.microsoft.com/office/powerpoint/2010/main" val="35282310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Css</a:t>
            </a:r>
            <a:r>
              <a:rPr lang="en-US" dirty="0" smtClean="0"/>
              <a:t> Overflow</a:t>
            </a:r>
            <a:endParaRPr lang="en-US" dirty="0"/>
          </a:p>
        </p:txBody>
      </p:sp>
      <p:sp>
        <p:nvSpPr>
          <p:cNvPr id="3" name="Content Placeholder 2"/>
          <p:cNvSpPr>
            <a:spLocks noGrp="1"/>
          </p:cNvSpPr>
          <p:nvPr>
            <p:ph idx="1"/>
          </p:nvPr>
        </p:nvSpPr>
        <p:spPr/>
        <p:txBody>
          <a:bodyPr>
            <a:normAutofit/>
          </a:bodyPr>
          <a:lstStyle/>
          <a:p>
            <a:r>
              <a:rPr lang="en-US" dirty="0"/>
              <a:t>The CSS overflow property controls what happens to content that is too big to fit into an area</a:t>
            </a:r>
            <a:r>
              <a:rPr lang="en-US" dirty="0" smtClean="0"/>
              <a:t>.</a:t>
            </a:r>
          </a:p>
          <a:p>
            <a:r>
              <a:rPr lang="en-US" dirty="0"/>
              <a:t>The overflow property has the following values</a:t>
            </a:r>
            <a:r>
              <a:rPr lang="en-US" dirty="0" smtClean="0"/>
              <a:t>:</a:t>
            </a:r>
            <a:endParaRPr lang="en-US" dirty="0"/>
          </a:p>
          <a:p>
            <a:pPr lvl="1"/>
            <a:r>
              <a:rPr lang="en-US" dirty="0"/>
              <a:t>visible - Default. The overflow is not clipped. It renders outside the element's box</a:t>
            </a:r>
          </a:p>
          <a:p>
            <a:pPr lvl="1"/>
            <a:r>
              <a:rPr lang="en-US" dirty="0"/>
              <a:t>hidden - The overflow is clipped, and the rest of the content will be invisible</a:t>
            </a:r>
          </a:p>
          <a:p>
            <a:pPr lvl="1"/>
            <a:r>
              <a:rPr lang="en-US" dirty="0"/>
              <a:t>scroll - The overflow is clipped, but a scrollbar is added to see the rest of the content</a:t>
            </a:r>
          </a:p>
          <a:p>
            <a:pPr lvl="1"/>
            <a:r>
              <a:rPr lang="en-US" dirty="0"/>
              <a:t>auto - If overflow is clipped, a scrollbar should be added to see the rest of the content</a:t>
            </a:r>
          </a:p>
        </p:txBody>
      </p:sp>
    </p:spTree>
    <p:extLst>
      <p:ext uri="{BB962C8B-B14F-4D97-AF65-F5344CB8AC3E}">
        <p14:creationId xmlns:p14="http://schemas.microsoft.com/office/powerpoint/2010/main" val="41386667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Css</a:t>
            </a:r>
            <a:r>
              <a:rPr lang="en-US" dirty="0" smtClean="0"/>
              <a:t> Float and Clear</a:t>
            </a:r>
            <a:endParaRPr lang="en-US" dirty="0"/>
          </a:p>
        </p:txBody>
      </p:sp>
      <p:sp>
        <p:nvSpPr>
          <p:cNvPr id="3" name="Content Placeholder 2"/>
          <p:cNvSpPr>
            <a:spLocks noGrp="1"/>
          </p:cNvSpPr>
          <p:nvPr>
            <p:ph idx="1"/>
          </p:nvPr>
        </p:nvSpPr>
        <p:spPr/>
        <p:txBody>
          <a:bodyPr>
            <a:normAutofit/>
          </a:bodyPr>
          <a:lstStyle/>
          <a:p>
            <a:r>
              <a:rPr lang="en-US" dirty="0"/>
              <a:t>The CSS float property specifies how an element should float</a:t>
            </a:r>
            <a:r>
              <a:rPr lang="en-US" dirty="0" smtClean="0"/>
              <a:t>.</a:t>
            </a:r>
            <a:endParaRPr lang="en-US" dirty="0"/>
          </a:p>
          <a:p>
            <a:r>
              <a:rPr lang="en-US" dirty="0"/>
              <a:t>The CSS clear property specifies what elements can float beside the cleared element and on which side</a:t>
            </a:r>
            <a:r>
              <a:rPr lang="en-US" dirty="0" smtClean="0"/>
              <a:t>.</a:t>
            </a:r>
          </a:p>
          <a:p>
            <a:r>
              <a:rPr lang="en-US" dirty="0"/>
              <a:t>The float property can have one of the following values</a:t>
            </a:r>
            <a:r>
              <a:rPr lang="en-US" dirty="0" smtClean="0"/>
              <a:t>:</a:t>
            </a:r>
            <a:endParaRPr lang="en-US" dirty="0"/>
          </a:p>
          <a:p>
            <a:pPr lvl="1"/>
            <a:r>
              <a:rPr lang="en-US" dirty="0"/>
              <a:t>left - The element floats to the left of its container</a:t>
            </a:r>
          </a:p>
          <a:p>
            <a:pPr lvl="1"/>
            <a:r>
              <a:rPr lang="en-US" dirty="0"/>
              <a:t>right- The element floats to the right of its container</a:t>
            </a:r>
          </a:p>
          <a:p>
            <a:pPr lvl="1"/>
            <a:r>
              <a:rPr lang="en-US" dirty="0"/>
              <a:t>none - The element does not float (will be displayed just where it occurs in the text). This is default</a:t>
            </a:r>
          </a:p>
          <a:p>
            <a:pPr lvl="1"/>
            <a:r>
              <a:rPr lang="en-US" dirty="0"/>
              <a:t>inherit - The element inherits the float value of its parent</a:t>
            </a:r>
          </a:p>
        </p:txBody>
      </p:sp>
    </p:spTree>
    <p:extLst>
      <p:ext uri="{BB962C8B-B14F-4D97-AF65-F5344CB8AC3E}">
        <p14:creationId xmlns:p14="http://schemas.microsoft.com/office/powerpoint/2010/main" val="40336988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Css</a:t>
            </a:r>
            <a:r>
              <a:rPr lang="en-US" dirty="0"/>
              <a:t> Float and Clear</a:t>
            </a:r>
          </a:p>
        </p:txBody>
      </p:sp>
      <p:sp>
        <p:nvSpPr>
          <p:cNvPr id="3" name="Content Placeholder 2"/>
          <p:cNvSpPr>
            <a:spLocks noGrp="1"/>
          </p:cNvSpPr>
          <p:nvPr>
            <p:ph idx="1"/>
          </p:nvPr>
        </p:nvSpPr>
        <p:spPr>
          <a:xfrm>
            <a:off x="1371600" y="1704975"/>
            <a:ext cx="9601200" cy="4162425"/>
          </a:xfrm>
        </p:spPr>
        <p:txBody>
          <a:bodyPr>
            <a:normAutofit fontScale="92500" lnSpcReduction="10000"/>
          </a:bodyPr>
          <a:lstStyle/>
          <a:p>
            <a:r>
              <a:rPr lang="en-US" dirty="0" smtClean="0"/>
              <a:t>The </a:t>
            </a:r>
            <a:r>
              <a:rPr lang="en-US" dirty="0"/>
              <a:t>clear property specifies what elements can float beside the cleared element and on which side</a:t>
            </a:r>
            <a:r>
              <a:rPr lang="en-US" dirty="0" smtClean="0"/>
              <a:t>.</a:t>
            </a:r>
            <a:endParaRPr lang="en-US" dirty="0"/>
          </a:p>
          <a:p>
            <a:r>
              <a:rPr lang="en-US" dirty="0"/>
              <a:t>The clear property can have one of the following values</a:t>
            </a:r>
            <a:r>
              <a:rPr lang="en-US" dirty="0" smtClean="0"/>
              <a:t>:</a:t>
            </a:r>
            <a:endParaRPr lang="en-US" dirty="0"/>
          </a:p>
          <a:p>
            <a:pPr lvl="1"/>
            <a:r>
              <a:rPr lang="en-US" dirty="0"/>
              <a:t>none - Allows floating elements on both sides. This is default</a:t>
            </a:r>
          </a:p>
          <a:p>
            <a:pPr lvl="1"/>
            <a:r>
              <a:rPr lang="en-US" dirty="0"/>
              <a:t>left - No floating elements allowed on the left side</a:t>
            </a:r>
          </a:p>
          <a:p>
            <a:pPr lvl="1"/>
            <a:r>
              <a:rPr lang="en-US" dirty="0"/>
              <a:t>right- No floating elements allowed on the right side</a:t>
            </a:r>
          </a:p>
          <a:p>
            <a:pPr lvl="1"/>
            <a:r>
              <a:rPr lang="en-US" dirty="0"/>
              <a:t>both - No floating elements allowed on either the left or the right side</a:t>
            </a:r>
          </a:p>
          <a:p>
            <a:pPr lvl="1"/>
            <a:r>
              <a:rPr lang="en-US" dirty="0"/>
              <a:t>inherit - The element inherits the clear value of its parent</a:t>
            </a:r>
          </a:p>
          <a:p>
            <a:r>
              <a:rPr lang="en-US" dirty="0"/>
              <a:t>The most common way to use the clear property is after you have used a float property on an element</a:t>
            </a:r>
            <a:r>
              <a:rPr lang="en-US" dirty="0" smtClean="0"/>
              <a:t>.</a:t>
            </a:r>
            <a:endParaRPr lang="en-US" dirty="0"/>
          </a:p>
          <a:p>
            <a:r>
              <a:rPr lang="en-US" dirty="0"/>
              <a:t>When clearing floats, you should match the clear to the float. If an element is floated to the left, then you should clear to the left. Your floated element will continue to float, but the cleared element will appear below it on the web page.</a:t>
            </a:r>
          </a:p>
        </p:txBody>
      </p:sp>
    </p:spTree>
    <p:extLst>
      <p:ext uri="{BB962C8B-B14F-4D97-AF65-F5344CB8AC3E}">
        <p14:creationId xmlns:p14="http://schemas.microsoft.com/office/powerpoint/2010/main" val="22695183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dirty="0" err="1"/>
              <a:t>clearfix</a:t>
            </a:r>
            <a:r>
              <a:rPr lang="en-US" dirty="0"/>
              <a:t> Hack</a:t>
            </a:r>
            <a:br>
              <a:rPr lang="en-US" dirty="0"/>
            </a:br>
            <a:endParaRPr lang="en-US" dirty="0"/>
          </a:p>
        </p:txBody>
      </p:sp>
      <p:pic>
        <p:nvPicPr>
          <p:cNvPr id="4" name="Content Placeholder 3"/>
          <p:cNvPicPr>
            <a:picLocks noGrp="1" noChangeAspect="1"/>
          </p:cNvPicPr>
          <p:nvPr>
            <p:ph idx="1"/>
          </p:nvPr>
        </p:nvPicPr>
        <p:blipFill>
          <a:blip r:embed="rId2"/>
          <a:stretch>
            <a:fillRect/>
          </a:stretch>
        </p:blipFill>
        <p:spPr>
          <a:xfrm>
            <a:off x="1371600" y="3090074"/>
            <a:ext cx="9601200" cy="1973252"/>
          </a:xfrm>
          <a:prstGeom prst="rect">
            <a:avLst/>
          </a:prstGeom>
        </p:spPr>
      </p:pic>
      <p:sp>
        <p:nvSpPr>
          <p:cNvPr id="5" name="Rectangle 4"/>
          <p:cNvSpPr/>
          <p:nvPr/>
        </p:nvSpPr>
        <p:spPr>
          <a:xfrm>
            <a:off x="1733550" y="1707557"/>
            <a:ext cx="6096000" cy="923330"/>
          </a:xfrm>
          <a:prstGeom prst="rect">
            <a:avLst/>
          </a:prstGeom>
        </p:spPr>
        <p:txBody>
          <a:bodyPr>
            <a:spAutoFit/>
          </a:bodyPr>
          <a:lstStyle/>
          <a:p>
            <a:r>
              <a:rPr lang="en-US" dirty="0">
                <a:solidFill>
                  <a:srgbClr val="A52A2A"/>
                </a:solidFill>
                <a:latin typeface="Consolas" panose="020B0609020204030204" pitchFamily="49" charset="0"/>
              </a:rPr>
              <a:t>.</a:t>
            </a:r>
            <a:r>
              <a:rPr lang="en-US" dirty="0" err="1">
                <a:solidFill>
                  <a:srgbClr val="A52A2A"/>
                </a:solidFill>
                <a:latin typeface="Consolas" panose="020B0609020204030204" pitchFamily="49" charset="0"/>
              </a:rPr>
              <a:t>clearfix</a:t>
            </a:r>
            <a:r>
              <a:rPr lang="en-US" dirty="0">
                <a:solidFill>
                  <a:srgbClr val="A52A2A"/>
                </a:solidFill>
                <a:latin typeface="Consolas" panose="020B0609020204030204" pitchFamily="49" charset="0"/>
              </a:rPr>
              <a:t> </a:t>
            </a:r>
            <a:r>
              <a:rPr lang="en-US" dirty="0">
                <a:solidFill>
                  <a:srgbClr val="000000"/>
                </a:solidFill>
                <a:latin typeface="Consolas" panose="020B0609020204030204" pitchFamily="49" charset="0"/>
              </a:rPr>
              <a:t>{</a:t>
            </a:r>
            <a:r>
              <a:rPr lang="en-US" dirty="0">
                <a:solidFill>
                  <a:srgbClr val="FF0000"/>
                </a:solidFill>
                <a:latin typeface="Consolas" panose="020B0609020204030204" pitchFamily="49" charset="0"/>
              </a:rPr>
              <a:t/>
            </a:r>
            <a:br>
              <a:rPr lang="en-US" dirty="0">
                <a:solidFill>
                  <a:srgbClr val="FF0000"/>
                </a:solidFill>
                <a:latin typeface="Consolas" panose="020B0609020204030204" pitchFamily="49" charset="0"/>
              </a:rPr>
            </a:br>
            <a:r>
              <a:rPr lang="en-US" dirty="0">
                <a:solidFill>
                  <a:srgbClr val="FF0000"/>
                </a:solidFill>
                <a:latin typeface="Consolas" panose="020B0609020204030204" pitchFamily="49" charset="0"/>
              </a:rPr>
              <a:t>    overflow</a:t>
            </a:r>
            <a:r>
              <a:rPr lang="en-US" dirty="0">
                <a:solidFill>
                  <a:srgbClr val="000000"/>
                </a:solidFill>
                <a:latin typeface="Consolas" panose="020B0609020204030204" pitchFamily="49" charset="0"/>
              </a:rPr>
              <a:t>:</a:t>
            </a:r>
            <a:r>
              <a:rPr lang="en-US" dirty="0">
                <a:solidFill>
                  <a:srgbClr val="0000CD"/>
                </a:solidFill>
                <a:latin typeface="Consolas" panose="020B0609020204030204" pitchFamily="49" charset="0"/>
              </a:rPr>
              <a:t> auto</a:t>
            </a:r>
            <a:r>
              <a:rPr lang="en-US" dirty="0">
                <a:solidFill>
                  <a:srgbClr val="000000"/>
                </a:solidFill>
                <a:latin typeface="Consolas" panose="020B0609020204030204" pitchFamily="49" charset="0"/>
              </a:rPr>
              <a:t>;</a:t>
            </a:r>
            <a:r>
              <a:rPr lang="en-US" dirty="0">
                <a:solidFill>
                  <a:srgbClr val="FF0000"/>
                </a:solidFill>
                <a:latin typeface="Consolas" panose="020B0609020204030204" pitchFamily="49" charset="0"/>
              </a:rPr>
              <a:t/>
            </a:r>
            <a:br>
              <a:rPr lang="en-US" dirty="0">
                <a:solidFill>
                  <a:srgbClr val="FF0000"/>
                </a:solidFill>
                <a:latin typeface="Consolas" panose="020B0609020204030204" pitchFamily="49" charset="0"/>
              </a:rPr>
            </a:br>
            <a:r>
              <a:rPr lang="en-US" dirty="0">
                <a:solidFill>
                  <a:srgbClr val="000000"/>
                </a:solidFill>
                <a:latin typeface="Consolas" panose="020B0609020204030204" pitchFamily="49" charset="0"/>
              </a:rPr>
              <a:t>}</a:t>
            </a:r>
            <a:endParaRPr lang="en-US" dirty="0"/>
          </a:p>
        </p:txBody>
      </p:sp>
    </p:spTree>
    <p:extLst>
      <p:ext uri="{BB962C8B-B14F-4D97-AF65-F5344CB8AC3E}">
        <p14:creationId xmlns:p14="http://schemas.microsoft.com/office/powerpoint/2010/main" val="15859989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CSS </a:t>
            </a:r>
            <a:r>
              <a:rPr lang="en-US" dirty="0" err="1"/>
              <a:t>Combinators</a:t>
            </a:r>
            <a:r>
              <a:rPr lang="en-US" dirty="0"/>
              <a:t/>
            </a:r>
            <a:br>
              <a:rPr lang="en-US" dirty="0"/>
            </a:br>
            <a:endParaRPr lang="en-US" dirty="0"/>
          </a:p>
        </p:txBody>
      </p:sp>
      <p:sp>
        <p:nvSpPr>
          <p:cNvPr id="3" name="Content Placeholder 2"/>
          <p:cNvSpPr>
            <a:spLocks noGrp="1"/>
          </p:cNvSpPr>
          <p:nvPr>
            <p:ph idx="1"/>
          </p:nvPr>
        </p:nvSpPr>
        <p:spPr/>
        <p:txBody>
          <a:bodyPr/>
          <a:lstStyle/>
          <a:p>
            <a:r>
              <a:rPr lang="en-US" dirty="0"/>
              <a:t>There are four different </a:t>
            </a:r>
            <a:r>
              <a:rPr lang="en-US" dirty="0" err="1"/>
              <a:t>combinators</a:t>
            </a:r>
            <a:r>
              <a:rPr lang="en-US" dirty="0"/>
              <a:t> in CSS:</a:t>
            </a:r>
          </a:p>
          <a:p>
            <a:pPr lvl="1"/>
            <a:r>
              <a:rPr lang="en-US" dirty="0"/>
              <a:t>descendant selector (space)</a:t>
            </a:r>
          </a:p>
          <a:p>
            <a:pPr lvl="1"/>
            <a:r>
              <a:rPr lang="en-US" dirty="0"/>
              <a:t>child selector (&gt;)</a:t>
            </a:r>
          </a:p>
          <a:p>
            <a:pPr lvl="1"/>
            <a:r>
              <a:rPr lang="en-US" dirty="0"/>
              <a:t>adjacent sibling selector (+)</a:t>
            </a:r>
          </a:p>
          <a:p>
            <a:pPr lvl="1"/>
            <a:r>
              <a:rPr lang="en-US" dirty="0"/>
              <a:t>general sibling selector (~)</a:t>
            </a:r>
          </a:p>
          <a:p>
            <a:endParaRPr lang="en-US" dirty="0"/>
          </a:p>
        </p:txBody>
      </p:sp>
    </p:spTree>
    <p:extLst>
      <p:ext uri="{BB962C8B-B14F-4D97-AF65-F5344CB8AC3E}">
        <p14:creationId xmlns:p14="http://schemas.microsoft.com/office/powerpoint/2010/main" val="40945670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CSS </a:t>
            </a:r>
            <a:r>
              <a:rPr lang="en-US" dirty="0" smtClean="0"/>
              <a:t>Pseudo-classes &amp; </a:t>
            </a:r>
            <a:r>
              <a:rPr lang="en-US" dirty="0"/>
              <a:t>CSS Pseudo Elements</a:t>
            </a:r>
            <a:br>
              <a:rPr lang="en-US" dirty="0"/>
            </a:br>
            <a:r>
              <a:rPr lang="en-US" dirty="0"/>
              <a:t/>
            </a:r>
            <a:br>
              <a:rPr lang="en-US" dirty="0"/>
            </a:br>
            <a:endParaRPr lang="en-US" dirty="0"/>
          </a:p>
        </p:txBody>
      </p:sp>
      <p:sp>
        <p:nvSpPr>
          <p:cNvPr id="3" name="Content Placeholder 2"/>
          <p:cNvSpPr>
            <a:spLocks noGrp="1"/>
          </p:cNvSpPr>
          <p:nvPr>
            <p:ph idx="1"/>
          </p:nvPr>
        </p:nvSpPr>
        <p:spPr/>
        <p:txBody>
          <a:bodyPr/>
          <a:lstStyle/>
          <a:p>
            <a:r>
              <a:rPr lang="en-US" dirty="0" smtClean="0">
                <a:hlinkClick r:id="rId2"/>
              </a:rPr>
              <a:t>Here</a:t>
            </a:r>
            <a:endParaRPr lang="en-US" dirty="0"/>
          </a:p>
        </p:txBody>
      </p:sp>
    </p:spTree>
    <p:extLst>
      <p:ext uri="{BB962C8B-B14F-4D97-AF65-F5344CB8AC3E}">
        <p14:creationId xmlns:p14="http://schemas.microsoft.com/office/powerpoint/2010/main" val="7755881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CSS @font-face Rule</a:t>
            </a:r>
            <a:br>
              <a:rPr lang="en-US" dirty="0"/>
            </a:br>
            <a:endParaRPr lang="en-US" dirty="0"/>
          </a:p>
        </p:txBody>
      </p:sp>
      <p:sp>
        <p:nvSpPr>
          <p:cNvPr id="3" name="Content Placeholder 2"/>
          <p:cNvSpPr>
            <a:spLocks noGrp="1"/>
          </p:cNvSpPr>
          <p:nvPr>
            <p:ph idx="1"/>
          </p:nvPr>
        </p:nvSpPr>
        <p:spPr/>
        <p:txBody>
          <a:bodyPr/>
          <a:lstStyle/>
          <a:p>
            <a:r>
              <a:rPr lang="en-US" dirty="0"/>
              <a:t>@font-face {</a:t>
            </a:r>
            <a:br>
              <a:rPr lang="en-US" dirty="0"/>
            </a:br>
            <a:r>
              <a:rPr lang="en-US" dirty="0"/>
              <a:t>    font-family: </a:t>
            </a:r>
            <a:r>
              <a:rPr lang="en-US" dirty="0" err="1"/>
              <a:t>myFirstFont</a:t>
            </a:r>
            <a:r>
              <a:rPr lang="en-US" dirty="0"/>
              <a:t>;</a:t>
            </a:r>
            <a:br>
              <a:rPr lang="en-US" dirty="0"/>
            </a:br>
            <a:r>
              <a:rPr lang="en-US" dirty="0"/>
              <a:t>    </a:t>
            </a:r>
            <a:r>
              <a:rPr lang="en-US" dirty="0" err="1"/>
              <a:t>src</a:t>
            </a:r>
            <a:r>
              <a:rPr lang="en-US" dirty="0"/>
              <a:t>: </a:t>
            </a:r>
            <a:r>
              <a:rPr lang="en-US" dirty="0" err="1"/>
              <a:t>url</a:t>
            </a:r>
            <a:r>
              <a:rPr lang="en-US" dirty="0"/>
              <a:t>(</a:t>
            </a:r>
            <a:r>
              <a:rPr lang="en-US" dirty="0" err="1"/>
              <a:t>sansation_light.woff</a:t>
            </a:r>
            <a:r>
              <a:rPr lang="en-US" dirty="0"/>
              <a:t>);</a:t>
            </a:r>
            <a:br>
              <a:rPr lang="en-US" dirty="0"/>
            </a:br>
            <a:r>
              <a:rPr lang="en-US" dirty="0"/>
              <a:t>}</a:t>
            </a:r>
            <a:endParaRPr lang="en-US" dirty="0"/>
          </a:p>
        </p:txBody>
      </p:sp>
      <p:pic>
        <p:nvPicPr>
          <p:cNvPr id="4" name="Picture 3"/>
          <p:cNvPicPr>
            <a:picLocks noChangeAspect="1"/>
          </p:cNvPicPr>
          <p:nvPr/>
        </p:nvPicPr>
        <p:blipFill>
          <a:blip r:embed="rId2"/>
          <a:stretch>
            <a:fillRect/>
          </a:stretch>
        </p:blipFill>
        <p:spPr>
          <a:xfrm>
            <a:off x="1085850" y="3717055"/>
            <a:ext cx="10801350" cy="2150345"/>
          </a:xfrm>
          <a:prstGeom prst="rect">
            <a:avLst/>
          </a:prstGeom>
        </p:spPr>
      </p:pic>
    </p:spTree>
    <p:extLst>
      <p:ext uri="{BB962C8B-B14F-4D97-AF65-F5344CB8AC3E}">
        <p14:creationId xmlns:p14="http://schemas.microsoft.com/office/powerpoint/2010/main" val="31175822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33046"/>
            <a:ext cx="9601200" cy="1485900"/>
          </a:xfrm>
        </p:spPr>
        <p:txBody>
          <a:bodyPr/>
          <a:lstStyle/>
          <a:p>
            <a:r>
              <a:rPr lang="en-US" dirty="0"/>
              <a:t>CSS List Properties</a:t>
            </a:r>
            <a:br>
              <a:rPr lang="en-US" dirty="0"/>
            </a:br>
            <a:endParaRPr lang="en-US" dirty="0"/>
          </a:p>
        </p:txBody>
      </p:sp>
      <p:sp>
        <p:nvSpPr>
          <p:cNvPr id="3" name="Content Placeholder 2"/>
          <p:cNvSpPr>
            <a:spLocks noGrp="1"/>
          </p:cNvSpPr>
          <p:nvPr>
            <p:ph idx="1"/>
          </p:nvPr>
        </p:nvSpPr>
        <p:spPr/>
        <p:txBody>
          <a:bodyPr/>
          <a:lstStyle/>
          <a:p>
            <a:r>
              <a:rPr lang="en-US" dirty="0" smtClean="0"/>
              <a:t>list-style-type</a:t>
            </a:r>
          </a:p>
          <a:p>
            <a:r>
              <a:rPr lang="en-US" dirty="0"/>
              <a:t>list-style-image: </a:t>
            </a:r>
            <a:r>
              <a:rPr lang="en-US" dirty="0" err="1"/>
              <a:t>url</a:t>
            </a:r>
            <a:r>
              <a:rPr lang="en-US" dirty="0"/>
              <a:t>(</a:t>
            </a:r>
            <a:r>
              <a:rPr lang="en-US" dirty="0" smtClean="0"/>
              <a:t>'sqpurple.gif');</a:t>
            </a:r>
          </a:p>
          <a:p>
            <a:r>
              <a:rPr lang="en-US" dirty="0"/>
              <a:t>list-style-type: none;</a:t>
            </a:r>
            <a:endParaRPr lang="en-US" dirty="0"/>
          </a:p>
        </p:txBody>
      </p:sp>
      <p:pic>
        <p:nvPicPr>
          <p:cNvPr id="4" name="Picture 3"/>
          <p:cNvPicPr>
            <a:picLocks noChangeAspect="1"/>
          </p:cNvPicPr>
          <p:nvPr/>
        </p:nvPicPr>
        <p:blipFill>
          <a:blip r:embed="rId2"/>
          <a:stretch>
            <a:fillRect/>
          </a:stretch>
        </p:blipFill>
        <p:spPr>
          <a:xfrm>
            <a:off x="8241688" y="1755531"/>
            <a:ext cx="2847975" cy="2590800"/>
          </a:xfrm>
          <a:prstGeom prst="rect">
            <a:avLst/>
          </a:prstGeom>
        </p:spPr>
      </p:pic>
    </p:spTree>
    <p:extLst>
      <p:ext uri="{BB962C8B-B14F-4D97-AF65-F5344CB8AC3E}">
        <p14:creationId xmlns:p14="http://schemas.microsoft.com/office/powerpoint/2010/main" val="41003951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Borders Styles</a:t>
            </a:r>
            <a:endParaRPr lang="en-US" dirty="0"/>
          </a:p>
        </p:txBody>
      </p:sp>
      <p:sp>
        <p:nvSpPr>
          <p:cNvPr id="3" name="Content Placeholder 2"/>
          <p:cNvSpPr>
            <a:spLocks noGrp="1"/>
          </p:cNvSpPr>
          <p:nvPr>
            <p:ph idx="1"/>
          </p:nvPr>
        </p:nvSpPr>
        <p:spPr/>
        <p:txBody>
          <a:bodyPr/>
          <a:lstStyle/>
          <a:p>
            <a:r>
              <a:rPr lang="en-US" dirty="0"/>
              <a:t>border-collapse: </a:t>
            </a:r>
            <a:r>
              <a:rPr lang="en-US" dirty="0" smtClean="0"/>
              <a:t>collapse;</a:t>
            </a:r>
          </a:p>
          <a:p>
            <a:r>
              <a:rPr lang="en-US" dirty="0"/>
              <a:t>table, </a:t>
            </a:r>
            <a:r>
              <a:rPr lang="en-US" dirty="0" err="1"/>
              <a:t>th</a:t>
            </a:r>
            <a:r>
              <a:rPr lang="en-US" dirty="0"/>
              <a:t>, td {</a:t>
            </a:r>
            <a:br>
              <a:rPr lang="en-US" dirty="0"/>
            </a:br>
            <a:r>
              <a:rPr lang="en-US" dirty="0"/>
              <a:t>    border: 1px solid black;</a:t>
            </a:r>
            <a:br>
              <a:rPr lang="en-US" dirty="0"/>
            </a:br>
            <a:r>
              <a:rPr lang="en-US" dirty="0" smtClean="0"/>
              <a:t>}</a:t>
            </a:r>
          </a:p>
          <a:p>
            <a:r>
              <a:rPr lang="en-US" dirty="0"/>
              <a:t>table {</a:t>
            </a:r>
            <a:br>
              <a:rPr lang="en-US" dirty="0"/>
            </a:br>
            <a:r>
              <a:rPr lang="en-US" dirty="0"/>
              <a:t>    border: 1px solid black;</a:t>
            </a:r>
            <a:br>
              <a:rPr lang="en-US" dirty="0"/>
            </a:br>
            <a:r>
              <a:rPr lang="en-US" dirty="0"/>
              <a:t>}</a:t>
            </a:r>
            <a:endParaRPr lang="en-US" dirty="0"/>
          </a:p>
        </p:txBody>
      </p:sp>
    </p:spTree>
    <p:extLst>
      <p:ext uri="{BB962C8B-B14F-4D97-AF65-F5344CB8AC3E}">
        <p14:creationId xmlns:p14="http://schemas.microsoft.com/office/powerpoint/2010/main" val="16256266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Display</a:t>
            </a:r>
            <a:endParaRPr lang="en-US" dirty="0"/>
          </a:p>
        </p:txBody>
      </p:sp>
      <p:sp>
        <p:nvSpPr>
          <p:cNvPr id="3" name="Content Placeholder 2"/>
          <p:cNvSpPr>
            <a:spLocks noGrp="1"/>
          </p:cNvSpPr>
          <p:nvPr>
            <p:ph idx="1"/>
          </p:nvPr>
        </p:nvSpPr>
        <p:spPr/>
        <p:txBody>
          <a:bodyPr/>
          <a:lstStyle/>
          <a:p>
            <a:r>
              <a:rPr lang="en-US" dirty="0"/>
              <a:t>The display property specifies if/how an element is displayed.</a:t>
            </a:r>
          </a:p>
          <a:p>
            <a:endParaRPr lang="en-US" dirty="0"/>
          </a:p>
          <a:p>
            <a:r>
              <a:rPr lang="en-US" dirty="0"/>
              <a:t>Every HTML element has a default display value depending on what type of element it is. The default display value for most elements is block or inline.</a:t>
            </a:r>
          </a:p>
        </p:txBody>
      </p:sp>
    </p:spTree>
    <p:extLst>
      <p:ext uri="{BB962C8B-B14F-4D97-AF65-F5344CB8AC3E}">
        <p14:creationId xmlns:p14="http://schemas.microsoft.com/office/powerpoint/2010/main" val="1263877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Override The Default Display Value</a:t>
            </a:r>
            <a:br>
              <a:rPr lang="en-US" dirty="0"/>
            </a:br>
            <a:endParaRPr lang="en-US" dirty="0"/>
          </a:p>
        </p:txBody>
      </p:sp>
      <p:sp>
        <p:nvSpPr>
          <p:cNvPr id="3" name="Content Placeholder 2"/>
          <p:cNvSpPr>
            <a:spLocks noGrp="1"/>
          </p:cNvSpPr>
          <p:nvPr>
            <p:ph idx="1"/>
          </p:nvPr>
        </p:nvSpPr>
        <p:spPr/>
        <p:txBody>
          <a:bodyPr/>
          <a:lstStyle/>
          <a:p>
            <a:r>
              <a:rPr lang="en-US" dirty="0"/>
              <a:t>E</a:t>
            </a:r>
            <a:r>
              <a:rPr lang="en-US" dirty="0" smtClean="0"/>
              <a:t>very element </a:t>
            </a:r>
            <a:r>
              <a:rPr lang="en-US" dirty="0"/>
              <a:t>has a default display value. However, you can override this.</a:t>
            </a:r>
          </a:p>
          <a:p>
            <a:endParaRPr lang="en-US" dirty="0"/>
          </a:p>
          <a:p>
            <a:r>
              <a:rPr lang="en-US" dirty="0"/>
              <a:t>Changing an inline element to a block element, or vice versa, can be useful for making the page look a specific way, and still follow the web standards.</a:t>
            </a:r>
          </a:p>
          <a:p>
            <a:endParaRPr lang="en-US" dirty="0"/>
          </a:p>
          <a:p>
            <a:r>
              <a:rPr lang="en-US" dirty="0"/>
              <a:t>A common example is making inline &lt;li&gt; elements for horizontal </a:t>
            </a:r>
            <a:r>
              <a:rPr lang="en-US" dirty="0" smtClean="0"/>
              <a:t>menus.</a:t>
            </a:r>
            <a:endParaRPr lang="en-US" dirty="0"/>
          </a:p>
        </p:txBody>
      </p:sp>
    </p:spTree>
    <p:extLst>
      <p:ext uri="{BB962C8B-B14F-4D97-AF65-F5344CB8AC3E}">
        <p14:creationId xmlns:p14="http://schemas.microsoft.com/office/powerpoint/2010/main" val="17357548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Display types</a:t>
            </a:r>
            <a:br>
              <a:rPr lang="en-US" dirty="0" smtClean="0"/>
            </a:br>
            <a:endParaRPr lang="en-US" dirty="0"/>
          </a:p>
        </p:txBody>
      </p:sp>
      <p:sp>
        <p:nvSpPr>
          <p:cNvPr id="3" name="Content Placeholder 2"/>
          <p:cNvSpPr>
            <a:spLocks noGrp="1"/>
          </p:cNvSpPr>
          <p:nvPr>
            <p:ph idx="1"/>
          </p:nvPr>
        </p:nvSpPr>
        <p:spPr/>
        <p:txBody>
          <a:bodyPr/>
          <a:lstStyle/>
          <a:p>
            <a:r>
              <a:rPr lang="en-US" dirty="0"/>
              <a:t>d</a:t>
            </a:r>
            <a:r>
              <a:rPr lang="en-US" dirty="0" smtClean="0"/>
              <a:t>isplay</a:t>
            </a:r>
            <a:r>
              <a:rPr lang="en-US" dirty="0"/>
              <a:t>: none</a:t>
            </a:r>
            <a:r>
              <a:rPr lang="en-US" dirty="0" smtClean="0"/>
              <a:t>;</a:t>
            </a:r>
          </a:p>
          <a:p>
            <a:r>
              <a:rPr lang="en-US" dirty="0"/>
              <a:t>display: inline</a:t>
            </a:r>
            <a:r>
              <a:rPr lang="en-US" dirty="0" smtClean="0"/>
              <a:t>;</a:t>
            </a:r>
          </a:p>
          <a:p>
            <a:r>
              <a:rPr lang="en-US" dirty="0" smtClean="0"/>
              <a:t>display</a:t>
            </a:r>
            <a:r>
              <a:rPr lang="en-US" dirty="0"/>
              <a:t>: </a:t>
            </a:r>
            <a:r>
              <a:rPr lang="en-US" dirty="0" smtClean="0"/>
              <a:t>block;</a:t>
            </a:r>
          </a:p>
          <a:p>
            <a:r>
              <a:rPr lang="en-US" dirty="0"/>
              <a:t>display: inline-block;</a:t>
            </a:r>
          </a:p>
          <a:p>
            <a:r>
              <a:rPr lang="en-US" dirty="0" smtClean="0">
                <a:hlinkClick r:id="rId2"/>
              </a:rPr>
              <a:t>More Here</a:t>
            </a:r>
            <a:endParaRPr lang="en-US" dirty="0"/>
          </a:p>
        </p:txBody>
      </p:sp>
    </p:spTree>
    <p:extLst>
      <p:ext uri="{BB962C8B-B14F-4D97-AF65-F5344CB8AC3E}">
        <p14:creationId xmlns:p14="http://schemas.microsoft.com/office/powerpoint/2010/main" val="4983737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Position</a:t>
            </a:r>
            <a:endParaRPr lang="en-US" dirty="0"/>
          </a:p>
        </p:txBody>
      </p:sp>
      <p:sp>
        <p:nvSpPr>
          <p:cNvPr id="3" name="Content Placeholder 2"/>
          <p:cNvSpPr>
            <a:spLocks noGrp="1"/>
          </p:cNvSpPr>
          <p:nvPr>
            <p:ph idx="1"/>
          </p:nvPr>
        </p:nvSpPr>
        <p:spPr/>
        <p:txBody>
          <a:bodyPr>
            <a:normAutofit/>
          </a:bodyPr>
          <a:lstStyle/>
          <a:p>
            <a:r>
              <a:rPr lang="en-US" dirty="0"/>
              <a:t>The position property specifies the type of positioning method used for an element (static, relative, fixed, absolute or sticky</a:t>
            </a:r>
            <a:r>
              <a:rPr lang="en-US" dirty="0" smtClean="0"/>
              <a:t>).</a:t>
            </a:r>
          </a:p>
          <a:p>
            <a:r>
              <a:rPr lang="en-US" dirty="0"/>
              <a:t>There are five different position values</a:t>
            </a:r>
            <a:r>
              <a:rPr lang="en-US" dirty="0" smtClean="0"/>
              <a:t>:</a:t>
            </a:r>
            <a:endParaRPr lang="en-US" dirty="0"/>
          </a:p>
          <a:p>
            <a:pPr lvl="1"/>
            <a:r>
              <a:rPr lang="en-US" dirty="0"/>
              <a:t>static</a:t>
            </a:r>
          </a:p>
          <a:p>
            <a:pPr lvl="1"/>
            <a:r>
              <a:rPr lang="en-US" dirty="0"/>
              <a:t>relative</a:t>
            </a:r>
          </a:p>
          <a:p>
            <a:pPr lvl="1"/>
            <a:r>
              <a:rPr lang="en-US" dirty="0"/>
              <a:t>fixed</a:t>
            </a:r>
          </a:p>
          <a:p>
            <a:pPr lvl="1"/>
            <a:r>
              <a:rPr lang="en-US" dirty="0"/>
              <a:t>absolute</a:t>
            </a:r>
          </a:p>
          <a:p>
            <a:pPr lvl="1"/>
            <a:r>
              <a:rPr lang="en-US" dirty="0"/>
              <a:t>sticky</a:t>
            </a:r>
          </a:p>
        </p:txBody>
      </p:sp>
    </p:spTree>
    <p:extLst>
      <p:ext uri="{BB962C8B-B14F-4D97-AF65-F5344CB8AC3E}">
        <p14:creationId xmlns:p14="http://schemas.microsoft.com/office/powerpoint/2010/main" val="25784845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756138"/>
          </a:xfrm>
        </p:spPr>
        <p:txBody>
          <a:bodyPr/>
          <a:lstStyle/>
          <a:p>
            <a:r>
              <a:rPr lang="en-US" dirty="0" smtClean="0"/>
              <a:t>Position</a:t>
            </a:r>
            <a:endParaRPr lang="en-US" dirty="0"/>
          </a:p>
        </p:txBody>
      </p:sp>
      <p:sp>
        <p:nvSpPr>
          <p:cNvPr id="3" name="Content Placeholder 2"/>
          <p:cNvSpPr>
            <a:spLocks noGrp="1"/>
          </p:cNvSpPr>
          <p:nvPr>
            <p:ph idx="1"/>
          </p:nvPr>
        </p:nvSpPr>
        <p:spPr>
          <a:xfrm>
            <a:off x="1371600" y="1345223"/>
            <a:ext cx="9601200" cy="4522177"/>
          </a:xfrm>
        </p:spPr>
        <p:txBody>
          <a:bodyPr>
            <a:normAutofit fontScale="92500" lnSpcReduction="20000"/>
          </a:bodyPr>
          <a:lstStyle/>
          <a:p>
            <a:r>
              <a:rPr lang="en-US" dirty="0"/>
              <a:t>position: static;</a:t>
            </a:r>
          </a:p>
          <a:p>
            <a:pPr lvl="1"/>
            <a:r>
              <a:rPr lang="en-US" dirty="0"/>
              <a:t>HTML elements are positioned static by default.</a:t>
            </a:r>
          </a:p>
          <a:p>
            <a:pPr lvl="1"/>
            <a:r>
              <a:rPr lang="en-US" dirty="0"/>
              <a:t>Static positioned elements are not affected by the top, bottom, left, and right properties.</a:t>
            </a:r>
          </a:p>
          <a:p>
            <a:r>
              <a:rPr lang="en-US" dirty="0"/>
              <a:t>position: relative;</a:t>
            </a:r>
          </a:p>
          <a:p>
            <a:pPr lvl="1"/>
            <a:r>
              <a:rPr lang="en-US" dirty="0"/>
              <a:t>An element with position: relative; is positioned relative to its normal position</a:t>
            </a:r>
            <a:r>
              <a:rPr lang="en-US" dirty="0" smtClean="0"/>
              <a:t>.</a:t>
            </a:r>
            <a:endParaRPr lang="en-US" dirty="0"/>
          </a:p>
          <a:p>
            <a:pPr lvl="1"/>
            <a:r>
              <a:rPr lang="en-US" dirty="0"/>
              <a:t>Setting the top, right, bottom, and left properties of a relatively-positioned element will cause it to be adjusted away from its normal position. Other content will not be adjusted to fit into any gap left by the element</a:t>
            </a:r>
            <a:r>
              <a:rPr lang="en-US" dirty="0" smtClean="0"/>
              <a:t>.</a:t>
            </a:r>
          </a:p>
          <a:p>
            <a:r>
              <a:rPr lang="en-US" dirty="0"/>
              <a:t>position: fixed;</a:t>
            </a:r>
          </a:p>
          <a:p>
            <a:pPr lvl="1"/>
            <a:r>
              <a:rPr lang="en-US" dirty="0"/>
              <a:t>An element with position: fixed; is positioned relative to the viewport, which means it always stays in the same place even if the page is scrolled. The top, right, bottom, and left properties are used to position the element</a:t>
            </a:r>
            <a:r>
              <a:rPr lang="en-US" dirty="0" smtClean="0"/>
              <a:t>.</a:t>
            </a:r>
            <a:endParaRPr lang="en-US" dirty="0"/>
          </a:p>
          <a:p>
            <a:pPr lvl="1"/>
            <a:r>
              <a:rPr lang="en-US" dirty="0"/>
              <a:t>A fixed element does not leave a gap in the page where it would normally have been located.</a:t>
            </a:r>
          </a:p>
        </p:txBody>
      </p:sp>
    </p:spTree>
    <p:extLst>
      <p:ext uri="{BB962C8B-B14F-4D97-AF65-F5344CB8AC3E}">
        <p14:creationId xmlns:p14="http://schemas.microsoft.com/office/powerpoint/2010/main" val="7688417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Position</a:t>
            </a:r>
            <a:endParaRPr lang="en-US" dirty="0"/>
          </a:p>
        </p:txBody>
      </p:sp>
      <p:sp>
        <p:nvSpPr>
          <p:cNvPr id="3" name="Content Placeholder 2"/>
          <p:cNvSpPr>
            <a:spLocks noGrp="1"/>
          </p:cNvSpPr>
          <p:nvPr>
            <p:ph idx="1"/>
          </p:nvPr>
        </p:nvSpPr>
        <p:spPr/>
        <p:txBody>
          <a:bodyPr/>
          <a:lstStyle/>
          <a:p>
            <a:r>
              <a:rPr lang="en-US" dirty="0"/>
              <a:t>position: absolute;</a:t>
            </a:r>
          </a:p>
          <a:p>
            <a:pPr lvl="1"/>
            <a:r>
              <a:rPr lang="en-US" dirty="0"/>
              <a:t>An element with position: absolute; is positioned relative to the nearest positioned ancestor (instead of positioned relative to the viewport, like fixed</a:t>
            </a:r>
            <a:r>
              <a:rPr lang="en-US" dirty="0" smtClean="0"/>
              <a:t>).</a:t>
            </a:r>
            <a:endParaRPr lang="en-US" dirty="0"/>
          </a:p>
          <a:p>
            <a:pPr lvl="1"/>
            <a:r>
              <a:rPr lang="en-US" dirty="0"/>
              <a:t>However; if an absolute positioned element has no positioned ancestors, it uses the document body, and moves along with page scrolling</a:t>
            </a:r>
            <a:r>
              <a:rPr lang="en-US" dirty="0" smtClean="0"/>
              <a:t>.</a:t>
            </a:r>
            <a:endParaRPr lang="en-US" dirty="0"/>
          </a:p>
          <a:p>
            <a:pPr lvl="1"/>
            <a:r>
              <a:rPr lang="en-US" dirty="0"/>
              <a:t>Note: A "positioned" </a:t>
            </a:r>
            <a:r>
              <a:rPr lang="en-US" dirty="0" smtClean="0"/>
              <a:t>element </a:t>
            </a:r>
            <a:r>
              <a:rPr lang="en-US" dirty="0"/>
              <a:t>is one whose position is anything except static</a:t>
            </a:r>
            <a:r>
              <a:rPr lang="en-US" dirty="0" smtClean="0"/>
              <a:t>.</a:t>
            </a:r>
          </a:p>
          <a:p>
            <a:r>
              <a:rPr lang="en-US" dirty="0"/>
              <a:t>Overlapping Elements</a:t>
            </a:r>
          </a:p>
          <a:p>
            <a:pPr lvl="1"/>
            <a:r>
              <a:rPr lang="en-US" dirty="0" smtClean="0"/>
              <a:t>z-index</a:t>
            </a:r>
            <a:endParaRPr lang="en-US" dirty="0"/>
          </a:p>
        </p:txBody>
      </p:sp>
    </p:spTree>
    <p:extLst>
      <p:ext uri="{BB962C8B-B14F-4D97-AF65-F5344CB8AC3E}">
        <p14:creationId xmlns:p14="http://schemas.microsoft.com/office/powerpoint/2010/main" val="3712948348"/>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TM10001105[[fn=Crop]]</Template>
  <TotalTime>542</TotalTime>
  <Words>798</Words>
  <Application>Microsoft Office PowerPoint</Application>
  <PresentationFormat>Widescreen</PresentationFormat>
  <Paragraphs>88</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Consolas</vt:lpstr>
      <vt:lpstr>Franklin Gothic Book</vt:lpstr>
      <vt:lpstr>Crop</vt:lpstr>
      <vt:lpstr>Intro Web Programming</vt:lpstr>
      <vt:lpstr>CSS List Properties </vt:lpstr>
      <vt:lpstr>Borders Styles</vt:lpstr>
      <vt:lpstr>Display</vt:lpstr>
      <vt:lpstr>Override The Default Display Value </vt:lpstr>
      <vt:lpstr>Display types </vt:lpstr>
      <vt:lpstr>Position</vt:lpstr>
      <vt:lpstr>Position</vt:lpstr>
      <vt:lpstr>Position</vt:lpstr>
      <vt:lpstr>Css Overflow</vt:lpstr>
      <vt:lpstr>Css Float and Clear</vt:lpstr>
      <vt:lpstr>Css Float and Clear</vt:lpstr>
      <vt:lpstr>The clearfix Hack </vt:lpstr>
      <vt:lpstr>CSS Combinators </vt:lpstr>
      <vt:lpstr>CSS Pseudo-classes &amp; CSS Pseudo Elements  </vt:lpstr>
      <vt:lpstr>CSS @font-face Rule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 Web Programming</dc:title>
  <dc:creator>Gergana Dobrikova</dc:creator>
  <cp:lastModifiedBy>Gergana Dobrikova</cp:lastModifiedBy>
  <cp:revision>96</cp:revision>
  <dcterms:created xsi:type="dcterms:W3CDTF">2018-04-02T17:24:30Z</dcterms:created>
  <dcterms:modified xsi:type="dcterms:W3CDTF">2018-05-07T10:23:16Z</dcterms:modified>
</cp:coreProperties>
</file>