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00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480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6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3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Gergana Dobrikova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355015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variables are containers for storing data values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 x = 5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 person = "John Doe</a:t>
            </a:r>
            <a:r>
              <a:rPr lang="en-US" dirty="0" smtClean="0"/>
              <a:t>";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 person = "John Doe", </a:t>
            </a:r>
            <a:r>
              <a:rPr lang="en-US" dirty="0" err="1"/>
              <a:t>carName</a:t>
            </a:r>
            <a:r>
              <a:rPr lang="en-US" dirty="0"/>
              <a:t> = "Volvo", price = 200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4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Arithmetic Operators</a:t>
            </a:r>
          </a:p>
          <a:p>
            <a:r>
              <a:rPr lang="en-US" dirty="0"/>
              <a:t>JavaScript Assignment Operators</a:t>
            </a:r>
          </a:p>
          <a:p>
            <a:r>
              <a:rPr lang="en-US" dirty="0"/>
              <a:t>JavaScript String Operators</a:t>
            </a:r>
          </a:p>
          <a:p>
            <a:r>
              <a:rPr lang="en-US" dirty="0"/>
              <a:t>JavaScript Comparison Operators</a:t>
            </a:r>
          </a:p>
          <a:p>
            <a:r>
              <a:rPr lang="en-US" dirty="0"/>
              <a:t>JavaScript Logical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42038"/>
            <a:ext cx="9601200" cy="3581400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length = 16;                               </a:t>
            </a:r>
            <a:r>
              <a:rPr lang="bg-BG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lastName</a:t>
            </a:r>
            <a:r>
              <a:rPr lang="en-US" dirty="0"/>
              <a:t> = "Johnson";                      </a:t>
            </a:r>
            <a:r>
              <a:rPr lang="bg-BG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    </a:t>
            </a:r>
            <a:r>
              <a:rPr lang="bg-BG" dirty="0" smtClean="0"/>
              <a:t>    </a:t>
            </a:r>
            <a:r>
              <a:rPr lang="en-US" dirty="0" smtClean="0"/>
              <a:t>// Object</a:t>
            </a:r>
            <a:endParaRPr lang="bg-BG" dirty="0" smtClean="0"/>
          </a:p>
          <a:p>
            <a:r>
              <a:rPr lang="en-US" dirty="0"/>
              <a:t>JavaScript Types are Dynamic.</a:t>
            </a:r>
          </a:p>
          <a:p>
            <a:r>
              <a:rPr lang="en-US" dirty="0"/>
              <a:t>JavaScript Arrays</a:t>
            </a:r>
          </a:p>
          <a:p>
            <a:r>
              <a:rPr lang="en-US" dirty="0"/>
              <a:t>JavaScript Objects</a:t>
            </a:r>
          </a:p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2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94892"/>
            <a:ext cx="9601200" cy="3581400"/>
          </a:xfrm>
        </p:spPr>
        <p:txBody>
          <a:bodyPr/>
          <a:lstStyle/>
          <a:p>
            <a:r>
              <a:rPr lang="en-US" dirty="0"/>
              <a:t>Function Return</a:t>
            </a:r>
          </a:p>
          <a:p>
            <a:r>
              <a:rPr lang="en-US" dirty="0"/>
              <a:t>Function Expressions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30" y="685800"/>
            <a:ext cx="4505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r>
              <a:rPr lang="en-US" dirty="0"/>
              <a:t>Object Properties</a:t>
            </a:r>
          </a:p>
          <a:p>
            <a:r>
              <a:rPr lang="en-US" dirty="0"/>
              <a:t>Object Methods</a:t>
            </a:r>
          </a:p>
          <a:p>
            <a:r>
              <a:rPr lang="en-US" dirty="0"/>
              <a:t>Accessing Object Properties</a:t>
            </a:r>
          </a:p>
          <a:p>
            <a:r>
              <a:rPr lang="en-US" dirty="0"/>
              <a:t>Accessing Object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1600" y="2091359"/>
            <a:ext cx="9601200" cy="3161790"/>
            <a:chOff x="1371600" y="2091359"/>
            <a:chExt cx="9601200" cy="3161790"/>
          </a:xfrm>
        </p:grpSpPr>
        <p:sp>
          <p:nvSpPr>
            <p:cNvPr id="3" name="Freeform 2"/>
            <p:cNvSpPr/>
            <p:nvPr/>
          </p:nvSpPr>
          <p:spPr>
            <a:xfrm>
              <a:off x="1371600" y="2091359"/>
              <a:ext cx="9601200" cy="981045"/>
            </a:xfrm>
            <a:custGeom>
              <a:avLst/>
              <a:gdLst>
                <a:gd name="connsiteX0" fmla="*/ 0 w 9601200"/>
                <a:gd name="connsiteY0" fmla="*/ 163511 h 981045"/>
                <a:gd name="connsiteX1" fmla="*/ 163511 w 9601200"/>
                <a:gd name="connsiteY1" fmla="*/ 0 h 981045"/>
                <a:gd name="connsiteX2" fmla="*/ 9437689 w 9601200"/>
                <a:gd name="connsiteY2" fmla="*/ 0 h 981045"/>
                <a:gd name="connsiteX3" fmla="*/ 9601200 w 9601200"/>
                <a:gd name="connsiteY3" fmla="*/ 163511 h 981045"/>
                <a:gd name="connsiteX4" fmla="*/ 9601200 w 9601200"/>
                <a:gd name="connsiteY4" fmla="*/ 817534 h 981045"/>
                <a:gd name="connsiteX5" fmla="*/ 9437689 w 9601200"/>
                <a:gd name="connsiteY5" fmla="*/ 981045 h 981045"/>
                <a:gd name="connsiteX6" fmla="*/ 163511 w 9601200"/>
                <a:gd name="connsiteY6" fmla="*/ 981045 h 981045"/>
                <a:gd name="connsiteX7" fmla="*/ 0 w 9601200"/>
                <a:gd name="connsiteY7" fmla="*/ 817534 h 981045"/>
                <a:gd name="connsiteX8" fmla="*/ 0 w 9601200"/>
                <a:gd name="connsiteY8" fmla="*/ 163511 h 98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981045">
                  <a:moveTo>
                    <a:pt x="0" y="163511"/>
                  </a:moveTo>
                  <a:cubicBezTo>
                    <a:pt x="0" y="73206"/>
                    <a:pt x="73206" y="0"/>
                    <a:pt x="163511" y="0"/>
                  </a:cubicBezTo>
                  <a:lnTo>
                    <a:pt x="9437689" y="0"/>
                  </a:lnTo>
                  <a:cubicBezTo>
                    <a:pt x="9527994" y="0"/>
                    <a:pt x="9601200" y="73206"/>
                    <a:pt x="9601200" y="163511"/>
                  </a:cubicBezTo>
                  <a:lnTo>
                    <a:pt x="9601200" y="817534"/>
                  </a:lnTo>
                  <a:cubicBezTo>
                    <a:pt x="9601200" y="907839"/>
                    <a:pt x="9527994" y="981045"/>
                    <a:pt x="9437689" y="981045"/>
                  </a:cubicBezTo>
                  <a:lnTo>
                    <a:pt x="163511" y="981045"/>
                  </a:lnTo>
                  <a:cubicBezTo>
                    <a:pt x="73206" y="981045"/>
                    <a:pt x="0" y="907839"/>
                    <a:pt x="0" y="817534"/>
                  </a:cubicBezTo>
                  <a:lnTo>
                    <a:pt x="0" y="1635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21" tIns="211721" rIns="211721" bIns="211721" numCol="1" spcCol="1270" anchor="ctr" anchorCtr="0">
              <a:noAutofit/>
            </a:bodyPr>
            <a:lstStyle/>
            <a:p>
              <a:pPr lvl="0" algn="l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JavaScript as a Programming Language</a:t>
              </a:r>
              <a:endParaRPr lang="en-US" sz="43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71600" y="3072404"/>
              <a:ext cx="9601200" cy="2180745"/>
            </a:xfrm>
            <a:custGeom>
              <a:avLst/>
              <a:gdLst>
                <a:gd name="connsiteX0" fmla="*/ 0 w 9601200"/>
                <a:gd name="connsiteY0" fmla="*/ 0 h 2180745"/>
                <a:gd name="connsiteX1" fmla="*/ 9601200 w 9601200"/>
                <a:gd name="connsiteY1" fmla="*/ 0 h 2180745"/>
                <a:gd name="connsiteX2" fmla="*/ 9601200 w 9601200"/>
                <a:gd name="connsiteY2" fmla="*/ 2180745 h 2180745"/>
                <a:gd name="connsiteX3" fmla="*/ 0 w 9601200"/>
                <a:gd name="connsiteY3" fmla="*/ 2180745 h 2180745"/>
                <a:gd name="connsiteX4" fmla="*/ 0 w 9601200"/>
                <a:gd name="connsiteY4" fmla="*/ 0 h 21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2180745">
                  <a:moveTo>
                    <a:pt x="0" y="0"/>
                  </a:moveTo>
                  <a:lnTo>
                    <a:pt x="9601200" y="0"/>
                  </a:lnTo>
                  <a:lnTo>
                    <a:pt x="9601200" y="2180745"/>
                  </a:lnTo>
                  <a:lnTo>
                    <a:pt x="0" y="21807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38" tIns="54610" rIns="305816" bIns="54610" numCol="1" spcCol="1270" anchor="t" anchorCtr="0">
              <a:noAutofit/>
            </a:bodyPr>
            <a:lstStyle/>
            <a:p>
              <a:pPr marL="285750" lvl="1" indent="-285750" algn="l" defTabSz="15113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400" kern="1200" smtClean="0"/>
                <a:t>High Level </a:t>
              </a:r>
              <a:endParaRPr lang="en-US" sz="3400" kern="1200"/>
            </a:p>
            <a:p>
              <a:pPr marL="285750" lvl="1" indent="-285750" algn="l" defTabSz="15113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400" kern="1200" smtClean="0"/>
                <a:t>Weakly-Typed</a:t>
              </a:r>
              <a:endParaRPr lang="en-US" sz="3400" kern="1200"/>
            </a:p>
            <a:p>
              <a:pPr marL="285750" lvl="1" indent="-285750" algn="l" defTabSz="15113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400" kern="1200" dirty="0" smtClean="0"/>
                <a:t>Prototype-based</a:t>
              </a:r>
              <a:endParaRPr lang="en-US" sz="3400" kern="1200" dirty="0"/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400" b="0" i="0" kern="1200" dirty="0" smtClean="0"/>
                <a:t>Interpreted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7638" y="1067568"/>
            <a:ext cx="9601200" cy="3521250"/>
            <a:chOff x="1327638" y="1067568"/>
            <a:chExt cx="9601200" cy="3521250"/>
          </a:xfrm>
        </p:grpSpPr>
        <p:sp>
          <p:nvSpPr>
            <p:cNvPr id="3" name="Freeform 2"/>
            <p:cNvSpPr/>
            <p:nvPr/>
          </p:nvSpPr>
          <p:spPr>
            <a:xfrm>
              <a:off x="1327638" y="1067568"/>
              <a:ext cx="9601200" cy="1140750"/>
            </a:xfrm>
            <a:custGeom>
              <a:avLst/>
              <a:gdLst>
                <a:gd name="connsiteX0" fmla="*/ 0 w 9601200"/>
                <a:gd name="connsiteY0" fmla="*/ 190129 h 1140750"/>
                <a:gd name="connsiteX1" fmla="*/ 190129 w 9601200"/>
                <a:gd name="connsiteY1" fmla="*/ 0 h 1140750"/>
                <a:gd name="connsiteX2" fmla="*/ 9411071 w 9601200"/>
                <a:gd name="connsiteY2" fmla="*/ 0 h 1140750"/>
                <a:gd name="connsiteX3" fmla="*/ 9601200 w 9601200"/>
                <a:gd name="connsiteY3" fmla="*/ 190129 h 1140750"/>
                <a:gd name="connsiteX4" fmla="*/ 9601200 w 9601200"/>
                <a:gd name="connsiteY4" fmla="*/ 950621 h 1140750"/>
                <a:gd name="connsiteX5" fmla="*/ 9411071 w 9601200"/>
                <a:gd name="connsiteY5" fmla="*/ 1140750 h 1140750"/>
                <a:gd name="connsiteX6" fmla="*/ 190129 w 9601200"/>
                <a:gd name="connsiteY6" fmla="*/ 1140750 h 1140750"/>
                <a:gd name="connsiteX7" fmla="*/ 0 w 9601200"/>
                <a:gd name="connsiteY7" fmla="*/ 950621 h 1140750"/>
                <a:gd name="connsiteX8" fmla="*/ 0 w 9601200"/>
                <a:gd name="connsiteY8" fmla="*/ 190129 h 114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1140750">
                  <a:moveTo>
                    <a:pt x="0" y="190129"/>
                  </a:moveTo>
                  <a:cubicBezTo>
                    <a:pt x="0" y="85124"/>
                    <a:pt x="85124" y="0"/>
                    <a:pt x="190129" y="0"/>
                  </a:cubicBezTo>
                  <a:lnTo>
                    <a:pt x="9411071" y="0"/>
                  </a:lnTo>
                  <a:cubicBezTo>
                    <a:pt x="9516076" y="0"/>
                    <a:pt x="9601200" y="85124"/>
                    <a:pt x="9601200" y="190129"/>
                  </a:cubicBezTo>
                  <a:lnTo>
                    <a:pt x="9601200" y="950621"/>
                  </a:lnTo>
                  <a:cubicBezTo>
                    <a:pt x="9601200" y="1055626"/>
                    <a:pt x="9516076" y="1140750"/>
                    <a:pt x="9411071" y="1140750"/>
                  </a:cubicBezTo>
                  <a:lnTo>
                    <a:pt x="190129" y="1140750"/>
                  </a:lnTo>
                  <a:cubicBezTo>
                    <a:pt x="85124" y="1140750"/>
                    <a:pt x="0" y="1055626"/>
                    <a:pt x="0" y="950621"/>
                  </a:cubicBezTo>
                  <a:lnTo>
                    <a:pt x="0" y="1901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187" tIns="246187" rIns="246187" bIns="246187" numCol="1" spcCol="1270" anchor="ctr" anchorCtr="0">
              <a:noAutofit/>
            </a:bodyPr>
            <a:lstStyle/>
            <a:p>
              <a:pPr lvl="0" algn="l" defTabSz="2222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0" kern="1200" dirty="0" smtClean="0"/>
                <a:t>Multi-Paradigm Language</a:t>
              </a:r>
              <a:endParaRPr lang="en-US" sz="50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27638" y="2208318"/>
              <a:ext cx="9601200" cy="2380500"/>
            </a:xfrm>
            <a:custGeom>
              <a:avLst/>
              <a:gdLst>
                <a:gd name="connsiteX0" fmla="*/ 0 w 9601200"/>
                <a:gd name="connsiteY0" fmla="*/ 0 h 2380500"/>
                <a:gd name="connsiteX1" fmla="*/ 9601200 w 9601200"/>
                <a:gd name="connsiteY1" fmla="*/ 0 h 2380500"/>
                <a:gd name="connsiteX2" fmla="*/ 9601200 w 9601200"/>
                <a:gd name="connsiteY2" fmla="*/ 2380500 h 2380500"/>
                <a:gd name="connsiteX3" fmla="*/ 0 w 9601200"/>
                <a:gd name="connsiteY3" fmla="*/ 2380500 h 2380500"/>
                <a:gd name="connsiteX4" fmla="*/ 0 w 9601200"/>
                <a:gd name="connsiteY4" fmla="*/ 0 h 238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2380500">
                  <a:moveTo>
                    <a:pt x="0" y="0"/>
                  </a:moveTo>
                  <a:lnTo>
                    <a:pt x="9601200" y="0"/>
                  </a:lnTo>
                  <a:lnTo>
                    <a:pt x="9601200" y="2380500"/>
                  </a:lnTo>
                  <a:lnTo>
                    <a:pt x="0" y="2380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38" tIns="63500" rIns="355600" bIns="63500" numCol="1" spcCol="1270" anchor="t" anchorCtr="0">
              <a:noAutofit/>
            </a:bodyPr>
            <a:lstStyle/>
            <a:p>
              <a:pPr marL="285750" lvl="1" indent="-285750" algn="l" defTabSz="17335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900" kern="1200" dirty="0" smtClean="0"/>
                <a:t>Event-Driven</a:t>
              </a:r>
              <a:endParaRPr lang="en-US" sz="3900" kern="1200" dirty="0"/>
            </a:p>
            <a:p>
              <a:pPr marL="285750" lvl="1" indent="-285750" algn="l" defTabSz="17335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900" kern="1200" smtClean="0"/>
                <a:t>Functional</a:t>
              </a:r>
              <a:endParaRPr lang="en-US" sz="3900" kern="1200"/>
            </a:p>
            <a:p>
              <a:pPr marL="285750" lvl="1" indent="-285750" algn="l" defTabSz="17335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900" kern="1200" smtClean="0"/>
                <a:t>Imperative (including object-oriented and prototype-based)</a:t>
              </a:r>
              <a:endParaRPr lang="en-US" sz="3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10599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6769" y="1374722"/>
            <a:ext cx="9601200" cy="3167776"/>
            <a:chOff x="1406769" y="1374722"/>
            <a:chExt cx="9601200" cy="3167776"/>
          </a:xfrm>
        </p:grpSpPr>
        <p:sp>
          <p:nvSpPr>
            <p:cNvPr id="3" name="Freeform 2"/>
            <p:cNvSpPr/>
            <p:nvPr/>
          </p:nvSpPr>
          <p:spPr>
            <a:xfrm>
              <a:off x="1406769" y="1374722"/>
              <a:ext cx="9601200" cy="1216800"/>
            </a:xfrm>
            <a:custGeom>
              <a:avLst/>
              <a:gdLst>
                <a:gd name="connsiteX0" fmla="*/ 0 w 9601200"/>
                <a:gd name="connsiteY0" fmla="*/ 202804 h 1216800"/>
                <a:gd name="connsiteX1" fmla="*/ 202804 w 9601200"/>
                <a:gd name="connsiteY1" fmla="*/ 0 h 1216800"/>
                <a:gd name="connsiteX2" fmla="*/ 9398396 w 9601200"/>
                <a:gd name="connsiteY2" fmla="*/ 0 h 1216800"/>
                <a:gd name="connsiteX3" fmla="*/ 9601200 w 9601200"/>
                <a:gd name="connsiteY3" fmla="*/ 202804 h 1216800"/>
                <a:gd name="connsiteX4" fmla="*/ 9601200 w 9601200"/>
                <a:gd name="connsiteY4" fmla="*/ 1013996 h 1216800"/>
                <a:gd name="connsiteX5" fmla="*/ 9398396 w 9601200"/>
                <a:gd name="connsiteY5" fmla="*/ 1216800 h 1216800"/>
                <a:gd name="connsiteX6" fmla="*/ 202804 w 9601200"/>
                <a:gd name="connsiteY6" fmla="*/ 1216800 h 1216800"/>
                <a:gd name="connsiteX7" fmla="*/ 0 w 9601200"/>
                <a:gd name="connsiteY7" fmla="*/ 1013996 h 1216800"/>
                <a:gd name="connsiteX8" fmla="*/ 0 w 9601200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9398396" y="0"/>
                  </a:lnTo>
                  <a:cubicBezTo>
                    <a:pt x="9510402" y="0"/>
                    <a:pt x="9601200" y="90798"/>
                    <a:pt x="9601200" y="202804"/>
                  </a:cubicBezTo>
                  <a:lnTo>
                    <a:pt x="9601200" y="1013996"/>
                  </a:lnTo>
                  <a:cubicBezTo>
                    <a:pt x="9601200" y="1126002"/>
                    <a:pt x="9510402" y="1216800"/>
                    <a:pt x="9398396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039" tIns="227039" rIns="227039" bIns="227039" numCol="1" spcCol="1270" anchor="ctr" anchorCtr="0">
              <a:noAutofit/>
            </a:bodyPr>
            <a:lstStyle/>
            <a:p>
              <a:pPr lvl="0" algn="l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History</a:t>
              </a:r>
              <a:endParaRPr lang="en-US" sz="54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406769" y="2591523"/>
              <a:ext cx="9601200" cy="1950975"/>
            </a:xfrm>
            <a:custGeom>
              <a:avLst/>
              <a:gdLst>
                <a:gd name="connsiteX0" fmla="*/ 0 w 9601200"/>
                <a:gd name="connsiteY0" fmla="*/ 0 h 1950975"/>
                <a:gd name="connsiteX1" fmla="*/ 9601200 w 9601200"/>
                <a:gd name="connsiteY1" fmla="*/ 0 h 1950975"/>
                <a:gd name="connsiteX2" fmla="*/ 9601200 w 9601200"/>
                <a:gd name="connsiteY2" fmla="*/ 1950975 h 1950975"/>
                <a:gd name="connsiteX3" fmla="*/ 0 w 9601200"/>
                <a:gd name="connsiteY3" fmla="*/ 1950975 h 1950975"/>
                <a:gd name="connsiteX4" fmla="*/ 0 w 9601200"/>
                <a:gd name="connsiteY4" fmla="*/ 0 h 195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1950975">
                  <a:moveTo>
                    <a:pt x="0" y="0"/>
                  </a:moveTo>
                  <a:lnTo>
                    <a:pt x="9601200" y="0"/>
                  </a:lnTo>
                  <a:lnTo>
                    <a:pt x="9601200" y="1950975"/>
                  </a:lnTo>
                  <a:lnTo>
                    <a:pt x="0" y="19509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38" tIns="40640" rIns="227584" bIns="40640" numCol="1" spcCol="1270" anchor="t" anchorCtr="0">
              <a:noAutofit/>
            </a:bodyPr>
            <a:lstStyle/>
            <a:p>
              <a:pPr marL="285750" lvl="1" indent="-28575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200" kern="1200" dirty="0" smtClean="0"/>
                <a:t>1995 - Needed language for the browser Netscape Navigator</a:t>
              </a:r>
              <a:endParaRPr lang="en-US" sz="3200" kern="1200" dirty="0"/>
            </a:p>
            <a:p>
              <a:pPr marL="285750" lvl="1" indent="-28575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200" kern="1200" dirty="0" smtClean="0"/>
                <a:t>Brendan </a:t>
              </a:r>
              <a:r>
                <a:rPr lang="en-US" sz="3200" kern="1200" dirty="0" err="1" smtClean="0"/>
                <a:t>Eich</a:t>
              </a:r>
              <a:r>
                <a:rPr lang="en-US" sz="3200" kern="1200" dirty="0" smtClean="0"/>
                <a:t> – first prototype in 10 days</a:t>
              </a:r>
              <a:endParaRPr lang="en-US" sz="3200" kern="1200" dirty="0"/>
            </a:p>
            <a:p>
              <a:pPr marL="285750" lvl="1" indent="-28575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200" kern="1200" dirty="0" smtClean="0"/>
                <a:t>Mocha → </a:t>
              </a:r>
              <a:r>
                <a:rPr lang="en-US" sz="3200" kern="1200" dirty="0" err="1" smtClean="0"/>
                <a:t>LiveScript</a:t>
              </a:r>
              <a:r>
                <a:rPr lang="en-US" sz="3200" kern="1200" dirty="0" smtClean="0"/>
                <a:t> → JavaScript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1600" y="2511093"/>
            <a:ext cx="9601200" cy="3131212"/>
            <a:chOff x="1371600" y="2511093"/>
            <a:chExt cx="9601200" cy="3131212"/>
          </a:xfrm>
        </p:grpSpPr>
        <p:sp>
          <p:nvSpPr>
            <p:cNvPr id="3" name="Freeform 2"/>
            <p:cNvSpPr/>
            <p:nvPr/>
          </p:nvSpPr>
          <p:spPr>
            <a:xfrm>
              <a:off x="1371600" y="2511093"/>
              <a:ext cx="9601200" cy="1482974"/>
            </a:xfrm>
            <a:custGeom>
              <a:avLst/>
              <a:gdLst>
                <a:gd name="connsiteX0" fmla="*/ 0 w 9601200"/>
                <a:gd name="connsiteY0" fmla="*/ 247167 h 1482974"/>
                <a:gd name="connsiteX1" fmla="*/ 247167 w 9601200"/>
                <a:gd name="connsiteY1" fmla="*/ 0 h 1482974"/>
                <a:gd name="connsiteX2" fmla="*/ 9354033 w 9601200"/>
                <a:gd name="connsiteY2" fmla="*/ 0 h 1482974"/>
                <a:gd name="connsiteX3" fmla="*/ 9601200 w 9601200"/>
                <a:gd name="connsiteY3" fmla="*/ 247167 h 1482974"/>
                <a:gd name="connsiteX4" fmla="*/ 9601200 w 9601200"/>
                <a:gd name="connsiteY4" fmla="*/ 1235807 h 1482974"/>
                <a:gd name="connsiteX5" fmla="*/ 9354033 w 9601200"/>
                <a:gd name="connsiteY5" fmla="*/ 1482974 h 1482974"/>
                <a:gd name="connsiteX6" fmla="*/ 247167 w 9601200"/>
                <a:gd name="connsiteY6" fmla="*/ 1482974 h 1482974"/>
                <a:gd name="connsiteX7" fmla="*/ 0 w 9601200"/>
                <a:gd name="connsiteY7" fmla="*/ 1235807 h 1482974"/>
                <a:gd name="connsiteX8" fmla="*/ 0 w 9601200"/>
                <a:gd name="connsiteY8" fmla="*/ 247167 h 148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1482974">
                  <a:moveTo>
                    <a:pt x="0" y="247167"/>
                  </a:moveTo>
                  <a:cubicBezTo>
                    <a:pt x="0" y="110660"/>
                    <a:pt x="110660" y="0"/>
                    <a:pt x="247167" y="0"/>
                  </a:cubicBezTo>
                  <a:lnTo>
                    <a:pt x="9354033" y="0"/>
                  </a:lnTo>
                  <a:cubicBezTo>
                    <a:pt x="9490540" y="0"/>
                    <a:pt x="9601200" y="110660"/>
                    <a:pt x="9601200" y="247167"/>
                  </a:cubicBezTo>
                  <a:lnTo>
                    <a:pt x="9601200" y="1235807"/>
                  </a:lnTo>
                  <a:cubicBezTo>
                    <a:pt x="9601200" y="1372314"/>
                    <a:pt x="9490540" y="1482974"/>
                    <a:pt x="9354033" y="1482974"/>
                  </a:cubicBezTo>
                  <a:lnTo>
                    <a:pt x="247167" y="1482974"/>
                  </a:lnTo>
                  <a:cubicBezTo>
                    <a:pt x="110660" y="1482974"/>
                    <a:pt x="0" y="1372314"/>
                    <a:pt x="0" y="1235807"/>
                  </a:cubicBezTo>
                  <a:lnTo>
                    <a:pt x="0" y="2471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3" tIns="320043" rIns="320043" bIns="320043" numCol="1" spcCol="1270" anchor="ctr" anchorCtr="0">
              <a:noAutofit/>
            </a:bodyPr>
            <a:lstStyle/>
            <a:p>
              <a:pPr lvl="0" algn="l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Microsoft</a:t>
              </a:r>
              <a:endParaRPr lang="en-US" sz="65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71600" y="3994068"/>
              <a:ext cx="9601200" cy="1648237"/>
            </a:xfrm>
            <a:custGeom>
              <a:avLst/>
              <a:gdLst>
                <a:gd name="connsiteX0" fmla="*/ 0 w 9601200"/>
                <a:gd name="connsiteY0" fmla="*/ 0 h 1648237"/>
                <a:gd name="connsiteX1" fmla="*/ 9601200 w 9601200"/>
                <a:gd name="connsiteY1" fmla="*/ 0 h 1648237"/>
                <a:gd name="connsiteX2" fmla="*/ 9601200 w 9601200"/>
                <a:gd name="connsiteY2" fmla="*/ 1648237 h 1648237"/>
                <a:gd name="connsiteX3" fmla="*/ 0 w 9601200"/>
                <a:gd name="connsiteY3" fmla="*/ 1648237 h 1648237"/>
                <a:gd name="connsiteX4" fmla="*/ 0 w 9601200"/>
                <a:gd name="connsiteY4" fmla="*/ 0 h 164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1648237">
                  <a:moveTo>
                    <a:pt x="0" y="0"/>
                  </a:moveTo>
                  <a:lnTo>
                    <a:pt x="9601200" y="0"/>
                  </a:lnTo>
                  <a:lnTo>
                    <a:pt x="9601200" y="1648237"/>
                  </a:lnTo>
                  <a:lnTo>
                    <a:pt x="0" y="1648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38" tIns="82550" rIns="462280" bIns="82550" numCol="1" spcCol="1270" anchor="t" anchorCtr="0">
              <a:noAutofit/>
            </a:bodyPr>
            <a:lstStyle/>
            <a:p>
              <a:pPr marL="285750" lvl="1" indent="-285750" algn="l" defTabSz="22669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5100" kern="1200" dirty="0" smtClean="0"/>
                <a:t>Own version – JScript</a:t>
              </a:r>
              <a:endParaRPr lang="en-US" sz="5100" kern="1200" dirty="0"/>
            </a:p>
            <a:p>
              <a:pPr marL="285750" lvl="1" indent="-285750" algn="l" defTabSz="22669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5100" kern="1200" dirty="0" smtClean="0"/>
                <a:t>For Internet Explorer 3</a:t>
              </a:r>
              <a:endParaRPr 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41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1600" y="2286000"/>
            <a:ext cx="8853854" cy="3208879"/>
            <a:chOff x="1371600" y="2286000"/>
            <a:chExt cx="8853854" cy="3208879"/>
          </a:xfrm>
        </p:grpSpPr>
        <p:sp>
          <p:nvSpPr>
            <p:cNvPr id="3" name="Freeform 2"/>
            <p:cNvSpPr/>
            <p:nvPr/>
          </p:nvSpPr>
          <p:spPr>
            <a:xfrm>
              <a:off x="1371600" y="2286000"/>
              <a:ext cx="8853854" cy="1346084"/>
            </a:xfrm>
            <a:custGeom>
              <a:avLst/>
              <a:gdLst>
                <a:gd name="connsiteX0" fmla="*/ 0 w 8853854"/>
                <a:gd name="connsiteY0" fmla="*/ 224352 h 1346084"/>
                <a:gd name="connsiteX1" fmla="*/ 224352 w 8853854"/>
                <a:gd name="connsiteY1" fmla="*/ 0 h 1346084"/>
                <a:gd name="connsiteX2" fmla="*/ 8629502 w 8853854"/>
                <a:gd name="connsiteY2" fmla="*/ 0 h 1346084"/>
                <a:gd name="connsiteX3" fmla="*/ 8853854 w 8853854"/>
                <a:gd name="connsiteY3" fmla="*/ 224352 h 1346084"/>
                <a:gd name="connsiteX4" fmla="*/ 8853854 w 8853854"/>
                <a:gd name="connsiteY4" fmla="*/ 1121732 h 1346084"/>
                <a:gd name="connsiteX5" fmla="*/ 8629502 w 8853854"/>
                <a:gd name="connsiteY5" fmla="*/ 1346084 h 1346084"/>
                <a:gd name="connsiteX6" fmla="*/ 224352 w 8853854"/>
                <a:gd name="connsiteY6" fmla="*/ 1346084 h 1346084"/>
                <a:gd name="connsiteX7" fmla="*/ 0 w 8853854"/>
                <a:gd name="connsiteY7" fmla="*/ 1121732 h 1346084"/>
                <a:gd name="connsiteX8" fmla="*/ 0 w 8853854"/>
                <a:gd name="connsiteY8" fmla="*/ 224352 h 134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3854" h="1346084">
                  <a:moveTo>
                    <a:pt x="0" y="224352"/>
                  </a:moveTo>
                  <a:cubicBezTo>
                    <a:pt x="0" y="100446"/>
                    <a:pt x="100446" y="0"/>
                    <a:pt x="224352" y="0"/>
                  </a:cubicBezTo>
                  <a:lnTo>
                    <a:pt x="8629502" y="0"/>
                  </a:lnTo>
                  <a:cubicBezTo>
                    <a:pt x="8753408" y="0"/>
                    <a:pt x="8853854" y="100446"/>
                    <a:pt x="8853854" y="224352"/>
                  </a:cubicBezTo>
                  <a:lnTo>
                    <a:pt x="8853854" y="1121732"/>
                  </a:lnTo>
                  <a:cubicBezTo>
                    <a:pt x="8853854" y="1245638"/>
                    <a:pt x="8753408" y="1346084"/>
                    <a:pt x="8629502" y="1346084"/>
                  </a:cubicBezTo>
                  <a:lnTo>
                    <a:pt x="224352" y="1346084"/>
                  </a:lnTo>
                  <a:cubicBezTo>
                    <a:pt x="100446" y="1346084"/>
                    <a:pt x="0" y="1245638"/>
                    <a:pt x="0" y="1121732"/>
                  </a:cubicBezTo>
                  <a:lnTo>
                    <a:pt x="0" y="2243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0500" tIns="290500" rIns="290500" bIns="290500" numCol="1" spcCol="1270" anchor="ctr" anchorCtr="0">
              <a:noAutofit/>
            </a:bodyPr>
            <a:lstStyle/>
            <a:p>
              <a:pPr lvl="0" algn="l" defTabSz="2622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900" kern="1200" dirty="0" smtClean="0"/>
                <a:t>Standardization</a:t>
              </a:r>
              <a:endParaRPr lang="en-US" sz="59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71600" y="3632397"/>
              <a:ext cx="8853854" cy="1862482"/>
            </a:xfrm>
            <a:custGeom>
              <a:avLst/>
              <a:gdLst>
                <a:gd name="connsiteX0" fmla="*/ 0 w 8853854"/>
                <a:gd name="connsiteY0" fmla="*/ 0 h 1862482"/>
                <a:gd name="connsiteX1" fmla="*/ 8853854 w 8853854"/>
                <a:gd name="connsiteY1" fmla="*/ 0 h 1862482"/>
                <a:gd name="connsiteX2" fmla="*/ 8853854 w 8853854"/>
                <a:gd name="connsiteY2" fmla="*/ 1862482 h 1862482"/>
                <a:gd name="connsiteX3" fmla="*/ 0 w 8853854"/>
                <a:gd name="connsiteY3" fmla="*/ 1862482 h 1862482"/>
                <a:gd name="connsiteX4" fmla="*/ 0 w 8853854"/>
                <a:gd name="connsiteY4" fmla="*/ 0 h 186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3854" h="1862482">
                  <a:moveTo>
                    <a:pt x="0" y="0"/>
                  </a:moveTo>
                  <a:lnTo>
                    <a:pt x="8853854" y="0"/>
                  </a:lnTo>
                  <a:lnTo>
                    <a:pt x="8853854" y="1862482"/>
                  </a:lnTo>
                  <a:lnTo>
                    <a:pt x="0" y="18624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1110" tIns="40640" rIns="227584" bIns="40640" numCol="1" spcCol="1270" anchor="t" anchorCtr="0">
              <a:noAutofit/>
            </a:bodyPr>
            <a:lstStyle/>
            <a:p>
              <a:pPr marL="285750" lvl="1" indent="-28575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200" kern="1200" dirty="0" smtClean="0"/>
                <a:t>1996 Netscape submits JavaScript to </a:t>
              </a:r>
              <a:r>
                <a:rPr lang="en-US" sz="3200" kern="1200" dirty="0" err="1" smtClean="0"/>
                <a:t>Ecma</a:t>
              </a:r>
              <a:r>
                <a:rPr lang="en-US" sz="3200" kern="1200" dirty="0" smtClean="0"/>
                <a:t> International</a:t>
              </a:r>
              <a:endParaRPr lang="en-US" sz="3200" kern="1200" dirty="0"/>
            </a:p>
            <a:p>
              <a:pPr marL="285750" lvl="1" indent="-28575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200" kern="1200" dirty="0" smtClean="0"/>
                <a:t>June 1997 – official release of the specification ECMAScript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04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43100" y="1808721"/>
            <a:ext cx="8765931" cy="2636819"/>
            <a:chOff x="1943100" y="1808721"/>
            <a:chExt cx="8765931" cy="2636819"/>
          </a:xfrm>
        </p:grpSpPr>
        <p:sp>
          <p:nvSpPr>
            <p:cNvPr id="3" name="Freeform 2"/>
            <p:cNvSpPr/>
            <p:nvPr/>
          </p:nvSpPr>
          <p:spPr>
            <a:xfrm>
              <a:off x="1943100" y="1808721"/>
              <a:ext cx="8765931" cy="866970"/>
            </a:xfrm>
            <a:custGeom>
              <a:avLst/>
              <a:gdLst>
                <a:gd name="connsiteX0" fmla="*/ 0 w 8765931"/>
                <a:gd name="connsiteY0" fmla="*/ 144498 h 866970"/>
                <a:gd name="connsiteX1" fmla="*/ 144498 w 8765931"/>
                <a:gd name="connsiteY1" fmla="*/ 0 h 866970"/>
                <a:gd name="connsiteX2" fmla="*/ 8621433 w 8765931"/>
                <a:gd name="connsiteY2" fmla="*/ 0 h 866970"/>
                <a:gd name="connsiteX3" fmla="*/ 8765931 w 8765931"/>
                <a:gd name="connsiteY3" fmla="*/ 144498 h 866970"/>
                <a:gd name="connsiteX4" fmla="*/ 8765931 w 8765931"/>
                <a:gd name="connsiteY4" fmla="*/ 722472 h 866970"/>
                <a:gd name="connsiteX5" fmla="*/ 8621433 w 8765931"/>
                <a:gd name="connsiteY5" fmla="*/ 866970 h 866970"/>
                <a:gd name="connsiteX6" fmla="*/ 144498 w 8765931"/>
                <a:gd name="connsiteY6" fmla="*/ 866970 h 866970"/>
                <a:gd name="connsiteX7" fmla="*/ 0 w 8765931"/>
                <a:gd name="connsiteY7" fmla="*/ 722472 h 866970"/>
                <a:gd name="connsiteX8" fmla="*/ 0 w 8765931"/>
                <a:gd name="connsiteY8" fmla="*/ 144498 h 86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5931" h="866970">
                  <a:moveTo>
                    <a:pt x="0" y="144498"/>
                  </a:moveTo>
                  <a:cubicBezTo>
                    <a:pt x="0" y="64694"/>
                    <a:pt x="64694" y="0"/>
                    <a:pt x="144498" y="0"/>
                  </a:cubicBezTo>
                  <a:lnTo>
                    <a:pt x="8621433" y="0"/>
                  </a:lnTo>
                  <a:cubicBezTo>
                    <a:pt x="8701237" y="0"/>
                    <a:pt x="8765931" y="64694"/>
                    <a:pt x="8765931" y="144498"/>
                  </a:cubicBezTo>
                  <a:lnTo>
                    <a:pt x="8765931" y="722472"/>
                  </a:lnTo>
                  <a:cubicBezTo>
                    <a:pt x="8765931" y="802276"/>
                    <a:pt x="8701237" y="866970"/>
                    <a:pt x="8621433" y="866970"/>
                  </a:cubicBezTo>
                  <a:lnTo>
                    <a:pt x="144498" y="866970"/>
                  </a:lnTo>
                  <a:cubicBezTo>
                    <a:pt x="64694" y="866970"/>
                    <a:pt x="0" y="802276"/>
                    <a:pt x="0" y="722472"/>
                  </a:cubicBezTo>
                  <a:lnTo>
                    <a:pt x="0" y="1444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102" tIns="187102" rIns="187102" bIns="187102" numCol="1" spcCol="1270" anchor="ctr" anchorCtr="0">
              <a:noAutofit/>
            </a:bodyPr>
            <a:lstStyle/>
            <a:p>
              <a:pPr lvl="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b="1" kern="1200" dirty="0" smtClean="0"/>
                <a:t>JavaScript Versus ECMAScript</a:t>
              </a:r>
              <a:endParaRPr lang="en-US" sz="38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43100" y="2675691"/>
              <a:ext cx="8765931" cy="1769849"/>
            </a:xfrm>
            <a:custGeom>
              <a:avLst/>
              <a:gdLst>
                <a:gd name="connsiteX0" fmla="*/ 0 w 8765931"/>
                <a:gd name="connsiteY0" fmla="*/ 0 h 1769849"/>
                <a:gd name="connsiteX1" fmla="*/ 8765931 w 8765931"/>
                <a:gd name="connsiteY1" fmla="*/ 0 h 1769849"/>
                <a:gd name="connsiteX2" fmla="*/ 8765931 w 8765931"/>
                <a:gd name="connsiteY2" fmla="*/ 1769849 h 1769849"/>
                <a:gd name="connsiteX3" fmla="*/ 0 w 8765931"/>
                <a:gd name="connsiteY3" fmla="*/ 1769849 h 1769849"/>
                <a:gd name="connsiteX4" fmla="*/ 0 w 8765931"/>
                <a:gd name="connsiteY4" fmla="*/ 0 h 176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5931" h="1769849">
                  <a:moveTo>
                    <a:pt x="0" y="0"/>
                  </a:moveTo>
                  <a:lnTo>
                    <a:pt x="8765931" y="0"/>
                  </a:lnTo>
                  <a:lnTo>
                    <a:pt x="8765931" y="1769849"/>
                  </a:lnTo>
                  <a:lnTo>
                    <a:pt x="0" y="1769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8318" tIns="48260" rIns="270256" bIns="48260" numCol="1" spcCol="1270" anchor="t" anchorCtr="0">
              <a:noAutofit/>
            </a:bodyPr>
            <a:lstStyle/>
            <a:p>
              <a:pPr marL="285750" lvl="1" indent="-285750" algn="l" defTabSz="13335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000" b="1" i="1" kern="1200" smtClean="0"/>
                <a:t>JavaScript</a:t>
              </a:r>
              <a:r>
                <a:rPr lang="en-US" sz="3000" b="1" kern="1200" smtClean="0"/>
                <a:t> means the programming language.</a:t>
              </a:r>
              <a:endParaRPr lang="en-US" sz="3000" kern="1200"/>
            </a:p>
            <a:p>
              <a:pPr marL="285750" lvl="1" indent="-285750" algn="l" defTabSz="13335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3000" b="1" i="1" kern="1200" smtClean="0"/>
                <a:t>ECMAScript</a:t>
              </a:r>
              <a:r>
                <a:rPr lang="en-US" sz="3000" b="1" kern="1200" smtClean="0"/>
                <a:t> is the name used by the language specification. Therefore, whenever referring to versions of the language, people say </a:t>
              </a:r>
              <a:r>
                <a:rPr lang="en-US" sz="3000" b="1" i="1" kern="1200" smtClean="0"/>
                <a:t>ECMAScript</a:t>
              </a:r>
              <a:r>
                <a:rPr lang="en-US" sz="3000" b="1" kern="1200" smtClean="0"/>
                <a:t>. </a:t>
              </a:r>
              <a:endParaRPr lang="en-US" sz="3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086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Where to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</a:t>
            </a:r>
          </a:p>
          <a:p>
            <a:r>
              <a:rPr lang="en-US" dirty="0"/>
              <a:t>Placing scripts at the bottom of the &lt;body&gt; element improves the display speed, because script compilation slows down the display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Output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"display" data in different ways:</a:t>
            </a:r>
          </a:p>
          <a:p>
            <a:r>
              <a:rPr lang="en-US" dirty="0"/>
              <a:t>Writing into an HTML element, using 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Writing into the HTML output using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an alert box, using 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the browser console, using 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403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581</TotalTime>
  <Words>170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Intro Web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– Where to Put</vt:lpstr>
      <vt:lpstr>JavaScript Output </vt:lpstr>
      <vt:lpstr>JavaScript Variables </vt:lpstr>
      <vt:lpstr>JavaScript Operators</vt:lpstr>
      <vt:lpstr>JavaScript Data Types </vt:lpstr>
      <vt:lpstr>JavaScript Functions </vt:lpstr>
      <vt:lpstr>JavaScript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Web Programming</dc:title>
  <dc:creator>Gergana Dobrikova</dc:creator>
  <cp:lastModifiedBy>Gergana Dobrikova</cp:lastModifiedBy>
  <cp:revision>141</cp:revision>
  <dcterms:created xsi:type="dcterms:W3CDTF">2018-04-02T17:24:30Z</dcterms:created>
  <dcterms:modified xsi:type="dcterms:W3CDTF">2018-05-09T18:22:50Z</dcterms:modified>
</cp:coreProperties>
</file>