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T Sans" panose="020B0503020203020204" pitchFamily="34" charset="-52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7B1940-EE80-495B-BE0B-AD8FEEABC79E}">
  <a:tblStyle styleId="{877B1940-EE80-495B-BE0B-AD8FEEABC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7c3f8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7c3f80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9775" y="110350"/>
            <a:ext cx="48060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latin typeface="PT Sans"/>
                <a:ea typeface="PT Sans"/>
                <a:cs typeface="PT Sans"/>
                <a:sym typeface="PT Sans"/>
              </a:rPr>
              <a:t>CrackHunter</a:t>
            </a:r>
            <a:r>
              <a:rPr lang="en-US" sz="2400" b="1" dirty="0">
                <a:latin typeface="PT Sans"/>
                <a:ea typeface="PT Sans"/>
                <a:cs typeface="PT Sans"/>
                <a:sym typeface="PT Sans"/>
              </a:rPr>
              <a:t>	</a:t>
            </a:r>
            <a:endParaRPr sz="2400" b="1" i="0" u="none" strike="noStrike" cap="none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8574" y="869534"/>
            <a:ext cx="2523598" cy="178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 dirty="0">
                <a:latin typeface="PT Sans"/>
                <a:ea typeface="PT Sans"/>
                <a:cs typeface="PT Sans"/>
                <a:sym typeface="PT Sans"/>
              </a:rPr>
              <a:t>Какую п</a:t>
            </a:r>
            <a:r>
              <a:rPr lang="ru" sz="9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роблем</a:t>
            </a:r>
            <a:r>
              <a:rPr lang="ru" sz="900" b="1" dirty="0">
                <a:latin typeface="PT Sans"/>
                <a:ea typeface="PT Sans"/>
                <a:cs typeface="PT Sans"/>
                <a:sym typeface="PT Sans"/>
              </a:rPr>
              <a:t>у решаем</a:t>
            </a:r>
            <a:r>
              <a:rPr lang="ru" sz="9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900" b="1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Наш руководитель </a:t>
            </a:r>
            <a:r>
              <a:rPr lang="ru" sz="700" dirty="0">
                <a:latin typeface="Courier New"/>
                <a:ea typeface="Courier New"/>
                <a:cs typeface="Courier New"/>
                <a:sym typeface="Courier New"/>
              </a:rPr>
              <a:t>отдела</a:t>
            </a: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в кратчайшие сроки  хочет получить в команду квалифицированных работников, </a:t>
            </a:r>
            <a:endParaRPr sz="7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но не может, потому что </a:t>
            </a:r>
            <a:endParaRPr sz="7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ему мешают </a:t>
            </a:r>
            <a:r>
              <a:rPr lang="en-US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несовершенность</a:t>
            </a:r>
            <a:r>
              <a:rPr lang="ru-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текущей системы отбора в компании</a:t>
            </a: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7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latin typeface="Courier New"/>
                <a:ea typeface="Courier New"/>
                <a:cs typeface="Courier New"/>
                <a:sym typeface="Courier New"/>
              </a:rPr>
              <a:t>С</a:t>
            </a: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уществующие решения не обладают современными методиками искусственного интеллекта, что повышают нагрузку </a:t>
            </a:r>
            <a:r>
              <a:rPr lang="en-US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 </a:t>
            </a:r>
            <a:r>
              <a:rPr lang="ru-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отдела</a:t>
            </a:r>
            <a:r>
              <a:rPr lang="ru" sz="700" dirty="0">
                <a:latin typeface="Courier New"/>
                <a:ea typeface="Courier New"/>
                <a:cs typeface="Courier New"/>
                <a:sym typeface="Courier New"/>
              </a:rPr>
              <a:t>, и это время можно потратить на более детальное финальное собеседование кандидата</a:t>
            </a: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32172" y="949240"/>
            <a:ext cx="25236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 dirty="0">
                <a:latin typeface="PT Sans"/>
                <a:ea typeface="PT Sans"/>
                <a:cs typeface="PT Sans"/>
                <a:sym typeface="PT Sans"/>
              </a:rPr>
              <a:t>Какое решение предлагаем</a:t>
            </a:r>
            <a:r>
              <a:rPr lang="ru" sz="9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900" b="1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latin typeface="Courier New"/>
                <a:ea typeface="Courier New"/>
                <a:cs typeface="Courier New"/>
                <a:sym typeface="Courier New"/>
              </a:rPr>
              <a:t>В кратчайшие сроки находить подходящих для  должности соискателей.</a:t>
            </a: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отличие от</a:t>
            </a:r>
            <a:r>
              <a:rPr lang="en-US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текущей </a:t>
            </a:r>
            <a:r>
              <a:rPr lang="en-US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 </a:t>
            </a:r>
            <a:r>
              <a:rPr lang="ru-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системы компании, наша программа</a:t>
            </a:r>
            <a:r>
              <a:rPr lang="ru-RU" sz="7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7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будет иметь</a:t>
            </a:r>
            <a:r>
              <a:rPr lang="ru-RU" sz="700" dirty="0">
                <a:latin typeface="Courier New"/>
                <a:ea typeface="Courier New"/>
                <a:cs typeface="Courier New"/>
                <a:sym typeface="Courier New"/>
              </a:rPr>
              <a:t> следующие преимущества: начальные этапы приема будет проводить обученная нейросеть, что должно очень сильно разгрузить работу </a:t>
            </a:r>
            <a:r>
              <a:rPr lang="en-US" sz="700" dirty="0">
                <a:latin typeface="Courier New"/>
                <a:ea typeface="Courier New"/>
                <a:cs typeface="Courier New"/>
                <a:sym typeface="Courier New"/>
              </a:rPr>
              <a:t>HR </a:t>
            </a:r>
            <a:r>
              <a:rPr lang="ru-RU" sz="700" dirty="0">
                <a:latin typeface="Courier New"/>
                <a:ea typeface="Courier New"/>
                <a:cs typeface="Courier New"/>
                <a:sym typeface="Courier New"/>
              </a:rPr>
              <a:t>отдела, тем самым появится больше возможностей и времени проводить мероприятия в учебных заведениях по привлечению студентов у которых есть потенциал</a:t>
            </a:r>
            <a:endParaRPr sz="700" dirty="0">
              <a:solidFill>
                <a:srgbClr val="595959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5239025" y="-6425"/>
            <a:ext cx="0" cy="515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169775" y="551350"/>
            <a:ext cx="451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01250" y="41925"/>
            <a:ext cx="3807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latin typeface="PT Sans"/>
                <a:ea typeface="PT Sans"/>
                <a:cs typeface="PT Sans"/>
                <a:sym typeface="PT Sans"/>
              </a:rPr>
              <a:t>Пользователи и другие вовлеченные стороны: </a:t>
            </a:r>
            <a:endParaRPr sz="9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T Sans"/>
              <a:ea typeface="PT Sans"/>
              <a:cs typeface="PT Sans"/>
              <a:sym typeface="PT Sans"/>
            </a:endParaRPr>
          </a:p>
        </p:txBody>
      </p:sp>
      <p:graphicFrame>
        <p:nvGraphicFramePr>
          <p:cNvPr id="60" name="Google Shape;60;p13"/>
          <p:cNvGraphicFramePr/>
          <p:nvPr>
            <p:extLst>
              <p:ext uri="{D42A27DB-BD31-4B8C-83A1-F6EECF244321}">
                <p14:modId xmlns:p14="http://schemas.microsoft.com/office/powerpoint/2010/main" val="436733029"/>
              </p:ext>
            </p:extLst>
          </p:nvPr>
        </p:nvGraphicFramePr>
        <p:xfrm>
          <a:off x="5313201" y="342744"/>
          <a:ext cx="3622225" cy="805946"/>
        </p:xfrm>
        <a:graphic>
          <a:graphicData uri="http://schemas.openxmlformats.org/drawingml/2006/table">
            <a:tbl>
              <a:tblPr>
                <a:noFill/>
                <a:tableStyleId>{877B1940-EE80-495B-BE0B-AD8FEEABC79E}</a:tableStyleId>
              </a:tblPr>
              <a:tblGrid>
                <a:gridCol w="153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Кто?</a:t>
                      </a:r>
                      <a:endParaRPr sz="900" b="1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Чего хочет?</a:t>
                      </a:r>
                      <a:endParaRPr sz="900"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Руководитель отдела</a:t>
                      </a:r>
                      <a:endParaRPr sz="800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36000" marR="36000" marT="18000" marB="180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Получить работников в свой отдел</a:t>
                      </a:r>
                      <a:endParaRPr sz="800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36000" marR="36000" marT="18000" marB="180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HR</a:t>
                      </a:r>
                      <a:endParaRPr sz="800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36000" marR="36000" marT="18000" marB="180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Произвести процедуру отбора в штаб</a:t>
                      </a:r>
                      <a:endParaRPr sz="800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36000" marR="36000" marT="18000" marB="180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Соискатель</a:t>
                      </a:r>
                      <a:endParaRPr sz="800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36000" marR="36000" marT="18000" marB="180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Устроиться на должность как можно быстрее</a:t>
                      </a:r>
                      <a:endParaRPr sz="800" dirty="0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36000" marR="36000" marT="18000" marB="180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" name="Google Shape;61;p13"/>
          <p:cNvSpPr txBox="1"/>
          <p:nvPr/>
        </p:nvSpPr>
        <p:spPr>
          <a:xfrm>
            <a:off x="168511" y="3410350"/>
            <a:ext cx="45177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Цель:</a:t>
            </a:r>
            <a:endParaRPr sz="900" b="1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800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Наша команда планирует за 2 дня </a:t>
            </a:r>
            <a:r>
              <a:rPr lang="ru-RU" sz="800" i="1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хакатона</a:t>
            </a:r>
            <a:r>
              <a:rPr lang="ru-RU" sz="800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: практически на 100% сделать визуальную часть,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800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продумать бизнес-процессы в соответствии с требованиями заказчика и нашу модель машинного обучения</a:t>
            </a:r>
            <a:r>
              <a:rPr lang="ru" sz="800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подобрать такие обучающие данные, чтобы модель работала максимально точно,быстро и эффективно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800" b="1" i="1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800" b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Д</a:t>
            </a:r>
            <a:r>
              <a:rPr lang="ru" sz="800" b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ополнительная цель </a:t>
            </a:r>
            <a:r>
              <a:rPr lang="ru" sz="800" b="1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: </a:t>
            </a:r>
            <a:r>
              <a:rPr lang="ru" sz="800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разработать </a:t>
            </a:r>
            <a:r>
              <a:rPr lang="en-US" sz="800" i="1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MVP</a:t>
            </a:r>
            <a:endParaRPr sz="900" i="1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56600" y="2935150"/>
            <a:ext cx="37179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165500" y="4262480"/>
            <a:ext cx="41001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 dirty="0">
                <a:latin typeface="PT Sans"/>
                <a:ea typeface="PT Sans"/>
                <a:cs typeface="PT Sans"/>
                <a:sym typeface="PT Sans"/>
              </a:rPr>
              <a:t>Вуз: УрФУ им. Ельцина ИРИТ-РТФ</a:t>
            </a:r>
            <a:endParaRPr sz="800" b="1" dirty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1" dirty="0">
                <a:latin typeface="PT Sans"/>
                <a:ea typeface="PT Sans"/>
                <a:cs typeface="PT Sans"/>
                <a:sym typeface="PT Sans"/>
              </a:rPr>
              <a:t>Кейс: 2</a:t>
            </a:r>
            <a:endParaRPr sz="800" b="1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164848" y="3288080"/>
            <a:ext cx="38451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 dirty="0">
                <a:latin typeface="PT Sans"/>
                <a:ea typeface="PT Sans"/>
                <a:cs typeface="PT Sans"/>
                <a:sym typeface="PT Sans"/>
              </a:rPr>
              <a:t>Команда «</a:t>
            </a:r>
            <a:r>
              <a:rPr lang="en-US" sz="900" b="1" dirty="0" err="1">
                <a:latin typeface="PT Sans"/>
                <a:ea typeface="PT Sans"/>
                <a:cs typeface="PT Sans"/>
                <a:sym typeface="PT Sans"/>
              </a:rPr>
              <a:t>CrackStatus</a:t>
            </a:r>
            <a:r>
              <a:rPr lang="ru" sz="900" b="1" dirty="0">
                <a:latin typeface="PT Sans"/>
                <a:ea typeface="PT Sans"/>
                <a:cs typeface="PT Sans"/>
                <a:sym typeface="PT Sans"/>
              </a:rPr>
              <a:t>»</a:t>
            </a:r>
            <a:endParaRPr sz="700" dirty="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"/>
              <a:buAutoNum type="arabicPeriod"/>
            </a:pPr>
            <a:r>
              <a:rPr lang="ru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Кедров Максим – тимлид</a:t>
            </a:r>
            <a:r>
              <a:rPr lang="en-US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/</a:t>
            </a:r>
            <a:r>
              <a:rPr lang="ru-RU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разработчик</a:t>
            </a:r>
            <a:r>
              <a:rPr lang="ru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"/>
              <a:buAutoNum type="arabicPeriod"/>
            </a:pPr>
            <a:r>
              <a:rPr lang="ru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Гилев Андрей – 1С-разработчик </a:t>
            </a:r>
            <a:endParaRPr sz="900" dirty="0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"/>
              <a:buAutoNum type="arabicPeriod"/>
            </a:pPr>
            <a:r>
              <a:rPr lang="ru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Фоломкина Татьяна – бизнес-аналитик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"/>
              <a:buAutoNum type="arabicPeriod"/>
            </a:pPr>
            <a:r>
              <a:rPr lang="ru" sz="900" dirty="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Гармаев Аюр - Дизайнер</a:t>
            </a:r>
            <a:endParaRPr sz="900" dirty="0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0" y="783744"/>
            <a:ext cx="2490020" cy="5500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238</Words>
  <Application>Microsoft Office PowerPoint</Application>
  <PresentationFormat>Экран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PT Sans</vt:lpstr>
      <vt:lpstr>Courier New</vt:lpstr>
      <vt:lpstr>Arial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Максим Кедров</cp:lastModifiedBy>
  <cp:revision>8</cp:revision>
  <dcterms:modified xsi:type="dcterms:W3CDTF">2024-04-05T09:54:36Z</dcterms:modified>
</cp:coreProperties>
</file>