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68" r:id="rId3"/>
    <p:sldId id="257" r:id="rId4"/>
    <p:sldId id="258" r:id="rId5"/>
    <p:sldId id="259" r:id="rId6"/>
    <p:sldId id="272" r:id="rId7"/>
    <p:sldId id="260" r:id="rId8"/>
    <p:sldId id="277" r:id="rId9"/>
    <p:sldId id="266" r:id="rId10"/>
    <p:sldId id="267" r:id="rId11"/>
    <p:sldId id="269" r:id="rId12"/>
    <p:sldId id="270" r:id="rId13"/>
    <p:sldId id="273" r:id="rId14"/>
    <p:sldId id="261" r:id="rId15"/>
    <p:sldId id="264" r:id="rId16"/>
    <p:sldId id="275" r:id="rId17"/>
    <p:sldId id="274" r:id="rId18"/>
    <p:sldId id="284" r:id="rId19"/>
    <p:sldId id="283" r:id="rId20"/>
    <p:sldId id="282" r:id="rId21"/>
    <p:sldId id="286" r:id="rId22"/>
    <p:sldId id="287" r:id="rId23"/>
    <p:sldId id="288" r:id="rId24"/>
    <p:sldId id="289" r:id="rId25"/>
    <p:sldId id="290" r:id="rId26"/>
    <p:sldId id="293" r:id="rId27"/>
    <p:sldId id="294" r:id="rId28"/>
    <p:sldId id="262" r:id="rId29"/>
    <p:sldId id="263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EF286-1107-4392-A940-F023FF97C08A}">
          <p14:sldIdLst>
            <p14:sldId id="256"/>
            <p14:sldId id="268"/>
          </p14:sldIdLst>
        </p14:section>
        <p14:section name="React" id="{C7962A5D-700F-449E-94F7-7F59E464C259}">
          <p14:sldIdLst>
            <p14:sldId id="257"/>
            <p14:sldId id="258"/>
            <p14:sldId id="259"/>
            <p14:sldId id="272"/>
            <p14:sldId id="260"/>
            <p14:sldId id="277"/>
            <p14:sldId id="266"/>
            <p14:sldId id="267"/>
            <p14:sldId id="269"/>
            <p14:sldId id="270"/>
            <p14:sldId id="273"/>
          </p14:sldIdLst>
        </p14:section>
        <p14:section name="Redux" id="{16342404-4B47-46E4-8E67-21489C16DD5A}">
          <p14:sldIdLst>
            <p14:sldId id="261"/>
            <p14:sldId id="264"/>
            <p14:sldId id="275"/>
            <p14:sldId id="274"/>
            <p14:sldId id="284"/>
            <p14:sldId id="283"/>
            <p14:sldId id="282"/>
            <p14:sldId id="286"/>
            <p14:sldId id="287"/>
            <p14:sldId id="288"/>
            <p14:sldId id="289"/>
            <p14:sldId id="290"/>
            <p14:sldId id="293"/>
            <p14:sldId id="294"/>
          </p14:sldIdLst>
        </p14:section>
        <p14:section name="React &amp; redux" id="{B6BBBED2-AAF2-42B9-90F4-682CAD6B1544}">
          <p14:sldIdLst>
            <p14:sldId id="262"/>
          </p14:sldIdLst>
        </p14:section>
        <p14:section name="build, development &amp; testing" id="{B7ABC3F2-4084-450A-B2C4-E886F60B3B22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60" autoAdjust="0"/>
  </p:normalViewPr>
  <p:slideViewPr>
    <p:cSldViewPr snapToGrid="0">
      <p:cViewPr>
        <p:scale>
          <a:sx n="125" d="100"/>
          <a:sy n="125" d="100"/>
        </p:scale>
        <p:origin x="2034" y="7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3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20A5-0AD6-418C-8F4A-9FB003B35E28}" type="datetimeFigureOut">
              <a:rPr lang="fr-FR" smtClean="0"/>
              <a:pPr/>
              <a:t>31/03/2017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DC360-122B-48B3-A8C4-3D87876233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2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DC360-122B-48B3-A8C4-3D87876233B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36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84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82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6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9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248025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30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4938"/>
            <a:ext cx="5181600" cy="4772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04936"/>
            <a:ext cx="5181600" cy="47720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2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04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223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82836"/>
            <a:ext cx="5157787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9223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82836"/>
            <a:ext cx="5183188" cy="38068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88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34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>
            <a:lvl1pPr>
              <a:defRPr lang="en-US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2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798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359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9E8D-6066-4080-AC46-DB89673BFC8E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83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smtClean="0"/>
              <a:t>Keep your head cool and focused, there’s a tons of stuff to see today</a:t>
            </a:r>
          </a:p>
          <a:p>
            <a:endParaRPr lang="en-US" noProof="0" smtClean="0"/>
          </a:p>
          <a:p>
            <a:r>
              <a:rPr lang="en-US" noProof="0" smtClean="0"/>
              <a:t>Cedric Hartland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99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(re-)Rendering workflow</a:t>
            </a:r>
            <a:endParaRPr lang="en-US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2" y="1645920"/>
            <a:ext cx="10968636" cy="442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few words on performance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Mounting (first render) is not cheap </a:t>
            </a:r>
            <a:r>
              <a:rPr lang="en-US" sz="2000" noProof="0" dirty="0" smtClean="0">
                <a:solidFill>
                  <a:schemeClr val="accent6"/>
                </a:solidFill>
              </a:rPr>
              <a:t>estimated x 5 times slower to </a:t>
            </a:r>
            <a:r>
              <a:rPr lang="en-US" sz="2000" noProof="0" dirty="0" err="1" smtClean="0">
                <a:solidFill>
                  <a:schemeClr val="accent6"/>
                </a:solidFill>
              </a:rPr>
              <a:t>jquery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Creation of shadow DOM</a:t>
            </a:r>
          </a:p>
          <a:p>
            <a:pPr lvl="1"/>
            <a:r>
              <a:rPr lang="en-US" noProof="0" dirty="0" smtClean="0"/>
              <a:t>Rendering of shadow DOM elements to actual DOM</a:t>
            </a:r>
          </a:p>
          <a:p>
            <a:r>
              <a:rPr lang="en-US" noProof="0" dirty="0" smtClean="0"/>
              <a:t>Updating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Component properties (input) changes trigger re-rendering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Creation of shadow DOM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noProof="0" dirty="0" smtClean="0"/>
              <a:t>Rendering of only differences to actual DOM </a:t>
            </a:r>
            <a:r>
              <a:rPr lang="en-US" sz="1800" noProof="0" dirty="0" smtClean="0">
                <a:solidFill>
                  <a:schemeClr val="accent6"/>
                </a:solidFill>
              </a:rPr>
              <a:t>strong positive impact on performance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2"/>
            <a:r>
              <a:rPr lang="en-US" noProof="0" dirty="0" smtClean="0"/>
              <a:t>Creating and comparing shadow DOMs still not actually cheap</a:t>
            </a:r>
          </a:p>
          <a:p>
            <a:r>
              <a:rPr lang="en-US" noProof="0" dirty="0" smtClean="0"/>
              <a:t>Optimize via </a:t>
            </a:r>
            <a:r>
              <a:rPr lang="en-US" i="1" noProof="0" dirty="0" err="1" smtClean="0"/>
              <a:t>shouldComponentUpdate</a:t>
            </a:r>
            <a:endParaRPr lang="en-US" i="1" noProof="0" dirty="0" smtClean="0"/>
          </a:p>
          <a:p>
            <a:pPr lvl="1"/>
            <a:r>
              <a:rPr lang="en-US" noProof="0" dirty="0" smtClean="0"/>
              <a:t>Bring business logic and guess whether the component should call render at all to reduce impact of creating and comparing shadow DOMs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12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0" dirty="0" smtClean="0"/>
              <a:t>A few words before moving to next topic… </a:t>
            </a:r>
          </a:p>
          <a:p>
            <a:pPr lvl="1"/>
            <a:r>
              <a:rPr lang="en-US" noProof="0" dirty="0" smtClean="0"/>
              <a:t>…just in case it was not that clear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React is designed in a declarative way</a:t>
            </a:r>
          </a:p>
          <a:p>
            <a:pPr lvl="1"/>
            <a:r>
              <a:rPr lang="en-US" noProof="0" dirty="0" smtClean="0"/>
              <a:t>It can define it’s own internal state, but…</a:t>
            </a:r>
          </a:p>
          <a:p>
            <a:pPr lvl="1"/>
            <a:r>
              <a:rPr lang="en-US" noProof="0" dirty="0" smtClean="0"/>
              <a:t>...most components will always return same content for given input and not hold internal state </a:t>
            </a:r>
            <a:r>
              <a:rPr lang="en-US" sz="1800" noProof="0" dirty="0" smtClean="0">
                <a:solidFill>
                  <a:schemeClr val="accent6"/>
                </a:solidFill>
              </a:rPr>
              <a:t>dumb components, pure components</a:t>
            </a:r>
          </a:p>
          <a:p>
            <a:endParaRPr lang="en-US" noProof="0" dirty="0" smtClean="0"/>
          </a:p>
          <a:p>
            <a:r>
              <a:rPr lang="en-US" b="1" noProof="0" dirty="0" smtClean="0"/>
              <a:t>No more </a:t>
            </a:r>
            <a:r>
              <a:rPr lang="en-US" noProof="0" dirty="0" err="1" smtClean="0"/>
              <a:t>jquery</a:t>
            </a:r>
            <a:r>
              <a:rPr lang="en-US" noProof="0" dirty="0" smtClean="0"/>
              <a:t>, backbone or whatever </a:t>
            </a:r>
            <a:r>
              <a:rPr lang="en-US" b="1" noProof="0" dirty="0" smtClean="0"/>
              <a:t>rendering tweaks </a:t>
            </a:r>
            <a:r>
              <a:rPr lang="en-US" noProof="0" dirty="0" smtClean="0"/>
              <a:t>on user  interactions or from other sources</a:t>
            </a:r>
          </a:p>
          <a:p>
            <a:pPr lvl="1"/>
            <a:r>
              <a:rPr lang="en-US" noProof="0" dirty="0" smtClean="0"/>
              <a:t>A single DOM source of truth is the output of render function</a:t>
            </a:r>
          </a:p>
          <a:p>
            <a:pPr lvl="1"/>
            <a:r>
              <a:rPr lang="en-US" noProof="0" dirty="0" smtClean="0"/>
              <a:t>Application state is not held in component ! </a:t>
            </a:r>
            <a:r>
              <a:rPr lang="en-US" sz="1900" noProof="0" dirty="0" smtClean="0">
                <a:solidFill>
                  <a:schemeClr val="accent6"/>
                </a:solidFill>
              </a:rPr>
              <a:t>Well, it could but to be considered with care</a:t>
            </a:r>
            <a:endParaRPr lang="en-US" noProof="0" dirty="0" smtClean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0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– </a:t>
            </a:r>
            <a:r>
              <a:rPr lang="fr-FR" dirty="0" err="1" smtClean="0"/>
              <a:t>dumb</a:t>
            </a:r>
            <a:r>
              <a:rPr lang="fr-FR" dirty="0" smtClean="0"/>
              <a:t> &amp; smart components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state is not held in component</a:t>
            </a:r>
          </a:p>
          <a:p>
            <a:pPr lvl="1"/>
            <a:r>
              <a:rPr lang="en-US" dirty="0" smtClean="0"/>
              <a:t>Most components are said to be </a:t>
            </a:r>
            <a:r>
              <a:rPr lang="en-US" i="1" dirty="0" smtClean="0"/>
              <a:t>dumb</a:t>
            </a:r>
          </a:p>
          <a:p>
            <a:pPr lvl="2"/>
            <a:r>
              <a:rPr lang="en-US" dirty="0" smtClean="0"/>
              <a:t>only display data</a:t>
            </a:r>
          </a:p>
          <a:p>
            <a:pPr lvl="2"/>
            <a:r>
              <a:rPr lang="en-US" dirty="0" smtClean="0"/>
              <a:t>Dispatch events from user actions</a:t>
            </a:r>
          </a:p>
          <a:p>
            <a:pPr lvl="1"/>
            <a:r>
              <a:rPr lang="en-US" dirty="0" smtClean="0"/>
              <a:t>Some </a:t>
            </a:r>
            <a:r>
              <a:rPr lang="en-US" i="1" dirty="0" smtClean="0"/>
              <a:t>smarter</a:t>
            </a:r>
            <a:r>
              <a:rPr lang="en-US" dirty="0" smtClean="0"/>
              <a:t> components</a:t>
            </a:r>
          </a:p>
          <a:p>
            <a:pPr lvl="2"/>
            <a:r>
              <a:rPr lang="en-US" dirty="0" smtClean="0"/>
              <a:t>Operate other components and user actions functions</a:t>
            </a:r>
          </a:p>
          <a:p>
            <a:pPr lvl="2"/>
            <a:r>
              <a:rPr lang="en-US" dirty="0" smtClean="0"/>
              <a:t>Some bind data-source to operated dumb components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Redux, a sweet introduction</a:t>
            </a:r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Single source of truth, read-only state, pure functions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data and </a:t>
            </a:r>
            <a:r>
              <a:rPr lang="fr-FR" dirty="0" err="1" smtClean="0"/>
              <a:t>produce</a:t>
            </a:r>
            <a:r>
              <a:rPr lang="fr-FR" dirty="0" smtClean="0"/>
              <a:t> DOM</a:t>
            </a:r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data-source-management </a:t>
            </a:r>
            <a:r>
              <a:rPr lang="fr-FR" dirty="0" err="1" smtClean="0"/>
              <a:t>workflow</a:t>
            </a:r>
            <a:endParaRPr lang="fr-FR" dirty="0" smtClean="0"/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r>
              <a:rPr lang="fr-FR" dirty="0" smtClean="0"/>
              <a:t>Flux, the original</a:t>
            </a:r>
            <a:br>
              <a:rPr lang="fr-FR" dirty="0" smtClean="0"/>
            </a:br>
            <a:r>
              <a:rPr lang="fr-FR" dirty="0" err="1" smtClean="0"/>
              <a:t>worflow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15</a:t>
            </a:fld>
            <a:endParaRPr lang="fr-FR"/>
          </a:p>
        </p:txBody>
      </p:sp>
      <p:cxnSp>
        <p:nvCxnSpPr>
          <p:cNvPr id="50" name="Forme 49"/>
          <p:cNvCxnSpPr>
            <a:stCxn id="11" idx="2"/>
            <a:endCxn id="10" idx="3"/>
          </p:cNvCxnSpPr>
          <p:nvPr/>
        </p:nvCxnSpPr>
        <p:spPr>
          <a:xfrm rot="5400000">
            <a:off x="9429751" y="4476750"/>
            <a:ext cx="792956" cy="1550194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Forme 50"/>
          <p:cNvCxnSpPr>
            <a:stCxn id="10" idx="1"/>
            <a:endCxn id="12" idx="2"/>
          </p:cNvCxnSpPr>
          <p:nvPr/>
        </p:nvCxnSpPr>
        <p:spPr>
          <a:xfrm rot="10800000">
            <a:off x="5948363" y="4864895"/>
            <a:ext cx="1550194" cy="783431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Forme 53"/>
          <p:cNvCxnSpPr>
            <a:stCxn id="12" idx="0"/>
            <a:endCxn id="9" idx="1"/>
          </p:cNvCxnSpPr>
          <p:nvPr/>
        </p:nvCxnSpPr>
        <p:spPr>
          <a:xfrm rot="5400000" flipH="1" flipV="1">
            <a:off x="6372226" y="2909888"/>
            <a:ext cx="702468" cy="1550194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Forme 58"/>
          <p:cNvCxnSpPr>
            <a:stCxn id="9" idx="3"/>
            <a:endCxn id="11" idx="0"/>
          </p:cNvCxnSpPr>
          <p:nvPr/>
        </p:nvCxnSpPr>
        <p:spPr>
          <a:xfrm>
            <a:off x="9051132" y="3333751"/>
            <a:ext cx="1550194" cy="71199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12" idx="1"/>
          </p:cNvCxnSpPr>
          <p:nvPr/>
        </p:nvCxnSpPr>
        <p:spPr>
          <a:xfrm>
            <a:off x="3933825" y="4448175"/>
            <a:ext cx="1238250" cy="23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7498557" y="2943226"/>
            <a:ext cx="1552575" cy="78105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498557" y="5257800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views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825038" y="4045744"/>
            <a:ext cx="1552575" cy="809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172075" y="4036219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16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Redux</a:t>
            </a:r>
            <a:r>
              <a:rPr lang="en-US" noProof="0" dirty="0" smtClean="0"/>
              <a:t> – what the flux ?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React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data and </a:t>
            </a:r>
            <a:r>
              <a:rPr lang="fr-FR" dirty="0" err="1" smtClean="0"/>
              <a:t>produce</a:t>
            </a:r>
            <a:r>
              <a:rPr lang="fr-FR" dirty="0" smtClean="0"/>
              <a:t> DOM</a:t>
            </a:r>
          </a:p>
          <a:p>
            <a:pPr lvl="1"/>
            <a:r>
              <a:rPr lang="fr-FR" dirty="0" err="1" smtClean="0"/>
              <a:t>Need</a:t>
            </a:r>
            <a:r>
              <a:rPr lang="fr-FR" dirty="0" smtClean="0"/>
              <a:t> for a data-source-management </a:t>
            </a:r>
            <a:r>
              <a:rPr lang="fr-FR" dirty="0" err="1" smtClean="0"/>
              <a:t>workflow</a:t>
            </a:r>
            <a:endParaRPr lang="fr-FR" dirty="0" smtClean="0"/>
          </a:p>
          <a:p>
            <a:r>
              <a:rPr lang="fr-FR" dirty="0" smtClean="0"/>
              <a:t>Single source of </a:t>
            </a:r>
            <a:r>
              <a:rPr lang="fr-FR" dirty="0" err="1" smtClean="0"/>
              <a:t>truth</a:t>
            </a:r>
            <a:endParaRPr lang="fr-FR" dirty="0" smtClean="0"/>
          </a:p>
          <a:p>
            <a:r>
              <a:rPr lang="fr-FR" dirty="0" smtClean="0"/>
              <a:t>Flux, the </a:t>
            </a:r>
            <a:r>
              <a:rPr lang="fr-FR" dirty="0" err="1" smtClean="0"/>
              <a:t>worflow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more in </a:t>
            </a:r>
            <a:r>
              <a:rPr lang="fr-FR" dirty="0" err="1" smtClean="0"/>
              <a:t>details</a:t>
            </a:r>
            <a:endParaRPr lang="fr-F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16</a:t>
            </a:fld>
            <a:endParaRPr lang="fr-FR"/>
          </a:p>
        </p:txBody>
      </p:sp>
      <p:cxnSp>
        <p:nvCxnSpPr>
          <p:cNvPr id="20" name="Connecteur droit avec flèche 19"/>
          <p:cNvCxnSpPr>
            <a:stCxn id="16" idx="2"/>
            <a:endCxn id="11" idx="0"/>
          </p:cNvCxnSpPr>
          <p:nvPr/>
        </p:nvCxnSpPr>
        <p:spPr>
          <a:xfrm>
            <a:off x="10601326" y="3500438"/>
            <a:ext cx="0" cy="5453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1" idx="2"/>
            <a:endCxn id="17" idx="0"/>
          </p:cNvCxnSpPr>
          <p:nvPr/>
        </p:nvCxnSpPr>
        <p:spPr>
          <a:xfrm flipH="1">
            <a:off x="10601325" y="4855369"/>
            <a:ext cx="1" cy="5214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1"/>
            <a:endCxn id="10" idx="3"/>
          </p:cNvCxnSpPr>
          <p:nvPr/>
        </p:nvCxnSpPr>
        <p:spPr>
          <a:xfrm flipH="1" flipV="1">
            <a:off x="9051132" y="5648325"/>
            <a:ext cx="83581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8" idx="0"/>
            <a:endCxn id="12" idx="2"/>
          </p:cNvCxnSpPr>
          <p:nvPr/>
        </p:nvCxnSpPr>
        <p:spPr>
          <a:xfrm flipV="1">
            <a:off x="5948363" y="4864894"/>
            <a:ext cx="0" cy="5072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5" idx="3"/>
            <a:endCxn id="9" idx="1"/>
          </p:cNvCxnSpPr>
          <p:nvPr/>
        </p:nvCxnSpPr>
        <p:spPr>
          <a:xfrm>
            <a:off x="6438900" y="3333751"/>
            <a:ext cx="105965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4" idx="1"/>
            <a:endCxn id="13" idx="3"/>
          </p:cNvCxnSpPr>
          <p:nvPr/>
        </p:nvCxnSpPr>
        <p:spPr>
          <a:xfrm flipH="1">
            <a:off x="2705101" y="4450557"/>
            <a:ext cx="638175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2" idx="1"/>
            <a:endCxn id="14" idx="3"/>
          </p:cNvCxnSpPr>
          <p:nvPr/>
        </p:nvCxnSpPr>
        <p:spPr>
          <a:xfrm flipH="1">
            <a:off x="4505326" y="4450557"/>
            <a:ext cx="66674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2" idx="0"/>
            <a:endCxn id="15" idx="2"/>
          </p:cNvCxnSpPr>
          <p:nvPr/>
        </p:nvCxnSpPr>
        <p:spPr>
          <a:xfrm flipV="1">
            <a:off x="5948363" y="3500438"/>
            <a:ext cx="0" cy="53578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9" idx="3"/>
            <a:endCxn id="16" idx="1"/>
          </p:cNvCxnSpPr>
          <p:nvPr/>
        </p:nvCxnSpPr>
        <p:spPr>
          <a:xfrm>
            <a:off x="9051132" y="3333751"/>
            <a:ext cx="105965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10" idx="1"/>
            <a:endCxn id="18" idx="3"/>
          </p:cNvCxnSpPr>
          <p:nvPr/>
        </p:nvCxnSpPr>
        <p:spPr>
          <a:xfrm flipH="1" flipV="1">
            <a:off x="6543675" y="5643562"/>
            <a:ext cx="954882" cy="47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7498557" y="2943226"/>
            <a:ext cx="1552575" cy="78105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498557" y="5257800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React</a:t>
            </a:r>
            <a:r>
              <a:rPr lang="fr-FR" b="1" dirty="0" smtClean="0"/>
              <a:t> </a:t>
            </a:r>
            <a:r>
              <a:rPr lang="fr-FR" b="1" dirty="0" err="1" smtClean="0"/>
              <a:t>views</a:t>
            </a:r>
            <a:endParaRPr lang="fr-FR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825038" y="4045744"/>
            <a:ext cx="1552575" cy="8096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5172075" y="4036219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 </a:t>
            </a:r>
            <a:r>
              <a:rPr lang="fr-FR" b="1" dirty="0" err="1" smtClean="0"/>
              <a:t>creators</a:t>
            </a:r>
            <a:endParaRPr lang="fr-FR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638301" y="4036219"/>
            <a:ext cx="1066800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</a:t>
            </a:r>
            <a:br>
              <a:rPr lang="fr-FR" dirty="0" smtClean="0"/>
            </a:br>
            <a:r>
              <a:rPr lang="fr-FR" dirty="0" smtClean="0"/>
              <a:t>API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343276" y="4036219"/>
            <a:ext cx="1162050" cy="828675"/>
          </a:xfrm>
          <a:prstGeom prst="round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</a:t>
            </a:r>
            <a:br>
              <a:rPr lang="fr-FR" dirty="0" smtClean="0"/>
            </a:br>
            <a:r>
              <a:rPr lang="fr-FR" dirty="0" smtClean="0"/>
              <a:t>API </a:t>
            </a:r>
            <a:r>
              <a:rPr lang="fr-FR" dirty="0" err="1" smtClean="0"/>
              <a:t>Utils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457825" y="3167064"/>
            <a:ext cx="981075" cy="333374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Actions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0110788" y="3167064"/>
            <a:ext cx="981075" cy="3333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Callbacks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9886950" y="5376863"/>
            <a:ext cx="1428750" cy="542925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Change </a:t>
            </a:r>
            <a:r>
              <a:rPr lang="fr-FR" sz="1400" dirty="0" err="1" smtClean="0"/>
              <a:t>events</a:t>
            </a:r>
            <a:r>
              <a:rPr lang="fr-FR" sz="1400" dirty="0" smtClean="0"/>
              <a:t> /</a:t>
            </a:r>
            <a:br>
              <a:rPr lang="fr-FR" sz="1400" dirty="0" smtClean="0"/>
            </a:br>
            <a:r>
              <a:rPr lang="fr-FR" sz="1400" dirty="0" smtClean="0"/>
              <a:t>Store </a:t>
            </a:r>
            <a:r>
              <a:rPr lang="fr-FR" sz="1400" dirty="0" err="1" smtClean="0"/>
              <a:t>queries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353050" y="5372099"/>
            <a:ext cx="1190625" cy="542925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User</a:t>
            </a:r>
            <a:br>
              <a:rPr lang="fr-FR" sz="1400" dirty="0" smtClean="0"/>
            </a:br>
            <a:r>
              <a:rPr lang="fr-FR" sz="1400" dirty="0" smtClean="0"/>
              <a:t>Interactions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9168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flux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proposes an alternative </a:t>
            </a:r>
            <a:r>
              <a:rPr lang="fr-FR" dirty="0" err="1" smtClean="0"/>
              <a:t>worflow</a:t>
            </a:r>
            <a:r>
              <a:rPr lang="fr-FR" dirty="0" smtClean="0"/>
              <a:t> </a:t>
            </a:r>
            <a:r>
              <a:rPr lang="fr-FR" dirty="0" err="1" smtClean="0"/>
              <a:t>emphasing</a:t>
            </a:r>
            <a:r>
              <a:rPr lang="fr-FR" dirty="0" smtClean="0"/>
              <a:t> on the data store</a:t>
            </a:r>
          </a:p>
          <a:p>
            <a:pPr lvl="1"/>
            <a:r>
              <a:rPr lang="fr-FR" dirty="0" smtClean="0"/>
              <a:t>Store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a state</a:t>
            </a:r>
          </a:p>
          <a:p>
            <a:pPr lvl="1"/>
            <a:r>
              <a:rPr lang="fr-FR" dirty="0" smtClean="0"/>
              <a:t>Store updates </a:t>
            </a:r>
            <a:r>
              <a:rPr lang="fr-FR" dirty="0" err="1" smtClean="0"/>
              <a:t>goes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reducer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2"/>
            <a:r>
              <a:rPr lang="fr-FR" dirty="0" err="1" smtClean="0"/>
              <a:t>Reducers</a:t>
            </a:r>
            <a:r>
              <a:rPr lang="fr-FR" dirty="0" smtClean="0"/>
              <a:t> consume actions </a:t>
            </a:r>
            <a:r>
              <a:rPr lang="fr-FR" sz="1600" dirty="0" err="1" smtClean="0">
                <a:solidFill>
                  <a:schemeClr val="accent6"/>
                </a:solidFill>
              </a:rPr>
              <a:t>operations</a:t>
            </a:r>
            <a:r>
              <a:rPr lang="fr-FR" sz="1600" dirty="0" smtClean="0">
                <a:solidFill>
                  <a:schemeClr val="accent6"/>
                </a:solidFill>
              </a:rPr>
              <a:t> </a:t>
            </a:r>
            <a:r>
              <a:rPr lang="fr-FR" sz="1600" dirty="0" err="1" smtClean="0">
                <a:solidFill>
                  <a:schemeClr val="accent6"/>
                </a:solidFill>
              </a:rPr>
              <a:t>that</a:t>
            </a:r>
            <a:r>
              <a:rPr lang="fr-FR" sz="1600" dirty="0" smtClean="0">
                <a:solidFill>
                  <a:schemeClr val="accent6"/>
                </a:solidFill>
              </a:rPr>
              <a:t> </a:t>
            </a:r>
            <a:r>
              <a:rPr lang="fr-FR" sz="1600" dirty="0" err="1" smtClean="0">
                <a:solidFill>
                  <a:schemeClr val="accent6"/>
                </a:solidFill>
              </a:rPr>
              <a:t>could</a:t>
            </a:r>
            <a:r>
              <a:rPr lang="fr-FR" sz="1600" dirty="0" smtClean="0">
                <a:solidFill>
                  <a:schemeClr val="accent6"/>
                </a:solidFill>
              </a:rPr>
              <a:t> update state</a:t>
            </a:r>
          </a:p>
          <a:p>
            <a:pPr lvl="2"/>
            <a:r>
              <a:rPr lang="fr-FR" dirty="0" err="1" smtClean="0"/>
              <a:t>Reducers</a:t>
            </a:r>
            <a:r>
              <a:rPr lang="fr-FR" dirty="0" smtClean="0"/>
              <a:t> </a:t>
            </a:r>
            <a:r>
              <a:rPr lang="fr-FR" dirty="0" err="1" smtClean="0"/>
              <a:t>define</a:t>
            </a:r>
            <a:r>
              <a:rPr lang="fr-FR" dirty="0" smtClean="0"/>
              <a:t> state mutations as pure </a:t>
            </a:r>
            <a:r>
              <a:rPr lang="fr-FR" dirty="0" err="1" smtClean="0"/>
              <a:t>functions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Why</a:t>
            </a:r>
            <a:r>
              <a:rPr lang="fr-FR" dirty="0" smtClean="0"/>
              <a:t> pure </a:t>
            </a:r>
            <a:r>
              <a:rPr lang="fr-FR" dirty="0" err="1" smtClean="0"/>
              <a:t>functions</a:t>
            </a:r>
            <a:r>
              <a:rPr lang="fr-FR" dirty="0" smtClean="0"/>
              <a:t> ?</a:t>
            </a:r>
          </a:p>
          <a:p>
            <a:pPr lvl="1"/>
            <a:r>
              <a:rPr lang="en-US" dirty="0" smtClean="0"/>
              <a:t>No need for deep object comparison </a:t>
            </a:r>
            <a:r>
              <a:rPr lang="en-US" sz="1800" dirty="0" smtClean="0">
                <a:solidFill>
                  <a:schemeClr val="accent6"/>
                </a:solidFill>
              </a:rPr>
              <a:t>save on most expensive operation</a:t>
            </a:r>
            <a:endParaRPr lang="fr-FR" dirty="0" smtClean="0">
              <a:solidFill>
                <a:schemeClr val="accent6"/>
              </a:solidFill>
            </a:endParaRPr>
          </a:p>
          <a:p>
            <a:pPr lvl="1" algn="ctr">
              <a:buNone/>
            </a:pPr>
            <a:endParaRPr lang="fr-FR" dirty="0" smtClean="0"/>
          </a:p>
          <a:p>
            <a:pPr lvl="1" algn="ctr">
              <a:buNone/>
            </a:pPr>
            <a:r>
              <a:rPr lang="fr-FR" dirty="0" smtClean="0"/>
              <a:t>(state, action) =&gt; state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18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6357002" y="3872843"/>
            <a:ext cx="187448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2108518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4811674"/>
            <a:ext cx="1866262" cy="776009"/>
          </a:xfrm>
          <a:prstGeom prst="roundRect">
            <a:avLst>
              <a:gd name="adj" fmla="val 1545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4" idx="2"/>
            <a:endCxn id="23" idx="2"/>
          </p:cNvCxnSpPr>
          <p:nvPr/>
        </p:nvCxnSpPr>
        <p:spPr>
          <a:xfrm rot="5400000">
            <a:off x="6015771" y="4312664"/>
            <a:ext cx="5042" cy="2555081"/>
          </a:xfrm>
          <a:prstGeom prst="bentConnector3">
            <a:avLst>
              <a:gd name="adj1" fmla="val 614522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6016702" y="832567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19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58657" y="3171188"/>
            <a:ext cx="471171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2108518"/>
            <a:ext cx="1552575" cy="82867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6016702" y="832567"/>
            <a:ext cx="12700" cy="2551902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project we’re targeting	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9937" y="1404937"/>
            <a:ext cx="8063343" cy="47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0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20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226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21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4005706" y="3606284"/>
            <a:ext cx="712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event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22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60226" y="1382671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6" idx="0"/>
          </p:cNvCxnSpPr>
          <p:nvPr/>
        </p:nvCxnSpPr>
        <p:spPr>
          <a:xfrm rot="16200000" flipH="1">
            <a:off x="6830241" y="3433150"/>
            <a:ext cx="928799" cy="39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49808" y="4228878"/>
            <a:ext cx="64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642" y="3004885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55280" y="180096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24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33423" y="5901927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36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25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API</a:t>
            </a:r>
            <a:endParaRPr lang="fr-FR" b="1" dirty="0"/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8068940" y="2343150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Logs</a:t>
            </a:r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cxnSp>
        <p:nvCxnSpPr>
          <p:cNvPr id="20" name="Forme 58"/>
          <p:cNvCxnSpPr>
            <a:stCxn id="22" idx="2"/>
            <a:endCxn id="26" idx="0"/>
          </p:cNvCxnSpPr>
          <p:nvPr/>
        </p:nvCxnSpPr>
        <p:spPr>
          <a:xfrm rot="16200000" flipH="1">
            <a:off x="6830241" y="3433150"/>
            <a:ext cx="928799" cy="39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49808" y="4228878"/>
            <a:ext cx="64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51642" y="3004885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Redux</a:t>
            </a:r>
            <a:r>
              <a:rPr lang="fr-FR" dirty="0" smtClean="0"/>
              <a:t> – </a:t>
            </a:r>
            <a:r>
              <a:rPr lang="fr-FR" dirty="0" err="1" smtClean="0"/>
              <a:t>workflow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27</a:t>
            </a:fld>
            <a:endParaRPr lang="fr-FR"/>
          </a:p>
        </p:txBody>
      </p:sp>
      <p:cxnSp>
        <p:nvCxnSpPr>
          <p:cNvPr id="20" name="Forme 58"/>
          <p:cNvCxnSpPr>
            <a:stCxn id="22" idx="2"/>
            <a:endCxn id="24" idx="0"/>
          </p:cNvCxnSpPr>
          <p:nvPr/>
        </p:nvCxnSpPr>
        <p:spPr>
          <a:xfrm rot="16200000" flipH="1">
            <a:off x="7075429" y="3187961"/>
            <a:ext cx="437626" cy="3179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à coins arrondis 8"/>
          <p:cNvSpPr/>
          <p:nvPr/>
        </p:nvSpPr>
        <p:spPr>
          <a:xfrm>
            <a:off x="6516365" y="1996798"/>
            <a:ext cx="1552575" cy="97394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 smtClean="0"/>
              <a:t>Dispatcher</a:t>
            </a:r>
            <a:endParaRPr lang="fr-FR" b="1" dirty="0"/>
          </a:p>
        </p:txBody>
      </p:sp>
      <p:sp>
        <p:nvSpPr>
          <p:cNvPr id="23" name="Rectangle à coins arrondis 9"/>
          <p:cNvSpPr/>
          <p:nvPr/>
        </p:nvSpPr>
        <p:spPr>
          <a:xfrm>
            <a:off x="3964463" y="4811675"/>
            <a:ext cx="1552575" cy="78105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View</a:t>
            </a:r>
            <a:endParaRPr lang="fr-FR" b="1" dirty="0"/>
          </a:p>
        </p:txBody>
      </p:sp>
      <p:sp>
        <p:nvSpPr>
          <p:cNvPr id="24" name="Rectangle à coins arrondis 10"/>
          <p:cNvSpPr/>
          <p:nvPr/>
        </p:nvSpPr>
        <p:spPr>
          <a:xfrm>
            <a:off x="6362701" y="3408364"/>
            <a:ext cx="1866262" cy="2179320"/>
          </a:xfrm>
          <a:prstGeom prst="roundRect">
            <a:avLst>
              <a:gd name="adj" fmla="val 6613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Store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11"/>
          <p:cNvSpPr/>
          <p:nvPr/>
        </p:nvSpPr>
        <p:spPr>
          <a:xfrm>
            <a:off x="3964463" y="2108518"/>
            <a:ext cx="1552575" cy="82867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Action</a:t>
            </a:r>
            <a:endParaRPr lang="fr-FR" b="1" dirty="0"/>
          </a:p>
        </p:txBody>
      </p:sp>
      <p:sp>
        <p:nvSpPr>
          <p:cNvPr id="26" name="Rectangle à coins arrondis 11"/>
          <p:cNvSpPr/>
          <p:nvPr/>
        </p:nvSpPr>
        <p:spPr>
          <a:xfrm>
            <a:off x="6630353" y="3899537"/>
            <a:ext cx="1332548" cy="1194117"/>
          </a:xfrm>
          <a:prstGeom prst="roundRect">
            <a:avLst>
              <a:gd name="adj" fmla="val 9698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err="1" smtClean="0"/>
              <a:t>Reducers</a:t>
            </a:r>
            <a:endParaRPr lang="en-US" b="1" dirty="0" smtClean="0"/>
          </a:p>
        </p:txBody>
      </p:sp>
      <p:sp>
        <p:nvSpPr>
          <p:cNvPr id="27" name="Rectangle à coins arrondis 11"/>
          <p:cNvSpPr/>
          <p:nvPr/>
        </p:nvSpPr>
        <p:spPr>
          <a:xfrm>
            <a:off x="6804461" y="4357143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8" name="Rectangle à coins arrondis 11"/>
          <p:cNvSpPr/>
          <p:nvPr/>
        </p:nvSpPr>
        <p:spPr>
          <a:xfrm>
            <a:off x="7155295" y="4689458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29" name="Rectangle à coins arrondis 11"/>
          <p:cNvSpPr/>
          <p:nvPr/>
        </p:nvSpPr>
        <p:spPr>
          <a:xfrm>
            <a:off x="7497563" y="4353491"/>
            <a:ext cx="274717" cy="3025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</a:t>
            </a:r>
            <a:endParaRPr lang="en-US" b="1" dirty="0" smtClean="0"/>
          </a:p>
        </p:txBody>
      </p:sp>
      <p:sp>
        <p:nvSpPr>
          <p:cNvPr id="44" name="Rectangle à coins arrondis 11"/>
          <p:cNvSpPr/>
          <p:nvPr/>
        </p:nvSpPr>
        <p:spPr>
          <a:xfrm>
            <a:off x="6630353" y="5258436"/>
            <a:ext cx="1332548" cy="414338"/>
          </a:xfrm>
          <a:prstGeom prst="roundRect">
            <a:avLst/>
          </a:prstGeom>
          <a:solidFill>
            <a:schemeClr val="accent2"/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State</a:t>
            </a:r>
            <a:endParaRPr lang="fr-FR" b="1" dirty="0"/>
          </a:p>
        </p:txBody>
      </p:sp>
      <p:cxnSp>
        <p:nvCxnSpPr>
          <p:cNvPr id="33812" name="Elbow Connector 33811"/>
          <p:cNvCxnSpPr>
            <a:stCxn id="44" idx="1"/>
          </p:cNvCxnSpPr>
          <p:nvPr/>
        </p:nvCxnSpPr>
        <p:spPr>
          <a:xfrm rot="10800000" flipH="1">
            <a:off x="6630353" y="3863999"/>
            <a:ext cx="258880" cy="1601606"/>
          </a:xfrm>
          <a:prstGeom prst="bentConnector4">
            <a:avLst>
              <a:gd name="adj1" fmla="val -55925"/>
              <a:gd name="adj2" fmla="val 115464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Rectangle à coins arrondis 11"/>
          <p:cNvSpPr/>
          <p:nvPr/>
        </p:nvSpPr>
        <p:spPr>
          <a:xfrm>
            <a:off x="6630353" y="2096451"/>
            <a:ext cx="1332548" cy="4143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middlewares</a:t>
            </a:r>
            <a:endParaRPr lang="fr-FR" sz="1600" b="1" dirty="0"/>
          </a:p>
        </p:txBody>
      </p:sp>
      <p:sp>
        <p:nvSpPr>
          <p:cNvPr id="46" name="Rectangle à coins arrondis 11"/>
          <p:cNvSpPr/>
          <p:nvPr/>
        </p:nvSpPr>
        <p:spPr>
          <a:xfrm>
            <a:off x="8749557" y="1909126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API</a:t>
            </a:r>
          </a:p>
        </p:txBody>
      </p:sp>
      <p:sp>
        <p:nvSpPr>
          <p:cNvPr id="47" name="Rectangle à coins arrondis 11"/>
          <p:cNvSpPr/>
          <p:nvPr/>
        </p:nvSpPr>
        <p:spPr>
          <a:xfrm>
            <a:off x="8749556" y="2446943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Logs</a:t>
            </a:r>
            <a:endParaRPr lang="fr-FR" b="1" dirty="0"/>
          </a:p>
        </p:txBody>
      </p:sp>
      <p:sp>
        <p:nvSpPr>
          <p:cNvPr id="48" name="Rectangle à coins arrondis 11"/>
          <p:cNvSpPr/>
          <p:nvPr/>
        </p:nvSpPr>
        <p:spPr>
          <a:xfrm>
            <a:off x="8749555" y="298476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Delay actions</a:t>
            </a:r>
            <a:endParaRPr lang="fr-FR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962901" y="221980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7955280" y="2365210"/>
            <a:ext cx="5791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0"/>
            <a:endCxn id="25" idx="2"/>
          </p:cNvCxnSpPr>
          <p:nvPr/>
        </p:nvCxnSpPr>
        <p:spPr>
          <a:xfrm flipV="1">
            <a:off x="4740751" y="2937193"/>
            <a:ext cx="0" cy="187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4" idx="2"/>
            <a:endCxn id="23" idx="2"/>
          </p:cNvCxnSpPr>
          <p:nvPr/>
        </p:nvCxnSpPr>
        <p:spPr>
          <a:xfrm rot="5400000" flipH="1">
            <a:off x="5978664" y="4354812"/>
            <a:ext cx="80049" cy="2555876"/>
          </a:xfrm>
          <a:prstGeom prst="bentConnector3">
            <a:avLst>
              <a:gd name="adj1" fmla="val -28557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5" idx="0"/>
            <a:endCxn id="22" idx="0"/>
          </p:cNvCxnSpPr>
          <p:nvPr/>
        </p:nvCxnSpPr>
        <p:spPr>
          <a:xfrm rot="5400000" flipH="1" flipV="1">
            <a:off x="5960842" y="776707"/>
            <a:ext cx="111720" cy="2551902"/>
          </a:xfrm>
          <a:prstGeom prst="bentConnector3">
            <a:avLst>
              <a:gd name="adj1" fmla="val 304619"/>
            </a:avLst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ectangle à coins arrondis 11"/>
          <p:cNvSpPr/>
          <p:nvPr/>
        </p:nvSpPr>
        <p:spPr>
          <a:xfrm>
            <a:off x="8749555" y="3522577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Loop actions</a:t>
            </a:r>
            <a:endParaRPr lang="fr-FR" b="1" dirty="0"/>
          </a:p>
        </p:txBody>
      </p:sp>
      <p:sp>
        <p:nvSpPr>
          <p:cNvPr id="62" name="Rectangle à coins arrondis 11"/>
          <p:cNvSpPr/>
          <p:nvPr/>
        </p:nvSpPr>
        <p:spPr>
          <a:xfrm>
            <a:off x="8749555" y="4060394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Crash report</a:t>
            </a:r>
            <a:endParaRPr lang="fr-FR" b="1" dirty="0"/>
          </a:p>
        </p:txBody>
      </p:sp>
      <p:sp>
        <p:nvSpPr>
          <p:cNvPr id="63" name="Rectangle à coins arrondis 11"/>
          <p:cNvSpPr/>
          <p:nvPr/>
        </p:nvSpPr>
        <p:spPr>
          <a:xfrm>
            <a:off x="8749555" y="4598210"/>
            <a:ext cx="1552575" cy="414337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1" name="Rectangle 30"/>
          <p:cNvSpPr/>
          <p:nvPr/>
        </p:nvSpPr>
        <p:spPr>
          <a:xfrm>
            <a:off x="5633423" y="5901927"/>
            <a:ext cx="109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state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&amp; Redux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smtClean="0"/>
              <a:t>Rock &amp; Roll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Wait, there’s more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Build, enhanced development process and how to test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gentle introduction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noProof="0" smtClean="0"/>
              <a:t>Javascript library for building user interfaces</a:t>
            </a:r>
            <a:endParaRPr lang="en-US" i="1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5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a library that defines views through components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noProof="0" dirty="0" smtClean="0"/>
              <a:t>In a declarative way</a:t>
            </a:r>
          </a:p>
          <a:p>
            <a:pPr lvl="1"/>
            <a:r>
              <a:rPr lang="en-US" noProof="0" dirty="0" smtClean="0"/>
              <a:t>Components (objects…) means reusability</a:t>
            </a:r>
          </a:p>
          <a:p>
            <a:pPr lvl="1"/>
            <a:r>
              <a:rPr lang="en-US" noProof="0" dirty="0" smtClean="0"/>
              <a:t>Given an application state, renders some </a:t>
            </a:r>
            <a:r>
              <a:rPr lang="en-US" i="1" noProof="0" dirty="0" smtClean="0"/>
              <a:t>shadow </a:t>
            </a:r>
            <a:r>
              <a:rPr lang="en-US" noProof="0" dirty="0" smtClean="0"/>
              <a:t>DOM</a:t>
            </a:r>
            <a:br>
              <a:rPr lang="en-US" noProof="0" dirty="0" smtClean="0"/>
            </a:br>
            <a:r>
              <a:rPr lang="en-US" sz="1800" noProof="0" dirty="0" smtClean="0">
                <a:solidFill>
                  <a:schemeClr val="accent6"/>
                </a:solidFill>
              </a:rPr>
              <a:t>application state are inputs named properties</a:t>
            </a:r>
            <a:endParaRPr lang="en-US" noProof="0" dirty="0" smtClean="0">
              <a:solidFill>
                <a:schemeClr val="accent6"/>
              </a:solidFill>
            </a:endParaRPr>
          </a:p>
          <a:p>
            <a:pPr lvl="2"/>
            <a:r>
              <a:rPr lang="en-US" noProof="0" dirty="0" smtClean="0"/>
              <a:t>Business logic, state flow and DOM rendering are independent</a:t>
            </a:r>
          </a:p>
          <a:p>
            <a:pPr lvl="1"/>
            <a:r>
              <a:rPr lang="en-US" noProof="0" dirty="0" smtClean="0"/>
              <a:t>Optimized </a:t>
            </a:r>
            <a:r>
              <a:rPr lang="en-US" noProof="0" dirty="0"/>
              <a:t>rendering </a:t>
            </a:r>
            <a:r>
              <a:rPr lang="en-US" noProof="0" dirty="0" smtClean="0"/>
              <a:t>engine </a:t>
            </a:r>
            <a:r>
              <a:rPr lang="en-US" sz="1800" noProof="0" dirty="0" smtClean="0">
                <a:solidFill>
                  <a:schemeClr val="accent6"/>
                </a:solidFill>
              </a:rPr>
              <a:t>inspired </a:t>
            </a:r>
            <a:r>
              <a:rPr lang="en-US" sz="1800" noProof="0" dirty="0">
                <a:solidFill>
                  <a:schemeClr val="accent6"/>
                </a:solidFill>
              </a:rPr>
              <a:t>from game engines</a:t>
            </a:r>
            <a:endParaRPr lang="en-US" noProof="0" dirty="0">
              <a:solidFill>
                <a:schemeClr val="accent6"/>
              </a:solidFill>
            </a:endParaRPr>
          </a:p>
          <a:p>
            <a:pPr lvl="1"/>
            <a:r>
              <a:rPr lang="en-US" noProof="0" dirty="0" smtClean="0"/>
              <a:t>Little </a:t>
            </a:r>
            <a:r>
              <a:rPr lang="en-US" noProof="0" dirty="0"/>
              <a:t>assumption on application structure </a:t>
            </a:r>
            <a:r>
              <a:rPr lang="en-US" sz="1800" noProof="0" dirty="0">
                <a:solidFill>
                  <a:schemeClr val="accent6"/>
                </a:solidFill>
              </a:rPr>
              <a:t>can “easily” integrate with other technologies</a:t>
            </a:r>
          </a:p>
          <a:p>
            <a:pPr lvl="1"/>
            <a:r>
              <a:rPr lang="en-US" noProof="0" dirty="0" smtClean="0"/>
              <a:t>Can </a:t>
            </a:r>
            <a:r>
              <a:rPr lang="en-US" noProof="0" dirty="0"/>
              <a:t>render on server side </a:t>
            </a:r>
            <a:r>
              <a:rPr lang="en-US" sz="1800" noProof="0" dirty="0">
                <a:solidFill>
                  <a:schemeClr val="accent6"/>
                </a:solidFill>
              </a:rPr>
              <a:t>SEO </a:t>
            </a:r>
            <a:r>
              <a:rPr lang="en-US" sz="1800" noProof="0" dirty="0" smtClean="0">
                <a:solidFill>
                  <a:schemeClr val="accent6"/>
                </a:solidFill>
              </a:rPr>
              <a:t>please</a:t>
            </a:r>
          </a:p>
          <a:p>
            <a:pPr lvl="1"/>
            <a:endParaRPr lang="en-US" sz="1800" noProof="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noProof="0" dirty="0" smtClean="0">
                <a:solidFill>
                  <a:schemeClr val="accent5"/>
                </a:solidFill>
              </a:rPr>
              <a:t>What else ? Not so much</a:t>
            </a:r>
            <a:endParaRPr lang="en-US" noProof="0" dirty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5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what’s actually good in it ?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Components</a:t>
            </a:r>
          </a:p>
          <a:p>
            <a:pPr lvl="1"/>
            <a:r>
              <a:rPr lang="en-US" noProof="0" smtClean="0"/>
              <a:t>Enhanced reusability </a:t>
            </a:r>
            <a:r>
              <a:rPr lang="en-US" sz="1800" noProof="0" smtClean="0">
                <a:solidFill>
                  <a:schemeClr val="accent6"/>
                </a:solidFill>
              </a:rPr>
              <a:t>well, keep it generic if you plan on reusing…</a:t>
            </a:r>
          </a:p>
          <a:p>
            <a:pPr lvl="1"/>
            <a:r>
              <a:rPr lang="en-US" noProof="0" smtClean="0"/>
              <a:t>Rendering lifecycle with optimizations</a:t>
            </a:r>
          </a:p>
          <a:p>
            <a:pPr lvl="1"/>
            <a:r>
              <a:rPr lang="en-US" noProof="0" smtClean="0"/>
              <a:t>Basic type checking </a:t>
            </a:r>
            <a:r>
              <a:rPr lang="en-US" sz="1800" noProof="0" smtClean="0">
                <a:solidFill>
                  <a:schemeClr val="accent6"/>
                </a:solidFill>
              </a:rPr>
              <a:t>not so basic with </a:t>
            </a:r>
            <a:r>
              <a:rPr lang="en-US" sz="1800" b="1" noProof="0" smtClean="0">
                <a:solidFill>
                  <a:schemeClr val="accent6"/>
                </a:solidFill>
              </a:rPr>
              <a:t>propTypes</a:t>
            </a:r>
          </a:p>
          <a:p>
            <a:r>
              <a:rPr lang="en-US" noProof="0" smtClean="0"/>
              <a:t>Becomes powerful with ES6 and more </a:t>
            </a:r>
            <a:r>
              <a:rPr lang="en-US" sz="2000" noProof="0" smtClean="0">
                <a:solidFill>
                  <a:schemeClr val="accent6"/>
                </a:solidFill>
              </a:rPr>
              <a:t>it’s not react, it’s ES6</a:t>
            </a:r>
            <a:endParaRPr lang="en-US" noProof="0" smtClean="0">
              <a:solidFill>
                <a:schemeClr val="accent6"/>
              </a:solidFill>
            </a:endParaRPr>
          </a:p>
          <a:p>
            <a:pPr lvl="1"/>
            <a:r>
              <a:rPr lang="en-US" noProof="0" smtClean="0"/>
              <a:t>Dependency management</a:t>
            </a:r>
          </a:p>
          <a:p>
            <a:pPr lvl="1"/>
            <a:r>
              <a:rPr lang="en-US" noProof="0" smtClean="0"/>
              <a:t>Uptaded syntax and language features</a:t>
            </a:r>
          </a:p>
          <a:p>
            <a:pPr lvl="1"/>
            <a:r>
              <a:rPr lang="en-US" noProof="0" smtClean="0"/>
              <a:t>Css inclusions</a:t>
            </a:r>
          </a:p>
          <a:p>
            <a:r>
              <a:rPr lang="en-US" noProof="0" smtClean="0"/>
              <a:t>Arguably JSX</a:t>
            </a:r>
          </a:p>
          <a:p>
            <a:pPr lvl="1"/>
            <a:r>
              <a:rPr lang="en-US" noProof="0" smtClean="0"/>
              <a:t>As opposed to string based 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React – JSX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Update to JS – ease the code readability for React</a:t>
            </a:r>
          </a:p>
          <a:p>
            <a:pPr lvl="1"/>
            <a:r>
              <a:rPr lang="en-US" dirty="0" smtClean="0"/>
              <a:t>Elements, expressions, functions, etc. </a:t>
            </a:r>
          </a:p>
          <a:p>
            <a:pPr lvl="1"/>
            <a:r>
              <a:rPr lang="en-US" noProof="0" dirty="0" smtClean="0"/>
              <a:t>CSS horror !! </a:t>
            </a:r>
            <a:r>
              <a:rPr lang="en-US" sz="1800" dirty="0" smtClean="0">
                <a:solidFill>
                  <a:schemeClr val="accent6"/>
                </a:solidFill>
              </a:rPr>
              <a:t>Js based CSS injection, prefer CSS imports/modular CSS</a:t>
            </a:r>
            <a:endParaRPr lang="en-US" noProof="0" dirty="0">
              <a:solidFill>
                <a:schemeClr val="accent6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38200" y="2971800"/>
            <a:ext cx="4914418" cy="3171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</a:p>
          <a:p>
            <a:pPr lvl="1"/>
            <a:r>
              <a:rPr lang="fr-FR" sz="1100" b="1" dirty="0"/>
              <a:t>   "div",</a:t>
            </a:r>
          </a:p>
          <a:p>
            <a:pPr lvl="1"/>
            <a:r>
              <a:rPr lang="fr-FR" sz="1100" b="1" dirty="0"/>
              <a:t>   { "class": "</a:t>
            </a:r>
            <a:r>
              <a:rPr lang="fr-FR" sz="1100" b="1" dirty="0" err="1"/>
              <a:t>app-head</a:t>
            </a:r>
            <a:r>
              <a:rPr lang="fr-FR" sz="1100" b="1" dirty="0"/>
              <a:t>" },</a:t>
            </a:r>
          </a:p>
          <a:p>
            <a:pPr lvl="1"/>
            <a:r>
              <a:rPr lang="fr-FR" sz="1100" b="1" dirty="0"/>
              <a:t>   </a:t>
            </a:r>
            <a:r>
              <a:rPr lang="fr-FR" sz="1100" b="1" dirty="0" err="1"/>
              <a:t>React.createElement</a:t>
            </a:r>
            <a:r>
              <a:rPr lang="fr-FR" sz="1100" b="1" dirty="0" smtClean="0"/>
              <a:t>("</a:t>
            </a:r>
            <a:r>
              <a:rPr lang="fr-FR" sz="1100" b="1" dirty="0"/>
              <a:t>h1</a:t>
            </a:r>
            <a:r>
              <a:rPr lang="fr-FR" sz="1100" b="1" dirty="0" smtClean="0"/>
              <a:t>", </a:t>
            </a:r>
            <a:r>
              <a:rPr lang="fr-FR" sz="1100" b="1" dirty="0" err="1" smtClean="0"/>
              <a:t>null</a:t>
            </a:r>
            <a:r>
              <a:rPr lang="fr-FR" sz="1100" b="1" dirty="0" smtClean="0"/>
              <a:t>, "</a:t>
            </a:r>
            <a:r>
              <a:rPr lang="fr-FR" sz="1100" b="1" dirty="0"/>
              <a:t>Portfolio </a:t>
            </a:r>
            <a:r>
              <a:rPr lang="fr-FR" sz="1100" b="1" dirty="0" err="1" smtClean="0"/>
              <a:t>Quality</a:t>
            </a:r>
            <a:r>
              <a:rPr lang="fr-FR" sz="1100" b="1" dirty="0" smtClean="0"/>
              <a:t>" ),</a:t>
            </a:r>
          </a:p>
          <a:p>
            <a:pPr lvl="1"/>
            <a:r>
              <a:rPr lang="fr-FR" sz="1100" b="1" dirty="0" smtClean="0"/>
              <a:t>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Tiles</a:t>
            </a:r>
            <a:r>
              <a:rPr lang="fr-FR" sz="1100" b="1" dirty="0"/>
              <a:t>,</a:t>
            </a:r>
          </a:p>
          <a:p>
            <a:pPr lvl="1"/>
            <a:r>
              <a:rPr lang="fr-FR" sz="1100" b="1" dirty="0"/>
              <a:t>      { </a:t>
            </a:r>
            <a:r>
              <a:rPr lang="fr-FR" sz="1100" b="1" dirty="0" err="1"/>
              <a:t>color</a:t>
            </a:r>
            <a:r>
              <a:rPr lang="fr-FR" sz="1100" b="1" dirty="0"/>
              <a:t>: "</a:t>
            </a:r>
            <a:r>
              <a:rPr lang="fr-FR" sz="1100" b="1" dirty="0" err="1"/>
              <a:t>blue</a:t>
            </a:r>
            <a:r>
              <a:rPr lang="fr-FR" sz="1100" b="1" dirty="0"/>
              <a:t>" },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2.8294564, </a:t>
            </a:r>
            <a:r>
              <a:rPr lang="fr-FR" sz="1100" b="1" dirty="0" err="1"/>
              <a:t>title</a:t>
            </a:r>
            <a:r>
              <a:rPr lang="fr-FR" sz="1100" b="1" dirty="0"/>
              <a:t>: "Total </a:t>
            </a:r>
            <a:r>
              <a:rPr lang="fr-FR" sz="1100" b="1" dirty="0" err="1"/>
              <a:t>quality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2.75189, </a:t>
            </a:r>
            <a:r>
              <a:rPr lang="fr-FR" sz="1100" b="1" dirty="0" err="1"/>
              <a:t>title</a:t>
            </a:r>
            <a:r>
              <a:rPr lang="fr-FR" sz="1100" b="1" dirty="0"/>
              <a:t>: "Security"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2.82154,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Robustness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2.98678,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Efficiency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2.74234,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Changeability</a:t>
            </a:r>
            <a:r>
              <a:rPr lang="fr-FR" sz="1100" b="1" dirty="0"/>
              <a:t>" }),</a:t>
            </a:r>
          </a:p>
          <a:p>
            <a:pPr lvl="1"/>
            <a:r>
              <a:rPr lang="fr-FR" sz="1100" b="1" dirty="0"/>
              <a:t>      </a:t>
            </a:r>
            <a:r>
              <a:rPr lang="fr-FR" sz="1100" b="1" dirty="0" err="1"/>
              <a:t>React.createElement</a:t>
            </a:r>
            <a:r>
              <a:rPr lang="fr-FR" sz="1100" b="1" dirty="0"/>
              <a:t>(</a:t>
            </a:r>
            <a:r>
              <a:rPr lang="fr-FR" sz="1100" b="1" dirty="0" err="1"/>
              <a:t>Tile</a:t>
            </a:r>
            <a:r>
              <a:rPr lang="fr-FR" sz="1100" b="1" dirty="0"/>
              <a:t>, { value: 2.76354, </a:t>
            </a:r>
            <a:r>
              <a:rPr lang="fr-FR" sz="1100" b="1" dirty="0" err="1"/>
              <a:t>title</a:t>
            </a:r>
            <a:r>
              <a:rPr lang="fr-FR" sz="1100" b="1" dirty="0"/>
              <a:t>: "</a:t>
            </a:r>
            <a:r>
              <a:rPr lang="fr-FR" sz="1100" b="1" dirty="0" err="1"/>
              <a:t>Transferability</a:t>
            </a:r>
            <a:r>
              <a:rPr lang="fr-FR" sz="1100" b="1" dirty="0"/>
              <a:t>" })</a:t>
            </a:r>
          </a:p>
          <a:p>
            <a:pPr lvl="1"/>
            <a:r>
              <a:rPr lang="fr-FR" sz="1100" b="1" dirty="0"/>
              <a:t>   )</a:t>
            </a:r>
          </a:p>
          <a:p>
            <a:pPr lvl="1"/>
            <a:r>
              <a:rPr lang="fr-FR" sz="1100" b="1" dirty="0"/>
              <a:t>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6238" y="2993489"/>
            <a:ext cx="5427562" cy="3162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600" dirty="0"/>
              <a:t>&lt;div class="app-head" &gt;</a:t>
            </a:r>
          </a:p>
          <a:p>
            <a:pPr lvl="1"/>
            <a:r>
              <a:rPr lang="en-US" sz="1600" dirty="0"/>
              <a:t>  &lt;h1&gt;Portfolio Quality&lt;/h1&gt;</a:t>
            </a:r>
          </a:p>
          <a:p>
            <a:pPr lvl="1"/>
            <a:r>
              <a:rPr lang="en-US" sz="1600" dirty="0"/>
              <a:t>  &lt;Tiles color="blue" &gt;</a:t>
            </a:r>
          </a:p>
          <a:p>
            <a:pPr lvl="1"/>
            <a:r>
              <a:rPr lang="en-US" sz="1600" dirty="0"/>
              <a:t>     &lt;Tile value={2.8294564} title="Total quality" /&gt;</a:t>
            </a:r>
          </a:p>
          <a:p>
            <a:pPr lvl="1"/>
            <a:r>
              <a:rPr lang="en-US" sz="1600" dirty="0"/>
              <a:t>     &lt;Tile value={2.75189} title="Security" /&gt;</a:t>
            </a:r>
          </a:p>
          <a:p>
            <a:pPr lvl="1"/>
            <a:r>
              <a:rPr lang="en-US" sz="1600" dirty="0"/>
              <a:t>     &lt;Tile value={2.82154} title="Robustness" /&gt;</a:t>
            </a:r>
          </a:p>
          <a:p>
            <a:pPr lvl="1"/>
            <a:r>
              <a:rPr lang="en-US" sz="1600" dirty="0"/>
              <a:t>     &lt;Tile value={2.98678} title="Efficiency" /&gt;</a:t>
            </a:r>
          </a:p>
          <a:p>
            <a:pPr lvl="1"/>
            <a:r>
              <a:rPr lang="en-US" sz="1600" dirty="0"/>
              <a:t>     &lt;Tile value={2.74234} title="Changeability" /&gt;</a:t>
            </a:r>
          </a:p>
          <a:p>
            <a:pPr lvl="1"/>
            <a:r>
              <a:rPr lang="en-US" sz="1600" dirty="0"/>
              <a:t>     &lt;Tile value={2.76354} title="Transferability" /&gt;</a:t>
            </a:r>
          </a:p>
          <a:p>
            <a:pPr lvl="1"/>
            <a:r>
              <a:rPr lang="en-US" sz="1600" dirty="0"/>
              <a:t>  &lt;/Tiles&gt;</a:t>
            </a:r>
          </a:p>
          <a:p>
            <a:pPr lvl="1"/>
            <a:r>
              <a:rPr lang="en-US" sz="1600" dirty="0"/>
              <a:t>&lt;/div&gt;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838200" y="2602984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ES5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5926238" y="2602984"/>
            <a:ext cx="49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JSX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 (not so) simple component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Tile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pPr lvl="1"/>
            <a:r>
              <a:rPr lang="fr-FR" dirty="0" smtClean="0"/>
              <a:t>  </a:t>
            </a:r>
            <a:r>
              <a:rPr lang="fr-FR" b="1" dirty="0" err="1" smtClean="0">
                <a:solidFill>
                  <a:schemeClr val="accent5"/>
                </a:solidFill>
              </a:rPr>
              <a:t>static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7030A0"/>
                </a:solidFill>
              </a:rPr>
              <a:t>propTypes</a:t>
            </a:r>
            <a:r>
              <a:rPr lang="fr-FR" dirty="0" smtClean="0"/>
              <a:t> = {</a:t>
            </a:r>
          </a:p>
          <a:p>
            <a:pPr lvl="1"/>
            <a:r>
              <a:rPr lang="fr-FR" dirty="0" smtClean="0"/>
              <a:t>    value: </a:t>
            </a:r>
            <a:r>
              <a:rPr lang="fr-FR" dirty="0" err="1" smtClean="0"/>
              <a:t>React.PropTypes.number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/>
              <a:t>    </a:t>
            </a:r>
            <a:r>
              <a:rPr lang="fr-FR" dirty="0" err="1" smtClean="0"/>
              <a:t>title</a:t>
            </a:r>
            <a:r>
              <a:rPr lang="fr-FR" dirty="0" smtClean="0"/>
              <a:t>: </a:t>
            </a:r>
            <a:r>
              <a:rPr lang="fr-FR" dirty="0" err="1" smtClean="0"/>
              <a:t>React.PropTypes.string</a:t>
            </a:r>
            <a:endParaRPr lang="fr-FR" dirty="0" smtClean="0"/>
          </a:p>
          <a:p>
            <a:pPr lvl="1"/>
            <a:r>
              <a:rPr lang="fr-FR" dirty="0" smtClean="0"/>
              <a:t>  };</a:t>
            </a:r>
          </a:p>
          <a:p>
            <a:pPr lvl="1"/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pPr lvl="1"/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-header"</a:t>
            </a:r>
            <a:r>
              <a:rPr lang="fr-FR" dirty="0" smtClean="0"/>
              <a:t>&gt;{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.props.title</a:t>
            </a:r>
            <a:r>
              <a:rPr lang="fr-FR" dirty="0" smtClean="0"/>
              <a:t>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-value"</a:t>
            </a:r>
            <a:r>
              <a:rPr lang="fr-FR" dirty="0" smtClean="0"/>
              <a:t>&gt;{</a:t>
            </a:r>
            <a:r>
              <a:rPr lang="fr-FR" dirty="0" err="1" smtClean="0"/>
              <a:t>numeral</a:t>
            </a:r>
            <a:r>
              <a:rPr lang="fr-FR" dirty="0" smtClean="0"/>
              <a:t>(</a:t>
            </a:r>
            <a:r>
              <a:rPr lang="fr-FR" b="1" dirty="0" err="1" smtClean="0">
                <a:solidFill>
                  <a:schemeClr val="accent5"/>
                </a:solidFill>
              </a:rPr>
              <a:t>this</a:t>
            </a:r>
            <a:r>
              <a:rPr lang="fr-FR" dirty="0" err="1" smtClean="0"/>
              <a:t>.props.value</a:t>
            </a:r>
            <a:r>
              <a:rPr lang="fr-FR" dirty="0" smtClean="0"/>
              <a:t>).format(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'0.00'</a:t>
            </a:r>
            <a:r>
              <a:rPr lang="fr-FR" dirty="0" smtClean="0"/>
              <a:t>)}&lt;/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    );</a:t>
            </a:r>
          </a:p>
          <a:p>
            <a:pPr lvl="1"/>
            <a:r>
              <a:rPr lang="fr-FR" dirty="0" smtClean="0"/>
              <a:t>  }</a:t>
            </a:r>
          </a:p>
          <a:p>
            <a:pPr lvl="1"/>
            <a:r>
              <a:rPr lang="fr-FR" dirty="0" smtClean="0"/>
              <a:t>}</a:t>
            </a:r>
          </a:p>
          <a:p>
            <a:pPr lvl="1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03200" y="3060700"/>
            <a:ext cx="1574800" cy="939800"/>
          </a:xfrm>
          <a:prstGeom prst="wedgeRectCallout">
            <a:avLst>
              <a:gd name="adj1" fmla="val 97877"/>
              <a:gd name="adj2" fmla="val -78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52100" y="4445000"/>
            <a:ext cx="1574800" cy="939800"/>
          </a:xfrm>
          <a:prstGeom prst="wedgeRectCallout">
            <a:avLst>
              <a:gd name="adj1" fmla="val -117446"/>
              <a:gd name="adj2" fmla="val -38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JSX </a:t>
            </a:r>
            <a:r>
              <a:rPr lang="fr-FR" dirty="0" err="1" smtClean="0"/>
              <a:t>declarations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90500" y="1854200"/>
            <a:ext cx="1574800" cy="939800"/>
          </a:xfrm>
          <a:prstGeom prst="wedgeRectCallout">
            <a:avLst>
              <a:gd name="adj1" fmla="val 87393"/>
              <a:gd name="adj2" fmla="val -1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Reusable</a:t>
            </a:r>
            <a:r>
              <a:rPr lang="fr-FR" dirty="0" smtClean="0"/>
              <a:t> </a:t>
            </a:r>
            <a:r>
              <a:rPr lang="fr-FR" b="1" dirty="0" smtClean="0"/>
              <a:t>class</a:t>
            </a:r>
            <a:r>
              <a:rPr lang="fr-FR" dirty="0" smtClean="0"/>
              <a:t> or </a:t>
            </a:r>
            <a:r>
              <a:rPr lang="fr-FR" b="1" dirty="0" err="1" smtClean="0"/>
              <a:t>function</a:t>
            </a:r>
            <a:endParaRPr lang="fr-FR" b="1" dirty="0"/>
          </a:p>
        </p:txBody>
      </p:sp>
      <p:sp>
        <p:nvSpPr>
          <p:cNvPr id="10" name="Rectangle 11"/>
          <p:cNvSpPr/>
          <p:nvPr/>
        </p:nvSpPr>
        <p:spPr>
          <a:xfrm>
            <a:off x="190500" y="4267200"/>
            <a:ext cx="1574800" cy="1178011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Optional</a:t>
            </a:r>
            <a:r>
              <a:rPr lang="fr-FR" dirty="0" smtClean="0"/>
              <a:t> </a:t>
            </a:r>
            <a:r>
              <a:rPr lang="fr-FR" dirty="0" err="1" smtClean="0"/>
              <a:t>parenthesis</a:t>
            </a:r>
            <a:r>
              <a:rPr lang="fr-FR" dirty="0" smtClean="0"/>
              <a:t> </a:t>
            </a:r>
            <a:r>
              <a:rPr lang="fr-FR" dirty="0" err="1" smtClean="0"/>
              <a:t>wrapping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10452100" y="2898567"/>
            <a:ext cx="1574800" cy="939800"/>
          </a:xfrm>
          <a:prstGeom prst="wedgeRectCallout">
            <a:avLst>
              <a:gd name="adj1" fmla="val -256592"/>
              <a:gd name="adj2" fmla="val 65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Js</a:t>
            </a:r>
            <a:r>
              <a:rPr lang="fr-FR" dirty="0" smtClean="0"/>
              <a:t> Expressions in </a:t>
            </a:r>
            <a:r>
              <a:rPr lang="fr-FR" dirty="0" err="1" smtClean="0"/>
              <a:t>brackets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2195" y="1822450"/>
            <a:ext cx="1562100" cy="971550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rot="19860242">
            <a:off x="8127311" y="2310601"/>
            <a:ext cx="480060" cy="391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this component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851025" y="1714709"/>
            <a:ext cx="630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&lt;</a:t>
            </a:r>
            <a:r>
              <a:rPr lang="en-US" dirty="0" smtClean="0">
                <a:solidFill>
                  <a:srgbClr val="C00000"/>
                </a:solidFill>
              </a:rPr>
              <a:t>Tile</a:t>
            </a:r>
            <a:r>
              <a:rPr lang="en-US" dirty="0" smtClean="0"/>
              <a:t> value={2.8294564} title=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"Total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quality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 /&gt;</a:t>
            </a:r>
            <a:endParaRPr lang="fr-FR" i="1" dirty="0" smtClean="0">
              <a:solidFill>
                <a:schemeClr val="accent6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         &lt;</a:t>
            </a:r>
            <a:r>
              <a:rPr lang="en-US" dirty="0">
                <a:solidFill>
                  <a:srgbClr val="C00000"/>
                </a:solidFill>
              </a:rPr>
              <a:t>Tile</a:t>
            </a:r>
            <a:r>
              <a:rPr lang="en-US" dirty="0"/>
              <a:t> value={</a:t>
            </a:r>
            <a:r>
              <a:rPr lang="en-US" dirty="0" smtClean="0"/>
              <a:t>2.75189</a:t>
            </a:r>
            <a:r>
              <a:rPr lang="en-US" dirty="0"/>
              <a:t>} title</a:t>
            </a:r>
            <a:r>
              <a:rPr lang="en-US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"Security"</a:t>
            </a:r>
            <a:r>
              <a:rPr lang="fr-FR" dirty="0" smtClean="0"/>
              <a:t> </a:t>
            </a:r>
            <a:r>
              <a:rPr lang="fr-FR" dirty="0"/>
              <a:t>/&gt;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…</a:t>
            </a:r>
            <a:endParaRPr lang="fr-FR" dirty="0"/>
          </a:p>
          <a:p>
            <a:pPr lvl="1"/>
            <a:r>
              <a:rPr lang="fr-FR" dirty="0" smtClean="0"/>
              <a:t> &lt;/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851025" y="4174029"/>
            <a:ext cx="63023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tiles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smtClean="0"/>
              <a:t>&gt;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    {</a:t>
            </a:r>
            <a:r>
              <a:rPr lang="fr-FR" dirty="0" err="1" smtClean="0"/>
              <a:t>data.map</a:t>
            </a:r>
            <a:r>
              <a:rPr lang="fr-FR" dirty="0" smtClean="0"/>
              <a:t>((</a:t>
            </a:r>
            <a:r>
              <a:rPr lang="fr-FR" dirty="0" err="1" smtClean="0"/>
              <a:t>sample</a:t>
            </a:r>
            <a:r>
              <a:rPr lang="fr-FR" dirty="0" smtClean="0"/>
              <a:t>, </a:t>
            </a:r>
            <a:r>
              <a:rPr lang="fr-FR" dirty="0"/>
              <a:t>index) =&gt; </a:t>
            </a:r>
            <a:r>
              <a:rPr lang="fr-FR" dirty="0" smtClean="0"/>
              <a:t>{ </a:t>
            </a:r>
            <a:endParaRPr lang="fr-FR" dirty="0"/>
          </a:p>
          <a:p>
            <a:pPr lvl="1"/>
            <a:r>
              <a:rPr lang="fr-FR" dirty="0" smtClean="0"/>
              <a:t>     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&lt;</a:t>
            </a:r>
            <a:r>
              <a:rPr lang="fr-FR" dirty="0" err="1">
                <a:solidFill>
                  <a:srgbClr val="C00000"/>
                </a:solidFill>
              </a:rPr>
              <a:t>Tile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key={index} </a:t>
            </a:r>
            <a:r>
              <a:rPr lang="fr-FR" dirty="0" smtClean="0"/>
              <a:t>{...</a:t>
            </a:r>
            <a:r>
              <a:rPr lang="fr-FR" dirty="0" err="1" smtClean="0"/>
              <a:t>sample</a:t>
            </a:r>
            <a:r>
              <a:rPr lang="fr-FR" dirty="0" smtClean="0"/>
              <a:t>} /&gt;; </a:t>
            </a:r>
            <a:endParaRPr lang="fr-FR" i="1" dirty="0">
              <a:solidFill>
                <a:schemeClr val="accent6"/>
              </a:solidFill>
            </a:endParaRPr>
          </a:p>
          <a:p>
            <a:pPr lvl="1"/>
            <a:r>
              <a:rPr lang="fr-FR" dirty="0"/>
              <a:t>      </a:t>
            </a:r>
            <a:r>
              <a:rPr lang="fr-FR" dirty="0" smtClean="0"/>
              <a:t>})}</a:t>
            </a:r>
          </a:p>
          <a:p>
            <a:pPr lvl="1"/>
            <a:r>
              <a:rPr lang="fr-FR" dirty="0" smtClean="0"/>
              <a:t>&lt;/</a:t>
            </a:r>
            <a:r>
              <a:rPr lang="fr-FR" dirty="0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</a:t>
            </a:r>
          </a:p>
          <a:p>
            <a:pPr lvl="1"/>
            <a:endParaRPr lang="fr-FR" dirty="0"/>
          </a:p>
        </p:txBody>
      </p:sp>
      <p:sp>
        <p:nvSpPr>
          <p:cNvPr id="10" name="Rectangle 13"/>
          <p:cNvSpPr/>
          <p:nvPr/>
        </p:nvSpPr>
        <p:spPr>
          <a:xfrm>
            <a:off x="190500" y="1854200"/>
            <a:ext cx="1574800" cy="1206500"/>
          </a:xfrm>
          <a:prstGeom prst="wedgeRectCallout">
            <a:avLst>
              <a:gd name="adj1" fmla="val 109075"/>
              <a:gd name="adj2" fmla="val -1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Reuse</a:t>
            </a:r>
            <a:r>
              <a:rPr lang="fr-FR" dirty="0" smtClean="0"/>
              <a:t> component as an html </a:t>
            </a:r>
            <a:r>
              <a:rPr lang="fr-FR" dirty="0" err="1" smtClean="0"/>
              <a:t>element</a:t>
            </a:r>
            <a:endParaRPr lang="fr-FR" b="1" dirty="0"/>
          </a:p>
        </p:txBody>
      </p:sp>
      <p:sp>
        <p:nvSpPr>
          <p:cNvPr id="11" name="Rectangle 11"/>
          <p:cNvSpPr/>
          <p:nvPr/>
        </p:nvSpPr>
        <p:spPr>
          <a:xfrm>
            <a:off x="190500" y="4267200"/>
            <a:ext cx="1574800" cy="1797934"/>
          </a:xfrm>
          <a:prstGeom prst="wedgeRectCallout">
            <a:avLst>
              <a:gd name="adj1" fmla="val 101539"/>
              <a:gd name="adj2" fmla="val 3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From</a:t>
            </a:r>
            <a:r>
              <a:rPr lang="fr-FR" dirty="0" smtClean="0"/>
              <a:t> collection of data to collection of components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542116" y="1806574"/>
            <a:ext cx="3484784" cy="1579021"/>
          </a:xfrm>
          <a:prstGeom prst="wedgeRectCallout">
            <a:avLst>
              <a:gd name="adj1" fmla="val -104673"/>
              <a:gd name="adj2" fmla="val -1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passed</a:t>
            </a:r>
            <a:r>
              <a:rPr lang="fr-FR" dirty="0" smtClean="0"/>
              <a:t> </a:t>
            </a:r>
            <a:r>
              <a:rPr lang="fr-FR" dirty="0" err="1" smtClean="0"/>
              <a:t>explicitely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to the component</a:t>
            </a:r>
            <a:endParaRPr lang="fr-FR" dirty="0"/>
          </a:p>
        </p:txBody>
      </p:sp>
      <p:sp>
        <p:nvSpPr>
          <p:cNvPr id="14" name="Rectangle 12"/>
          <p:cNvSpPr/>
          <p:nvPr/>
        </p:nvSpPr>
        <p:spPr>
          <a:xfrm>
            <a:off x="8542116" y="4174030"/>
            <a:ext cx="3484784" cy="878320"/>
          </a:xfrm>
          <a:prstGeom prst="wedgeRectCallout">
            <a:avLst>
              <a:gd name="adj1" fmla="val -118513"/>
              <a:gd name="adj2" fmla="val 52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Properties</a:t>
            </a:r>
            <a:r>
              <a:rPr lang="fr-FR" dirty="0" smtClean="0"/>
              <a:t> are </a:t>
            </a:r>
            <a:r>
              <a:rPr lang="fr-FR" dirty="0" err="1" smtClean="0"/>
              <a:t>submitted</a:t>
            </a:r>
            <a:r>
              <a:rPr lang="fr-FR" dirty="0" smtClean="0"/>
              <a:t> </a:t>
            </a:r>
            <a:r>
              <a:rPr lang="fr-FR" dirty="0" err="1" smtClean="0"/>
              <a:t>implicitely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/>
          </a:p>
        </p:txBody>
      </p:sp>
      <p:sp>
        <p:nvSpPr>
          <p:cNvPr id="15" name="Rectangle 12"/>
          <p:cNvSpPr/>
          <p:nvPr/>
        </p:nvSpPr>
        <p:spPr>
          <a:xfrm>
            <a:off x="8542116" y="5191246"/>
            <a:ext cx="3459384" cy="1014108"/>
          </a:xfrm>
          <a:prstGeom prst="wedgeRectCallout">
            <a:avLst>
              <a:gd name="adj1" fmla="val -149424"/>
              <a:gd name="adj2" fmla="val -34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Key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for collections</a:t>
            </a:r>
          </a:p>
          <a:p>
            <a:pPr algn="ctr"/>
            <a:r>
              <a:rPr lang="en-US" dirty="0" smtClean="0"/>
              <a:t>So React can </a:t>
            </a:r>
            <a:r>
              <a:rPr lang="en-US" dirty="0" err="1" smtClean="0"/>
              <a:t>omptimize</a:t>
            </a:r>
            <a:r>
              <a:rPr lang="en-US" dirty="0" smtClean="0"/>
              <a:t> re-rendering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1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Adding user interactions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cedric.hartland@gmail.com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9E8D-6066-4080-AC46-DB89673BFC8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851025" y="1714709"/>
            <a:ext cx="848995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5"/>
                </a:solidFill>
              </a:rPr>
              <a:t>class</a:t>
            </a:r>
            <a:r>
              <a:rPr lang="fr-FR" dirty="0" smtClean="0"/>
              <a:t>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extends</a:t>
            </a:r>
            <a:r>
              <a:rPr lang="fr-FR" dirty="0" smtClean="0"/>
              <a:t> </a:t>
            </a:r>
            <a:r>
              <a:rPr lang="fr-FR" dirty="0" err="1" smtClean="0"/>
              <a:t>React.Component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…</a:t>
            </a:r>
          </a:p>
          <a:p>
            <a:r>
              <a:rPr lang="fr-FR" dirty="0" smtClean="0"/>
              <a:t>  </a:t>
            </a:r>
            <a:r>
              <a:rPr lang="fr-FR" dirty="0" err="1" smtClean="0">
                <a:solidFill>
                  <a:srgbClr val="7030A0"/>
                </a:solidFill>
              </a:rPr>
              <a:t>render</a:t>
            </a:r>
            <a:r>
              <a:rPr lang="fr-FR" dirty="0" smtClean="0"/>
              <a:t>() {</a:t>
            </a:r>
          </a:p>
          <a:p>
            <a:r>
              <a:rPr lang="fr-FR" dirty="0" smtClean="0"/>
              <a:t>    </a:t>
            </a:r>
            <a:r>
              <a:rPr lang="fr-FR" b="1" dirty="0" smtClean="0">
                <a:solidFill>
                  <a:schemeClr val="accent5"/>
                </a:solidFill>
              </a:rPr>
              <a:t>return</a:t>
            </a:r>
            <a:r>
              <a:rPr lang="fr-FR" dirty="0" smtClean="0"/>
              <a:t> (</a:t>
            </a:r>
          </a:p>
          <a:p>
            <a:r>
              <a:rPr lang="fr-FR" dirty="0" smtClean="0"/>
              <a:t>      &lt;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 </a:t>
            </a:r>
            <a:r>
              <a:rPr lang="fr-FR" dirty="0" err="1" smtClean="0"/>
              <a:t>className</a:t>
            </a:r>
            <a:r>
              <a:rPr lang="fr-FR" dirty="0" smtClean="0"/>
              <a:t>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filter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-input"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      &lt;</a:t>
            </a:r>
            <a:r>
              <a:rPr lang="fr-FR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fr-FR" dirty="0" smtClean="0"/>
              <a:t>          type=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</a:p>
          <a:p>
            <a:r>
              <a:rPr lang="fr-FR" dirty="0" smtClean="0"/>
              <a:t>          value={</a:t>
            </a:r>
            <a:r>
              <a:rPr lang="fr-FR" dirty="0" err="1" smtClean="0"/>
              <a:t>this.props.filterText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placeholder</a:t>
            </a:r>
            <a:r>
              <a:rPr lang="fr-FR" dirty="0" smtClean="0"/>
              <a:t>={</a:t>
            </a:r>
            <a:r>
              <a:rPr lang="fr-FR" dirty="0" err="1" smtClean="0"/>
              <a:t>this.props.placeholder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  </a:t>
            </a:r>
            <a:r>
              <a:rPr lang="fr-FR" dirty="0" err="1" smtClean="0"/>
              <a:t>onChange</a:t>
            </a:r>
            <a:r>
              <a:rPr lang="fr-FR" dirty="0" smtClean="0"/>
              <a:t>={</a:t>
            </a:r>
            <a:r>
              <a:rPr lang="fr-FR" dirty="0" err="1" smtClean="0"/>
              <a:t>this.props.handleFilter</a:t>
            </a:r>
            <a:r>
              <a:rPr lang="fr-FR" dirty="0" smtClean="0"/>
              <a:t>}</a:t>
            </a:r>
          </a:p>
          <a:p>
            <a:r>
              <a:rPr lang="fr-FR" dirty="0" smtClean="0"/>
              <a:t>        /&gt;</a:t>
            </a:r>
          </a:p>
          <a:p>
            <a:r>
              <a:rPr lang="fr-FR" dirty="0" smtClean="0"/>
              <a:t>      &lt;/</a:t>
            </a:r>
            <a:r>
              <a:rPr lang="fr-FR" dirty="0" err="1" smtClean="0">
                <a:solidFill>
                  <a:srgbClr val="C00000"/>
                </a:solidFill>
              </a:rPr>
              <a:t>div</a:t>
            </a:r>
            <a:r>
              <a:rPr lang="fr-FR" dirty="0" smtClean="0"/>
              <a:t>&gt;);</a:t>
            </a:r>
          </a:p>
          <a:p>
            <a:r>
              <a:rPr lang="fr-FR" dirty="0" smtClean="0"/>
              <a:t>  }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0500" y="4356100"/>
            <a:ext cx="1574800" cy="1295400"/>
          </a:xfrm>
          <a:prstGeom prst="wedgeRectCallout">
            <a:avLst>
              <a:gd name="adj1" fmla="val 91425"/>
              <a:gd name="adj2" fmla="val -4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Beware</a:t>
            </a:r>
            <a:r>
              <a:rPr lang="fr-FR" dirty="0" smtClean="0"/>
              <a:t>, binding to </a:t>
            </a:r>
            <a:r>
              <a:rPr lang="fr-FR" dirty="0" err="1" smtClean="0"/>
              <a:t>this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use ES6 !</a:t>
            </a:r>
            <a:endParaRPr lang="fr-FR" dirty="0"/>
          </a:p>
        </p:txBody>
      </p:sp>
      <p:sp>
        <p:nvSpPr>
          <p:cNvPr id="8" name="Rectangle 11"/>
          <p:cNvSpPr/>
          <p:nvPr/>
        </p:nvSpPr>
        <p:spPr>
          <a:xfrm>
            <a:off x="190500" y="2815624"/>
            <a:ext cx="1574800" cy="1295400"/>
          </a:xfrm>
          <a:prstGeom prst="wedgeRectCallout">
            <a:avLst>
              <a:gd name="adj1" fmla="val 85148"/>
              <a:gd name="adj2" fmla="val 42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Bind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to </a:t>
            </a:r>
            <a:r>
              <a:rPr lang="fr-FR" dirty="0" err="1" smtClean="0"/>
              <a:t>events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1897" y="1829752"/>
            <a:ext cx="2676525" cy="561975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 rot="19860242">
            <a:off x="7524168" y="2483538"/>
            <a:ext cx="480060" cy="3915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9987</TotalTime>
  <Words>1361</Words>
  <Application>Microsoft Office PowerPoint</Application>
  <PresentationFormat>Widescreen</PresentationFormat>
  <Paragraphs>436</Paragraphs>
  <Slides>29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React &amp; Redux</vt:lpstr>
      <vt:lpstr>A project we’re targeting </vt:lpstr>
      <vt:lpstr>React – a gentle introduction</vt:lpstr>
      <vt:lpstr>React – a library that defines views through components</vt:lpstr>
      <vt:lpstr>React – what’s actually good in it ?</vt:lpstr>
      <vt:lpstr>React – JSX</vt:lpstr>
      <vt:lpstr>A (not so) simple component</vt:lpstr>
      <vt:lpstr>Using this component</vt:lpstr>
      <vt:lpstr>Adding user interactions</vt:lpstr>
      <vt:lpstr>(re-)Rendering workflow</vt:lpstr>
      <vt:lpstr>A few words on performance</vt:lpstr>
      <vt:lpstr>React</vt:lpstr>
      <vt:lpstr>React – dumb &amp; smart components</vt:lpstr>
      <vt:lpstr>Redux, a sweet introduction</vt:lpstr>
      <vt:lpstr>Redux – what the flux ?</vt:lpstr>
      <vt:lpstr>Redux – what the flux ?</vt:lpstr>
      <vt:lpstr>Redux – flux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Redux – workflow </vt:lpstr>
      <vt:lpstr>React &amp; Redux</vt:lpstr>
      <vt:lpstr>Wait, there’s more</vt:lpstr>
    </vt:vector>
  </TitlesOfParts>
  <Company>Castcorp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Cédric Hartland</dc:creator>
  <cp:lastModifiedBy>Cédric Hartland</cp:lastModifiedBy>
  <cp:revision>149</cp:revision>
  <dcterms:created xsi:type="dcterms:W3CDTF">2017-02-24T09:15:07Z</dcterms:created>
  <dcterms:modified xsi:type="dcterms:W3CDTF">2017-03-31T10:23:23Z</dcterms:modified>
</cp:coreProperties>
</file>