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268" r:id="rId3"/>
    <p:sldId id="257" r:id="rId4"/>
    <p:sldId id="258" r:id="rId5"/>
    <p:sldId id="259" r:id="rId6"/>
    <p:sldId id="272" r:id="rId7"/>
    <p:sldId id="260" r:id="rId8"/>
    <p:sldId id="277" r:id="rId9"/>
    <p:sldId id="266" r:id="rId10"/>
    <p:sldId id="267" r:id="rId11"/>
    <p:sldId id="269" r:id="rId12"/>
    <p:sldId id="270" r:id="rId13"/>
    <p:sldId id="273" r:id="rId14"/>
    <p:sldId id="315" r:id="rId15"/>
    <p:sldId id="262" r:id="rId16"/>
    <p:sldId id="304" r:id="rId17"/>
    <p:sldId id="264" r:id="rId18"/>
    <p:sldId id="275" r:id="rId19"/>
    <p:sldId id="301" r:id="rId20"/>
    <p:sldId id="274" r:id="rId21"/>
    <p:sldId id="284" r:id="rId22"/>
    <p:sldId id="283" r:id="rId23"/>
    <p:sldId id="282" r:id="rId24"/>
    <p:sldId id="286" r:id="rId25"/>
    <p:sldId id="287" r:id="rId26"/>
    <p:sldId id="298" r:id="rId27"/>
    <p:sldId id="288" r:id="rId28"/>
    <p:sldId id="289" r:id="rId29"/>
    <p:sldId id="290" r:id="rId30"/>
    <p:sldId id="299" r:id="rId31"/>
    <p:sldId id="293" r:id="rId32"/>
    <p:sldId id="294" r:id="rId33"/>
    <p:sldId id="313" r:id="rId34"/>
    <p:sldId id="302" r:id="rId35"/>
    <p:sldId id="303" r:id="rId36"/>
    <p:sldId id="311" r:id="rId37"/>
    <p:sldId id="312" r:id="rId38"/>
    <p:sldId id="263" r:id="rId39"/>
    <p:sldId id="305" r:id="rId40"/>
    <p:sldId id="307" r:id="rId41"/>
    <p:sldId id="306" r:id="rId42"/>
    <p:sldId id="314" r:id="rId43"/>
    <p:sldId id="308" r:id="rId44"/>
    <p:sldId id="309" r:id="rId45"/>
    <p:sldId id="310" r:id="rId46"/>
    <p:sldId id="295" r:id="rId47"/>
    <p:sldId id="297" r:id="rId4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AEF286-1107-4392-A940-F023FF97C08A}">
          <p14:sldIdLst>
            <p14:sldId id="256"/>
            <p14:sldId id="268"/>
          </p14:sldIdLst>
        </p14:section>
        <p14:section name="React" id="{C7962A5D-700F-449E-94F7-7F59E464C259}">
          <p14:sldIdLst>
            <p14:sldId id="257"/>
            <p14:sldId id="258"/>
            <p14:sldId id="259"/>
            <p14:sldId id="272"/>
            <p14:sldId id="260"/>
            <p14:sldId id="277"/>
            <p14:sldId id="266"/>
            <p14:sldId id="267"/>
            <p14:sldId id="269"/>
            <p14:sldId id="270"/>
            <p14:sldId id="273"/>
            <p14:sldId id="315"/>
          </p14:sldIdLst>
        </p14:section>
        <p14:section name="Redux" id="{16342404-4B47-46E4-8E67-21489C16DD5A}">
          <p14:sldIdLst>
            <p14:sldId id="262"/>
            <p14:sldId id="304"/>
            <p14:sldId id="264"/>
            <p14:sldId id="275"/>
            <p14:sldId id="301"/>
            <p14:sldId id="274"/>
            <p14:sldId id="284"/>
            <p14:sldId id="283"/>
            <p14:sldId id="282"/>
            <p14:sldId id="286"/>
            <p14:sldId id="287"/>
            <p14:sldId id="298"/>
            <p14:sldId id="288"/>
            <p14:sldId id="289"/>
            <p14:sldId id="290"/>
            <p14:sldId id="299"/>
            <p14:sldId id="293"/>
            <p14:sldId id="294"/>
            <p14:sldId id="313"/>
          </p14:sldIdLst>
        </p14:section>
        <p14:section name="Making the application" id="{B7EEE9E1-69D6-40F0-82C4-B8C411E3F578}">
          <p14:sldIdLst>
            <p14:sldId id="302"/>
            <p14:sldId id="303"/>
            <p14:sldId id="311"/>
            <p14:sldId id="312"/>
          </p14:sldIdLst>
        </p14:section>
        <p14:section name="Building and developing" id="{B6BBBED2-AAF2-42B9-90F4-682CAD6B1544}">
          <p14:sldIdLst>
            <p14:sldId id="263"/>
            <p14:sldId id="305"/>
            <p14:sldId id="307"/>
            <p14:sldId id="306"/>
            <p14:sldId id="314"/>
          </p14:sldIdLst>
        </p14:section>
        <p14:section name="going further" id="{B7ABC3F2-4084-450A-B2C4-E886F60B3B22}">
          <p14:sldIdLst>
            <p14:sldId id="308"/>
            <p14:sldId id="309"/>
            <p14:sldId id="310"/>
            <p14:sldId id="295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73637" autoAdjust="0"/>
  </p:normalViewPr>
  <p:slideViewPr>
    <p:cSldViewPr snapToGrid="0">
      <p:cViewPr varScale="1">
        <p:scale>
          <a:sx n="121" d="100"/>
          <a:sy n="121" d="100"/>
        </p:scale>
        <p:origin x="219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22"/>
    </p:cViewPr>
  </p:sorter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20A5-0AD6-418C-8F4A-9FB003B35E28}" type="datetimeFigureOut">
              <a:rPr lang="fr-FR" smtClean="0"/>
              <a:pPr/>
              <a:t>18/04/2017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DC360-122B-48B3-A8C4-3D87876233B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12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C360-122B-48B3-A8C4-3D87876233B6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366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Single responsibility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Open (for extensions) closed (for modifications)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Liskove</a:t>
            </a:r>
            <a:r>
              <a:rPr lang="en-US" baseline="0" dirty="0" smtClean="0"/>
              <a:t> substitutions – objects </a:t>
            </a:r>
            <a:r>
              <a:rPr lang="en-US" baseline="0" dirty="0" err="1" smtClean="0"/>
              <a:t>replacables</a:t>
            </a:r>
            <a:r>
              <a:rPr lang="en-US" baseline="0" dirty="0" smtClean="0"/>
              <a:t> with instances of subtypes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Interface segregation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Dependency </a:t>
            </a:r>
            <a:r>
              <a:rPr lang="en-US" baseline="0" dirty="0" err="1" smtClean="0"/>
              <a:t>investion</a:t>
            </a:r>
            <a:r>
              <a:rPr lang="en-US" baseline="0" dirty="0" smtClean="0"/>
              <a:t> – rely on abstractions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C360-122B-48B3-A8C4-3D87876233B6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167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MVC – around 1976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C360-122B-48B3-A8C4-3D87876233B6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34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68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444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847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82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46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42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99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248025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130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4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fr-FR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04938"/>
            <a:ext cx="5181600" cy="47720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04936"/>
            <a:ext cx="5181600" cy="47720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24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04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fr-FR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223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82836"/>
            <a:ext cx="5157787" cy="38068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39223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82836"/>
            <a:ext cx="5183188" cy="38068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887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75"/>
          </a:xfrm>
        </p:spPr>
        <p:txBody>
          <a:bodyPr/>
          <a:lstStyle>
            <a:lvl1pPr>
              <a:defRPr lang="en-US" sz="44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629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79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359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813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83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smtClean="0"/>
              <a:t>React &amp; Redux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smtClean="0"/>
              <a:t>Keep your head cool and focused, there’s a tons of stuff to see today</a:t>
            </a:r>
          </a:p>
          <a:p>
            <a:endParaRPr lang="en-US" noProof="0" smtClean="0"/>
          </a:p>
          <a:p>
            <a:r>
              <a:rPr lang="en-US" noProof="0" smtClean="0"/>
              <a:t>Cedric Hartland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99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(re-)Rendering workflow</a:t>
            </a:r>
            <a:endParaRPr lang="en-US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82" y="1645920"/>
            <a:ext cx="10968636" cy="4427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 few words on performance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dirty="0" smtClean="0"/>
              <a:t>Mounting (first render) is not cheap </a:t>
            </a:r>
            <a:r>
              <a:rPr lang="en-US" sz="2000" noProof="0" dirty="0" smtClean="0">
                <a:solidFill>
                  <a:schemeClr val="accent6"/>
                </a:solidFill>
              </a:rPr>
              <a:t>estimated </a:t>
            </a:r>
            <a:r>
              <a:rPr lang="en-US" sz="2000" noProof="0" dirty="0" smtClean="0">
                <a:solidFill>
                  <a:srgbClr val="C00000"/>
                </a:solidFill>
              </a:rPr>
              <a:t>x5</a:t>
            </a:r>
            <a:r>
              <a:rPr lang="en-US" sz="2000" noProof="0" dirty="0" smtClean="0">
                <a:solidFill>
                  <a:schemeClr val="accent6"/>
                </a:solidFill>
              </a:rPr>
              <a:t> times slower than </a:t>
            </a:r>
            <a:r>
              <a:rPr lang="en-US" sz="2000" noProof="0" dirty="0" err="1" smtClean="0">
                <a:solidFill>
                  <a:schemeClr val="accent6"/>
                </a:solidFill>
              </a:rPr>
              <a:t>jquery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lvl="1"/>
            <a:r>
              <a:rPr lang="en-US" noProof="0" dirty="0" smtClean="0"/>
              <a:t>Creation of shadow DOM</a:t>
            </a:r>
          </a:p>
          <a:p>
            <a:pPr lvl="1"/>
            <a:r>
              <a:rPr lang="en-US" noProof="0" dirty="0" smtClean="0"/>
              <a:t>Rendering of shadow DOM elements to actual DOM</a:t>
            </a:r>
          </a:p>
          <a:p>
            <a:endParaRPr lang="en-US" noProof="0" dirty="0" smtClean="0"/>
          </a:p>
          <a:p>
            <a:r>
              <a:rPr lang="en-US" noProof="0" dirty="0" smtClean="0"/>
              <a:t>Updating state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0" dirty="0" smtClean="0"/>
              <a:t>Component properties (inputs) changes trigger re-rendering </a:t>
            </a:r>
            <a:br>
              <a:rPr lang="en-US" noProof="0" dirty="0" smtClean="0"/>
            </a:br>
            <a:r>
              <a:rPr lang="en-US" sz="1900" noProof="0" dirty="0" smtClean="0">
                <a:solidFill>
                  <a:schemeClr val="accent6"/>
                </a:solidFill>
              </a:rPr>
              <a:t>comparing properties has </a:t>
            </a:r>
            <a:r>
              <a:rPr lang="en-US" sz="1900" noProof="0" dirty="0" smtClean="0">
                <a:solidFill>
                  <a:srgbClr val="C00000"/>
                </a:solidFill>
              </a:rPr>
              <a:t>negative</a:t>
            </a:r>
            <a:r>
              <a:rPr lang="en-US" sz="1900" noProof="0" dirty="0" smtClean="0">
                <a:solidFill>
                  <a:schemeClr val="accent6"/>
                </a:solidFill>
              </a:rPr>
              <a:t> impact on performance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noProof="0" dirty="0" smtClean="0"/>
              <a:t>Rendering creates a shadow DOM </a:t>
            </a:r>
            <a:r>
              <a:rPr lang="en-US" sz="1900" noProof="0" dirty="0" smtClean="0">
                <a:solidFill>
                  <a:schemeClr val="accent6"/>
                </a:solidFill>
              </a:rPr>
              <a:t>little impact on performance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Compare new shadow DOM to previous one </a:t>
            </a:r>
            <a:r>
              <a:rPr lang="en-US" sz="1800" dirty="0" smtClean="0">
                <a:solidFill>
                  <a:srgbClr val="C00000"/>
                </a:solidFill>
              </a:rPr>
              <a:t>negative</a:t>
            </a:r>
            <a:r>
              <a:rPr lang="en-US" sz="1800" dirty="0" smtClean="0">
                <a:solidFill>
                  <a:schemeClr val="accent6"/>
                </a:solidFill>
              </a:rPr>
              <a:t> impact on performance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noProof="0" dirty="0" smtClean="0"/>
              <a:t>Rendering of only differences to actual DOM </a:t>
            </a:r>
            <a:r>
              <a:rPr lang="en-US" sz="1800" noProof="0" dirty="0" smtClean="0">
                <a:solidFill>
                  <a:schemeClr val="accent6"/>
                </a:solidFill>
              </a:rPr>
              <a:t>strong positive impact on performance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Optimize via </a:t>
            </a:r>
            <a:r>
              <a:rPr lang="en-US" i="1" noProof="0" dirty="0" err="1" smtClean="0"/>
              <a:t>shouldComponentUpdate</a:t>
            </a:r>
            <a:endParaRPr lang="en-US" i="1" noProof="0" dirty="0" smtClean="0"/>
          </a:p>
          <a:p>
            <a:pPr lvl="1"/>
            <a:r>
              <a:rPr lang="en-US" noProof="0" dirty="0" smtClean="0"/>
              <a:t>Bring business logic and guess whether the component should call render at all </a:t>
            </a:r>
            <a:br>
              <a:rPr lang="en-US" noProof="0" dirty="0" smtClean="0"/>
            </a:br>
            <a:r>
              <a:rPr lang="en-US" sz="1900" noProof="0" dirty="0" smtClean="0">
                <a:solidFill>
                  <a:schemeClr val="accent6"/>
                </a:solidFill>
              </a:rPr>
              <a:t>not rendering when data are not changing has positive impact on performance</a:t>
            </a:r>
            <a:endParaRPr lang="en-US" noProof="0" dirty="0" smtClean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12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A few words before moving to next topic… </a:t>
            </a:r>
          </a:p>
          <a:p>
            <a:pPr lvl="1"/>
            <a:r>
              <a:rPr lang="en-US" noProof="0" dirty="0" smtClean="0"/>
              <a:t>…just in case it was not that clear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React is designed in a declarative way</a:t>
            </a:r>
          </a:p>
          <a:p>
            <a:pPr lvl="1"/>
            <a:r>
              <a:rPr lang="en-US" noProof="0" dirty="0" smtClean="0"/>
              <a:t>It can define it’s own internal state, but…</a:t>
            </a:r>
          </a:p>
          <a:p>
            <a:pPr lvl="1"/>
            <a:r>
              <a:rPr lang="en-US" noProof="0" dirty="0" smtClean="0"/>
              <a:t>...most components should always return same content for given input and not have internal state </a:t>
            </a:r>
            <a:r>
              <a:rPr lang="en-US" sz="1800" noProof="0" dirty="0" smtClean="0">
                <a:solidFill>
                  <a:schemeClr val="accent6"/>
                </a:solidFill>
              </a:rPr>
              <a:t>dumb components, pure components</a:t>
            </a:r>
          </a:p>
          <a:p>
            <a:pPr lvl="1"/>
            <a:r>
              <a:rPr lang="en-US" noProof="0" dirty="0" smtClean="0"/>
              <a:t>State only comes from data </a:t>
            </a:r>
            <a:r>
              <a:rPr lang="en-US" sz="1900" noProof="0" dirty="0" smtClean="0">
                <a:solidFill>
                  <a:schemeClr val="accent6"/>
                </a:solidFill>
              </a:rPr>
              <a:t>properties, state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lvl="1"/>
            <a:endParaRPr lang="en-US" noProof="0" dirty="0" smtClean="0"/>
          </a:p>
          <a:p>
            <a:r>
              <a:rPr lang="en-US" b="1" noProof="0" dirty="0" smtClean="0"/>
              <a:t>No more </a:t>
            </a:r>
            <a:r>
              <a:rPr lang="en-US" noProof="0" dirty="0" err="1" smtClean="0"/>
              <a:t>jquery</a:t>
            </a:r>
            <a:r>
              <a:rPr lang="en-US" noProof="0" dirty="0" smtClean="0"/>
              <a:t>, backbone or whatever </a:t>
            </a:r>
            <a:r>
              <a:rPr lang="en-US" b="1" noProof="0" dirty="0" smtClean="0"/>
              <a:t>rendering tweaks </a:t>
            </a:r>
            <a:r>
              <a:rPr lang="en-US" noProof="0" dirty="0" smtClean="0"/>
              <a:t>on user  interactions or from other sources</a:t>
            </a:r>
          </a:p>
          <a:p>
            <a:pPr lvl="1"/>
            <a:r>
              <a:rPr lang="en-US" noProof="0" dirty="0" smtClean="0"/>
              <a:t>A single DOM source of truth is the output of render function</a:t>
            </a:r>
          </a:p>
          <a:p>
            <a:pPr lvl="1"/>
            <a:r>
              <a:rPr lang="en-US" noProof="0" dirty="0" smtClean="0"/>
              <a:t>Application state only belong in data </a:t>
            </a:r>
            <a:r>
              <a:rPr lang="en-US" sz="1900" noProof="0" dirty="0" smtClean="0">
                <a:solidFill>
                  <a:schemeClr val="accent6"/>
                </a:solidFill>
              </a:rPr>
              <a:t>properties, state, </a:t>
            </a:r>
            <a:r>
              <a:rPr lang="en-US" sz="1900" noProof="0" dirty="0" err="1" smtClean="0">
                <a:solidFill>
                  <a:schemeClr val="accent6"/>
                </a:solidFill>
              </a:rPr>
              <a:t>dom</a:t>
            </a:r>
            <a:r>
              <a:rPr lang="en-US" sz="1900" noProof="0" dirty="0" smtClean="0">
                <a:solidFill>
                  <a:schemeClr val="accent6"/>
                </a:solidFill>
              </a:rPr>
              <a:t> reflects this</a:t>
            </a:r>
            <a:endParaRPr lang="en-US" noProof="0" dirty="0" smtClean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08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– </a:t>
            </a:r>
            <a:r>
              <a:rPr lang="fr-FR" dirty="0" err="1" smtClean="0"/>
              <a:t>dumb</a:t>
            </a:r>
            <a:r>
              <a:rPr lang="fr-FR" dirty="0" smtClean="0"/>
              <a:t> &amp; smart components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state is not held in component</a:t>
            </a:r>
          </a:p>
          <a:p>
            <a:pPr lvl="1"/>
            <a:r>
              <a:rPr lang="en-US" dirty="0" smtClean="0"/>
              <a:t>Many components are said to be </a:t>
            </a:r>
            <a:r>
              <a:rPr lang="en-US" i="1" dirty="0" smtClean="0"/>
              <a:t>dumb</a:t>
            </a:r>
          </a:p>
          <a:p>
            <a:pPr lvl="2"/>
            <a:r>
              <a:rPr lang="en-US" dirty="0" smtClean="0"/>
              <a:t>only display data</a:t>
            </a:r>
          </a:p>
          <a:p>
            <a:pPr lvl="2"/>
            <a:r>
              <a:rPr lang="en-US" dirty="0" smtClean="0"/>
              <a:t>Dispatch events from user actions</a:t>
            </a:r>
          </a:p>
          <a:p>
            <a:endParaRPr lang="en-US" dirty="0" smtClean="0"/>
          </a:p>
          <a:p>
            <a:r>
              <a:rPr lang="en-US" dirty="0" smtClean="0"/>
              <a:t>Some </a:t>
            </a:r>
            <a:r>
              <a:rPr lang="en-US" i="1" dirty="0" smtClean="0"/>
              <a:t>smarter</a:t>
            </a:r>
            <a:r>
              <a:rPr lang="en-US" dirty="0" smtClean="0"/>
              <a:t> components</a:t>
            </a:r>
          </a:p>
          <a:p>
            <a:pPr lvl="1"/>
            <a:r>
              <a:rPr lang="en-US" dirty="0" smtClean="0"/>
              <a:t>Operate other components and user actions functions</a:t>
            </a:r>
          </a:p>
          <a:p>
            <a:pPr lvl="1"/>
            <a:r>
              <a:rPr lang="en-US" dirty="0" smtClean="0"/>
              <a:t>Some bind to data-source to manage application state updates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words on i18n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with key/value </a:t>
            </a:r>
            <a:r>
              <a:rPr lang="en-US" dirty="0"/>
              <a:t>extractions </a:t>
            </a:r>
            <a:r>
              <a:rPr lang="en-US" dirty="0" smtClean="0"/>
              <a:t>package </a:t>
            </a:r>
            <a:r>
              <a:rPr lang="en-US" sz="2000" dirty="0" smtClean="0">
                <a:solidFill>
                  <a:schemeClr val="accent6"/>
                </a:solidFill>
              </a:rPr>
              <a:t>react-</a:t>
            </a:r>
            <a:r>
              <a:rPr lang="en-US" sz="2000" dirty="0" err="1" smtClean="0">
                <a:solidFill>
                  <a:schemeClr val="accent6"/>
                </a:solidFill>
              </a:rPr>
              <a:t>intl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Turn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Into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851025" y="2338644"/>
            <a:ext cx="848995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dirty="0"/>
              <a:t>&lt;</a:t>
            </a:r>
            <a:r>
              <a:rPr lang="fr-FR" dirty="0" err="1">
                <a:solidFill>
                  <a:srgbClr val="C00000"/>
                </a:solidFill>
              </a:rPr>
              <a:t>Filter</a:t>
            </a:r>
            <a:r>
              <a:rPr lang="fr-FR" dirty="0">
                <a:solidFill>
                  <a:srgbClr val="C00000"/>
                </a:solidFill>
              </a:rPr>
              <a:t>  </a:t>
            </a:r>
            <a:r>
              <a:rPr lang="fr-FR" dirty="0" err="1" smtClean="0"/>
              <a:t>filterText</a:t>
            </a:r>
            <a:r>
              <a:rPr lang="fr-FR" dirty="0"/>
              <a:t>={</a:t>
            </a:r>
            <a:r>
              <a:rPr lang="fr-FR" dirty="0" err="1"/>
              <a:t>this.props.applications.filter</a:t>
            </a:r>
            <a:r>
              <a:rPr lang="fr-FR" dirty="0"/>
              <a:t>}            </a:t>
            </a: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   </a:t>
            </a:r>
            <a:r>
              <a:rPr lang="fr-FR" dirty="0" err="1" smtClean="0"/>
              <a:t>handleFilter</a:t>
            </a:r>
            <a:r>
              <a:rPr lang="fr-FR" dirty="0"/>
              <a:t>={</a:t>
            </a:r>
            <a:r>
              <a:rPr lang="fr-FR" dirty="0" err="1"/>
              <a:t>this.handleFilter</a:t>
            </a:r>
            <a:r>
              <a:rPr lang="fr-FR" dirty="0"/>
              <a:t>}            </a:t>
            </a: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   </a:t>
            </a:r>
            <a:r>
              <a:rPr lang="fr-FR" dirty="0" err="1" smtClean="0"/>
              <a:t>placeholder</a:t>
            </a:r>
            <a:r>
              <a:rPr lang="fr-FR" dirty="0"/>
              <a:t>=</a:t>
            </a:r>
            <a:r>
              <a:rPr lang="fr-FR" i="1" dirty="0">
                <a:solidFill>
                  <a:schemeClr val="accent6">
                    <a:lumMod val="75000"/>
                  </a:schemeClr>
                </a:solidFill>
              </a:rPr>
              <a:t>'</a:t>
            </a:r>
            <a:r>
              <a:rPr lang="fr-FR" i="1" dirty="0" err="1">
                <a:solidFill>
                  <a:schemeClr val="accent6">
                    <a:lumMod val="75000"/>
                  </a:schemeClr>
                </a:solidFill>
              </a:rPr>
              <a:t>Search</a:t>
            </a:r>
            <a:r>
              <a:rPr lang="fr-FR" i="1" dirty="0">
                <a:solidFill>
                  <a:schemeClr val="accent6">
                    <a:lumMod val="75000"/>
                  </a:schemeClr>
                </a:solidFill>
              </a:rPr>
              <a:t>...'</a:t>
            </a:r>
            <a:r>
              <a:rPr lang="fr-FR" dirty="0"/>
              <a:t> </a:t>
            </a:r>
            <a:r>
              <a:rPr lang="fr-FR" dirty="0" smtClean="0"/>
              <a:t> /&gt;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1851025" y="4105696"/>
            <a:ext cx="848995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dirty="0" smtClean="0"/>
              <a:t>&lt;</a:t>
            </a:r>
            <a:r>
              <a:rPr lang="fr-FR" dirty="0" err="1">
                <a:solidFill>
                  <a:srgbClr val="C00000"/>
                </a:solidFill>
              </a:rPr>
              <a:t>Filter</a:t>
            </a:r>
            <a:r>
              <a:rPr lang="fr-FR" dirty="0">
                <a:solidFill>
                  <a:srgbClr val="C00000"/>
                </a:solidFill>
              </a:rPr>
              <a:t>  </a:t>
            </a:r>
            <a:r>
              <a:rPr lang="fr-FR" dirty="0" err="1" smtClean="0"/>
              <a:t>filterText</a:t>
            </a:r>
            <a:r>
              <a:rPr lang="fr-FR" dirty="0"/>
              <a:t>={</a:t>
            </a:r>
            <a:r>
              <a:rPr lang="fr-FR" dirty="0" err="1"/>
              <a:t>this.props.applications.filter</a:t>
            </a:r>
            <a:r>
              <a:rPr lang="fr-FR" dirty="0"/>
              <a:t>}            </a:t>
            </a:r>
          </a:p>
          <a:p>
            <a:r>
              <a:rPr lang="fr-FR" dirty="0"/>
              <a:t>     </a:t>
            </a:r>
            <a:r>
              <a:rPr lang="fr-FR" dirty="0" err="1"/>
              <a:t>handleFilter</a:t>
            </a:r>
            <a:r>
              <a:rPr lang="fr-FR" dirty="0"/>
              <a:t>={</a:t>
            </a:r>
            <a:r>
              <a:rPr lang="fr-FR" dirty="0" err="1"/>
              <a:t>this.handleFilter</a:t>
            </a:r>
            <a:r>
              <a:rPr lang="fr-FR" dirty="0"/>
              <a:t>}            </a:t>
            </a:r>
          </a:p>
          <a:p>
            <a:r>
              <a:rPr lang="fr-FR" dirty="0"/>
              <a:t>     </a:t>
            </a:r>
            <a:r>
              <a:rPr lang="fr-FR" dirty="0" err="1"/>
              <a:t>placeholder</a:t>
            </a:r>
            <a:r>
              <a:rPr lang="fr-FR" dirty="0" smtClean="0"/>
              <a:t>={</a:t>
            </a:r>
            <a:r>
              <a:rPr lang="fr-FR" i="1" dirty="0"/>
              <a:t>&lt;</a:t>
            </a:r>
            <a:r>
              <a:rPr lang="fr-FR" i="1" dirty="0" err="1"/>
              <a:t>FormattedMessage</a:t>
            </a:r>
            <a:r>
              <a:rPr lang="fr-FR" i="1" dirty="0"/>
              <a:t>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id</a:t>
            </a:r>
            <a:r>
              <a:rPr lang="fr-FR" i="1" dirty="0"/>
              <a:t>=</a:t>
            </a:r>
            <a:r>
              <a:rPr lang="fr-FR" i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i="1" dirty="0" err="1" smtClean="0">
                <a:solidFill>
                  <a:schemeClr val="accent6">
                    <a:lumMod val="75000"/>
                  </a:schemeClr>
                </a:solidFill>
              </a:rPr>
              <a:t>applications.filterMesssage</a:t>
            </a:r>
            <a:r>
              <a:rPr lang="fr-FR" i="1" dirty="0" smtClean="0">
                <a:solidFill>
                  <a:schemeClr val="accent6">
                    <a:lumMod val="75000"/>
                  </a:schemeClr>
                </a:solidFill>
              </a:rPr>
              <a:t>" </a:t>
            </a:r>
          </a:p>
          <a:p>
            <a:r>
              <a:rPr lang="fr-FR" i="1" dirty="0"/>
              <a:t> </a:t>
            </a:r>
            <a:r>
              <a:rPr lang="fr-FR" i="1" dirty="0" smtClean="0"/>
              <a:t>                 </a:t>
            </a:r>
            <a:r>
              <a:rPr lang="fr-FR" i="1" dirty="0" err="1" smtClean="0"/>
              <a:t>defaultMessage</a:t>
            </a:r>
            <a:r>
              <a:rPr lang="fr-FR" i="1" dirty="0"/>
              <a:t>=</a:t>
            </a:r>
            <a:r>
              <a:rPr lang="fr-FR" i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i="1" dirty="0" err="1">
                <a:solidFill>
                  <a:schemeClr val="accent6">
                    <a:lumMod val="75000"/>
                  </a:schemeClr>
                </a:solidFill>
              </a:rPr>
              <a:t>Search</a:t>
            </a:r>
            <a:r>
              <a:rPr lang="fr-FR" i="1" dirty="0">
                <a:solidFill>
                  <a:schemeClr val="accent6">
                    <a:lumMod val="75000"/>
                  </a:schemeClr>
                </a:solidFill>
              </a:rPr>
              <a:t>…"</a:t>
            </a:r>
            <a:r>
              <a:rPr lang="fr-FR" i="1" dirty="0"/>
              <a:t> /&gt;</a:t>
            </a:r>
          </a:p>
          <a:p>
            <a:r>
              <a:rPr lang="fr-FR" dirty="0" smtClean="0"/>
              <a:t>      }  /&gt;</a:t>
            </a:r>
            <a:endParaRPr lang="fr-FR" dirty="0"/>
          </a:p>
        </p:txBody>
      </p:sp>
      <p:sp>
        <p:nvSpPr>
          <p:cNvPr id="9" name="Rectangle 11"/>
          <p:cNvSpPr/>
          <p:nvPr/>
        </p:nvSpPr>
        <p:spPr>
          <a:xfrm>
            <a:off x="190500" y="4356100"/>
            <a:ext cx="1574800" cy="1295400"/>
          </a:xfrm>
          <a:prstGeom prst="wedgeRectCallout">
            <a:avLst>
              <a:gd name="adj1" fmla="val 91425"/>
              <a:gd name="adj2" fmla="val -49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Propose ID and default message</a:t>
            </a:r>
            <a:endParaRPr lang="fr-FR" dirty="0"/>
          </a:p>
        </p:txBody>
      </p:sp>
      <p:sp>
        <p:nvSpPr>
          <p:cNvPr id="10" name="Rectangle 11"/>
          <p:cNvSpPr/>
          <p:nvPr/>
        </p:nvSpPr>
        <p:spPr>
          <a:xfrm>
            <a:off x="10426700" y="4323557"/>
            <a:ext cx="1574800" cy="1295400"/>
          </a:xfrm>
          <a:prstGeom prst="wedgeRectCallout">
            <a:avLst>
              <a:gd name="adj1" fmla="val -146339"/>
              <a:gd name="adj2" fmla="val 26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plurality</a:t>
            </a:r>
            <a:r>
              <a:rPr lang="fr-FR" dirty="0" smtClean="0"/>
              <a:t> and variables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4087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&amp; Redux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smtClean="0"/>
              <a:t>Rock &amp; Roll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564" y="2992508"/>
            <a:ext cx="6490136" cy="32190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– what the flux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1"/>
            <a:ext cx="10515600" cy="480186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Many frameworks and approaches follows MVC like patterns</a:t>
            </a:r>
            <a:endParaRPr lang="en-US" sz="2400" dirty="0" smtClean="0">
              <a:solidFill>
                <a:schemeClr val="accent6"/>
              </a:solidFill>
            </a:endParaRPr>
          </a:p>
          <a:p>
            <a:pPr lvl="1"/>
            <a:r>
              <a:rPr lang="en-US" sz="2000" dirty="0" smtClean="0"/>
              <a:t>Model manages behavior and data</a:t>
            </a:r>
          </a:p>
          <a:p>
            <a:pPr lvl="1"/>
            <a:r>
              <a:rPr lang="en-US" sz="2000" dirty="0" smtClean="0"/>
              <a:t>View represent the display of the model in UI</a:t>
            </a:r>
          </a:p>
          <a:p>
            <a:pPr lvl="1"/>
            <a:r>
              <a:rPr lang="en-US" sz="2000" dirty="0" smtClean="0"/>
              <a:t>Controller takes user input, manipulates model and cause views to update</a:t>
            </a:r>
          </a:p>
          <a:p>
            <a:r>
              <a:rPr lang="en-US" sz="2400" dirty="0" smtClean="0"/>
              <a:t>MVC existed before I was born </a:t>
            </a:r>
            <a:br>
              <a:rPr lang="en-US" sz="2400" dirty="0" smtClean="0"/>
            </a:br>
            <a:r>
              <a:rPr lang="en-US" sz="2400" dirty="0" smtClean="0"/>
              <a:t>and still exist so it is kind of a norm</a:t>
            </a:r>
          </a:p>
          <a:p>
            <a:r>
              <a:rPr lang="en-US" sz="2400" dirty="0" smtClean="0"/>
              <a:t>Bidirectional communications </a:t>
            </a:r>
            <a:br>
              <a:rPr lang="en-US" sz="2400" dirty="0" smtClean="0"/>
            </a:br>
            <a:r>
              <a:rPr lang="en-US" sz="2400" dirty="0" smtClean="0"/>
              <a:t>→ causes cycles and </a:t>
            </a:r>
            <a:br>
              <a:rPr lang="en-US" sz="2400" dirty="0" smtClean="0"/>
            </a:br>
            <a:r>
              <a:rPr lang="en-US" sz="2400" dirty="0" smtClean="0"/>
              <a:t>create high complexity </a:t>
            </a:r>
            <a:br>
              <a:rPr lang="en-US" sz="2400" dirty="0" smtClean="0"/>
            </a:br>
            <a:r>
              <a:rPr lang="en-US" sz="1800" dirty="0" smtClean="0">
                <a:solidFill>
                  <a:schemeClr val="accent6"/>
                </a:solidFill>
              </a:rPr>
              <a:t>as met in AAD, AED, Highlight, etc.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>where 1 data change causes given 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>views to render several times or 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>indefinitely due to side effects</a:t>
            </a:r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235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Redux</a:t>
            </a:r>
            <a:r>
              <a:rPr lang="en-US" noProof="0" dirty="0" smtClean="0"/>
              <a:t> – what the flux ?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consumes data and </a:t>
            </a:r>
            <a:br>
              <a:rPr lang="fr-FR" dirty="0" smtClean="0"/>
            </a:br>
            <a:r>
              <a:rPr lang="fr-FR" dirty="0" err="1" smtClean="0"/>
              <a:t>produce</a:t>
            </a:r>
            <a:r>
              <a:rPr lang="fr-FR" dirty="0" smtClean="0"/>
              <a:t> DOM</a:t>
            </a:r>
            <a:br>
              <a:rPr lang="fr-FR" dirty="0" smtClean="0"/>
            </a:br>
            <a:r>
              <a:rPr lang="fr-FR" dirty="0" err="1" smtClean="0"/>
              <a:t>React</a:t>
            </a:r>
            <a:r>
              <a:rPr lang="fr-FR" dirty="0" smtClean="0"/>
              <a:t> updates DOM </a:t>
            </a:r>
            <a:r>
              <a:rPr lang="fr-FR" dirty="0" err="1" smtClean="0"/>
              <a:t>when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data changes</a:t>
            </a:r>
          </a:p>
          <a:p>
            <a:pPr lvl="1"/>
            <a:r>
              <a:rPr lang="fr-FR" dirty="0" err="1" smtClean="0"/>
              <a:t>Need</a:t>
            </a:r>
            <a:r>
              <a:rPr lang="fr-FR" dirty="0" smtClean="0"/>
              <a:t> for a data-source</a:t>
            </a:r>
            <a:br>
              <a:rPr lang="fr-FR" dirty="0" smtClean="0"/>
            </a:br>
            <a:r>
              <a:rPr lang="fr-FR" dirty="0" smtClean="0"/>
              <a:t>management workflow</a:t>
            </a:r>
          </a:p>
          <a:p>
            <a:r>
              <a:rPr lang="fr-FR" dirty="0" smtClean="0"/>
              <a:t>Single source of </a:t>
            </a:r>
            <a:r>
              <a:rPr lang="fr-FR" dirty="0" err="1" smtClean="0"/>
              <a:t>truth</a:t>
            </a:r>
            <a:endParaRPr lang="fr-FR" dirty="0" smtClean="0"/>
          </a:p>
          <a:p>
            <a:pPr lvl="1"/>
            <a:r>
              <a:rPr lang="en-US" dirty="0" smtClean="0"/>
              <a:t>Whole application state in the </a:t>
            </a:r>
            <a:br>
              <a:rPr lang="en-US" dirty="0" smtClean="0"/>
            </a:br>
            <a:r>
              <a:rPr lang="en-US" dirty="0" smtClean="0"/>
              <a:t>centralized data store</a:t>
            </a:r>
            <a:br>
              <a:rPr lang="en-US" dirty="0" smtClean="0"/>
            </a:br>
            <a:r>
              <a:rPr lang="en-US" sz="1800" dirty="0" smtClean="0">
                <a:solidFill>
                  <a:schemeClr val="accent6"/>
                </a:solidFill>
              </a:rPr>
              <a:t>not hidden in DOM or other weird places</a:t>
            </a:r>
            <a:endParaRPr lang="fr-FR" sz="1800" dirty="0" smtClean="0">
              <a:solidFill>
                <a:schemeClr val="accent6"/>
              </a:solidFill>
            </a:endParaRPr>
          </a:p>
          <a:p>
            <a:r>
              <a:rPr lang="fr-FR" dirty="0" smtClean="0"/>
              <a:t>Flux, the original </a:t>
            </a:r>
            <a:r>
              <a:rPr lang="fr-FR" dirty="0" err="1" smtClean="0"/>
              <a:t>worflow</a:t>
            </a:r>
            <a:r>
              <a:rPr lang="fr-FR" dirty="0" smtClean="0"/>
              <a:t> 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17</a:t>
            </a:fld>
            <a:endParaRPr lang="fr-FR"/>
          </a:p>
        </p:txBody>
      </p:sp>
      <p:cxnSp>
        <p:nvCxnSpPr>
          <p:cNvPr id="64" name="Connecteur droit avec flèche 63"/>
          <p:cNvCxnSpPr>
            <a:endCxn id="30" idx="1"/>
          </p:cNvCxnSpPr>
          <p:nvPr/>
        </p:nvCxnSpPr>
        <p:spPr>
          <a:xfrm>
            <a:off x="6096000" y="2466357"/>
            <a:ext cx="1251743" cy="23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Forme 58"/>
          <p:cNvCxnSpPr>
            <a:stCxn id="27" idx="2"/>
            <a:endCxn id="29" idx="0"/>
          </p:cNvCxnSpPr>
          <p:nvPr/>
        </p:nvCxnSpPr>
        <p:spPr>
          <a:xfrm rot="16200000" flipH="1">
            <a:off x="9740282" y="3818727"/>
            <a:ext cx="1874481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ctangle à coins arrondis 8"/>
          <p:cNvSpPr/>
          <p:nvPr/>
        </p:nvSpPr>
        <p:spPr>
          <a:xfrm>
            <a:off x="9899645" y="2054402"/>
            <a:ext cx="1552575" cy="82867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8" name="Rectangle à coins arrondis 9"/>
          <p:cNvSpPr/>
          <p:nvPr/>
        </p:nvSpPr>
        <p:spPr>
          <a:xfrm>
            <a:off x="7347743" y="4757559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9" name="Rectangle à coins arrondis 10"/>
          <p:cNvSpPr/>
          <p:nvPr/>
        </p:nvSpPr>
        <p:spPr>
          <a:xfrm>
            <a:off x="9745981" y="4757558"/>
            <a:ext cx="1866262" cy="776009"/>
          </a:xfrm>
          <a:prstGeom prst="roundRect">
            <a:avLst>
              <a:gd name="adj" fmla="val 15450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à coins arrondis 11"/>
          <p:cNvSpPr/>
          <p:nvPr/>
        </p:nvSpPr>
        <p:spPr>
          <a:xfrm>
            <a:off x="7347743" y="2054402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cxnSp>
        <p:nvCxnSpPr>
          <p:cNvPr id="31" name="Straight Arrow Connector 30"/>
          <p:cNvCxnSpPr>
            <a:stCxn id="28" idx="0"/>
            <a:endCxn id="30" idx="2"/>
          </p:cNvCxnSpPr>
          <p:nvPr/>
        </p:nvCxnSpPr>
        <p:spPr>
          <a:xfrm flipV="1">
            <a:off x="8124031" y="2883077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9" idx="2"/>
            <a:endCxn id="28" idx="2"/>
          </p:cNvCxnSpPr>
          <p:nvPr/>
        </p:nvCxnSpPr>
        <p:spPr>
          <a:xfrm rot="5400000">
            <a:off x="9399051" y="4258548"/>
            <a:ext cx="5042" cy="2555081"/>
          </a:xfrm>
          <a:prstGeom prst="bentConnector3">
            <a:avLst>
              <a:gd name="adj1" fmla="val 614522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0" idx="0"/>
            <a:endCxn id="27" idx="0"/>
          </p:cNvCxnSpPr>
          <p:nvPr/>
        </p:nvCxnSpPr>
        <p:spPr>
          <a:xfrm rot="5400000" flipH="1" flipV="1">
            <a:off x="9399982" y="778451"/>
            <a:ext cx="12700" cy="2551902"/>
          </a:xfrm>
          <a:prstGeom prst="bentConnector3">
            <a:avLst>
              <a:gd name="adj1" fmla="val 180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Redux</a:t>
            </a:r>
            <a:r>
              <a:rPr lang="en-US" noProof="0" dirty="0" smtClean="0"/>
              <a:t> – what the flux ?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</a:t>
            </a:r>
            <a:r>
              <a:rPr lang="fr-FR" dirty="0" err="1" smtClean="0"/>
              <a:t>takes</a:t>
            </a:r>
            <a:r>
              <a:rPr lang="fr-FR" dirty="0" smtClean="0"/>
              <a:t> data and </a:t>
            </a:r>
            <a:r>
              <a:rPr lang="fr-FR" dirty="0" err="1" smtClean="0"/>
              <a:t>produce</a:t>
            </a:r>
            <a:r>
              <a:rPr lang="fr-FR" dirty="0" smtClean="0"/>
              <a:t> DOM</a:t>
            </a:r>
          </a:p>
          <a:p>
            <a:pPr lvl="1"/>
            <a:r>
              <a:rPr lang="fr-FR" dirty="0" err="1" smtClean="0"/>
              <a:t>Need</a:t>
            </a:r>
            <a:r>
              <a:rPr lang="fr-FR" dirty="0" smtClean="0"/>
              <a:t> for a data-source-management </a:t>
            </a:r>
            <a:r>
              <a:rPr lang="fr-FR" dirty="0" err="1" smtClean="0"/>
              <a:t>workflow</a:t>
            </a:r>
            <a:endParaRPr lang="fr-FR" dirty="0" smtClean="0"/>
          </a:p>
          <a:p>
            <a:r>
              <a:rPr lang="fr-FR" dirty="0" smtClean="0"/>
              <a:t>Single source of </a:t>
            </a:r>
            <a:r>
              <a:rPr lang="fr-FR" dirty="0" err="1" smtClean="0"/>
              <a:t>truth</a:t>
            </a:r>
            <a:endParaRPr lang="fr-FR" dirty="0" smtClean="0"/>
          </a:p>
          <a:p>
            <a:r>
              <a:rPr lang="fr-FR" dirty="0" smtClean="0"/>
              <a:t>Flux, the </a:t>
            </a:r>
            <a:r>
              <a:rPr lang="fr-FR" dirty="0" err="1" smtClean="0"/>
              <a:t>worflow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more in </a:t>
            </a:r>
            <a:r>
              <a:rPr lang="fr-FR" dirty="0" err="1" smtClean="0"/>
              <a:t>details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18</a:t>
            </a:fld>
            <a:endParaRPr lang="fr-FR"/>
          </a:p>
        </p:txBody>
      </p:sp>
      <p:cxnSp>
        <p:nvCxnSpPr>
          <p:cNvPr id="20" name="Connecteur droit avec flèche 19"/>
          <p:cNvCxnSpPr>
            <a:stCxn id="16" idx="2"/>
            <a:endCxn id="11" idx="0"/>
          </p:cNvCxnSpPr>
          <p:nvPr/>
        </p:nvCxnSpPr>
        <p:spPr>
          <a:xfrm>
            <a:off x="10601326" y="3500438"/>
            <a:ext cx="0" cy="5453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1" idx="2"/>
            <a:endCxn id="17" idx="0"/>
          </p:cNvCxnSpPr>
          <p:nvPr/>
        </p:nvCxnSpPr>
        <p:spPr>
          <a:xfrm flipH="1">
            <a:off x="10601325" y="4855369"/>
            <a:ext cx="1" cy="5214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7" idx="1"/>
            <a:endCxn id="10" idx="3"/>
          </p:cNvCxnSpPr>
          <p:nvPr/>
        </p:nvCxnSpPr>
        <p:spPr>
          <a:xfrm flipH="1" flipV="1">
            <a:off x="9051132" y="5648325"/>
            <a:ext cx="835818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8" idx="0"/>
            <a:endCxn id="12" idx="2"/>
          </p:cNvCxnSpPr>
          <p:nvPr/>
        </p:nvCxnSpPr>
        <p:spPr>
          <a:xfrm flipV="1">
            <a:off x="5948363" y="4864894"/>
            <a:ext cx="0" cy="5072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15" idx="3"/>
            <a:endCxn id="9" idx="1"/>
          </p:cNvCxnSpPr>
          <p:nvPr/>
        </p:nvCxnSpPr>
        <p:spPr>
          <a:xfrm>
            <a:off x="6438900" y="3333751"/>
            <a:ext cx="105965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4" idx="1"/>
            <a:endCxn id="13" idx="3"/>
          </p:cNvCxnSpPr>
          <p:nvPr/>
        </p:nvCxnSpPr>
        <p:spPr>
          <a:xfrm flipH="1">
            <a:off x="2705101" y="4450557"/>
            <a:ext cx="638175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2" idx="1"/>
            <a:endCxn id="14" idx="3"/>
          </p:cNvCxnSpPr>
          <p:nvPr/>
        </p:nvCxnSpPr>
        <p:spPr>
          <a:xfrm flipH="1">
            <a:off x="4505326" y="4450557"/>
            <a:ext cx="666749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12" idx="0"/>
            <a:endCxn id="15" idx="2"/>
          </p:cNvCxnSpPr>
          <p:nvPr/>
        </p:nvCxnSpPr>
        <p:spPr>
          <a:xfrm flipV="1">
            <a:off x="5948363" y="3500438"/>
            <a:ext cx="0" cy="535781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9" idx="3"/>
            <a:endCxn id="16" idx="1"/>
          </p:cNvCxnSpPr>
          <p:nvPr/>
        </p:nvCxnSpPr>
        <p:spPr>
          <a:xfrm>
            <a:off x="9051132" y="3333751"/>
            <a:ext cx="105965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0" idx="1"/>
            <a:endCxn id="18" idx="3"/>
          </p:cNvCxnSpPr>
          <p:nvPr/>
        </p:nvCxnSpPr>
        <p:spPr>
          <a:xfrm flipH="1" flipV="1">
            <a:off x="6543675" y="5643562"/>
            <a:ext cx="954882" cy="476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7498557" y="2943226"/>
            <a:ext cx="1552575" cy="78105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498557" y="5257800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React</a:t>
            </a:r>
            <a:r>
              <a:rPr lang="fr-FR" b="1" dirty="0" smtClean="0"/>
              <a:t> </a:t>
            </a:r>
            <a:r>
              <a:rPr lang="fr-FR" b="1" dirty="0" err="1" smtClean="0"/>
              <a:t>views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9825038" y="4045744"/>
            <a:ext cx="1552575" cy="8096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172075" y="4036219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 </a:t>
            </a:r>
            <a:r>
              <a:rPr lang="fr-FR" b="1" dirty="0" err="1" smtClean="0"/>
              <a:t>creators</a:t>
            </a:r>
            <a:endParaRPr lang="fr-FR" b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638301" y="4036219"/>
            <a:ext cx="1066800" cy="82867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</a:t>
            </a:r>
            <a:br>
              <a:rPr lang="fr-FR" dirty="0" smtClean="0"/>
            </a:br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3343276" y="4036219"/>
            <a:ext cx="1162050" cy="828675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 </a:t>
            </a:r>
            <a:br>
              <a:rPr lang="fr-FR" dirty="0" smtClean="0"/>
            </a:br>
            <a:r>
              <a:rPr lang="fr-FR" dirty="0" smtClean="0"/>
              <a:t>API </a:t>
            </a:r>
            <a:r>
              <a:rPr lang="fr-FR" dirty="0" err="1" smtClean="0"/>
              <a:t>Utils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5457825" y="3167064"/>
            <a:ext cx="981075" cy="333374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Actions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0110788" y="3167064"/>
            <a:ext cx="981075" cy="3333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Callbacks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9886950" y="5376863"/>
            <a:ext cx="1428750" cy="542925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Change </a:t>
            </a:r>
            <a:r>
              <a:rPr lang="fr-FR" sz="1400" dirty="0" err="1" smtClean="0"/>
              <a:t>events</a:t>
            </a:r>
            <a:r>
              <a:rPr lang="fr-FR" sz="1400" dirty="0" smtClean="0"/>
              <a:t> /</a:t>
            </a:r>
            <a:br>
              <a:rPr lang="fr-FR" sz="1400" dirty="0" smtClean="0"/>
            </a:br>
            <a:r>
              <a:rPr lang="fr-FR" sz="1400" dirty="0" smtClean="0"/>
              <a:t>Store </a:t>
            </a:r>
            <a:r>
              <a:rPr lang="fr-FR" sz="1400" dirty="0" err="1" smtClean="0"/>
              <a:t>queries</a:t>
            </a:r>
            <a:r>
              <a:rPr lang="fr-FR" sz="1400" dirty="0" smtClean="0"/>
              <a:t> 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5353050" y="5372099"/>
            <a:ext cx="1190625" cy="542925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User</a:t>
            </a:r>
            <a:br>
              <a:rPr lang="fr-FR" sz="1400" dirty="0" smtClean="0"/>
            </a:br>
            <a:r>
              <a:rPr lang="fr-FR" sz="1400" dirty="0" smtClean="0"/>
              <a:t>Interactions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91689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- workflow close to that of flux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MVC makes it hard to understand &amp; debug application</a:t>
            </a:r>
            <a:br>
              <a:rPr lang="en-US" dirty="0" smtClean="0"/>
            </a:br>
            <a:r>
              <a:rPr lang="en-US" sz="1800" dirty="0" smtClean="0">
                <a:solidFill>
                  <a:schemeClr val="accent6"/>
                </a:solidFill>
              </a:rPr>
              <a:t>model update another model, then update a view that update a model, then…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SPAs high complexity data, interactions, </a:t>
            </a:r>
            <a:r>
              <a:rPr lang="en-US" dirty="0" err="1" smtClean="0"/>
              <a:t>asynchronicity</a:t>
            </a:r>
            <a:r>
              <a:rPr lang="en-US" dirty="0" smtClean="0"/>
              <a:t>, routing, etc.</a:t>
            </a:r>
            <a:br>
              <a:rPr lang="en-US" dirty="0" smtClean="0"/>
            </a:br>
            <a:r>
              <a:rPr lang="en-US" sz="2000" dirty="0" smtClean="0">
                <a:solidFill>
                  <a:schemeClr val="accent6"/>
                </a:solidFill>
              </a:rPr>
              <a:t>data mutation and </a:t>
            </a:r>
            <a:r>
              <a:rPr lang="en-US" sz="2000" dirty="0" err="1" smtClean="0">
                <a:solidFill>
                  <a:schemeClr val="accent6"/>
                </a:solidFill>
              </a:rPr>
              <a:t>asynchronicity</a:t>
            </a:r>
            <a:r>
              <a:rPr lang="en-US" sz="2000" dirty="0" smtClean="0">
                <a:solidFill>
                  <a:schemeClr val="accent6"/>
                </a:solidFill>
              </a:rPr>
              <a:t> makes it hard to reason about the application</a:t>
            </a:r>
            <a:endParaRPr lang="en-US" dirty="0" smtClean="0">
              <a:solidFill>
                <a:schemeClr val="accent6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Core principles</a:t>
            </a:r>
          </a:p>
          <a:p>
            <a:pPr lvl="1"/>
            <a:r>
              <a:rPr lang="en-US" dirty="0" smtClean="0"/>
              <a:t>Single source of truth </a:t>
            </a:r>
          </a:p>
          <a:p>
            <a:pPr lvl="2"/>
            <a:r>
              <a:rPr lang="en-US" dirty="0" smtClean="0"/>
              <a:t>The state of application stored in single object tree in single data store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State is read-only</a:t>
            </a:r>
          </a:p>
          <a:p>
            <a:pPr lvl="2"/>
            <a:r>
              <a:rPr lang="en-US" dirty="0" smtClean="0"/>
              <a:t>Changing state requires an action that describes operation</a:t>
            </a:r>
          </a:p>
          <a:p>
            <a:pPr lvl="1"/>
            <a:r>
              <a:rPr lang="en-US" dirty="0" smtClean="0"/>
              <a:t>Changes are made with pure functions </a:t>
            </a:r>
          </a:p>
          <a:p>
            <a:pPr lvl="2"/>
            <a:r>
              <a:rPr lang="en-US" dirty="0" smtClean="0"/>
              <a:t>New state is new object </a:t>
            </a:r>
            <a:r>
              <a:rPr lang="en-US" sz="1600" dirty="0" smtClean="0">
                <a:solidFill>
                  <a:schemeClr val="accent6"/>
                </a:solidFill>
              </a:rPr>
              <a:t>no mutations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58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 project we’re targeting	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9937" y="1478581"/>
            <a:ext cx="8063343" cy="477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00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flux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Store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endParaRPr lang="fr-FR" dirty="0" smtClean="0"/>
          </a:p>
          <a:p>
            <a:pPr lvl="1"/>
            <a:r>
              <a:rPr lang="en-US" dirty="0"/>
              <a:t>State</a:t>
            </a:r>
            <a:endParaRPr lang="fr-FR" dirty="0"/>
          </a:p>
          <a:p>
            <a:pPr lvl="1"/>
            <a:r>
              <a:rPr lang="en-US" dirty="0" smtClean="0"/>
              <a:t>Reducers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6"/>
                </a:solidFill>
              </a:rPr>
              <a:t>state </a:t>
            </a:r>
            <a:r>
              <a:rPr lang="en-US" dirty="0" err="1" smtClean="0">
                <a:solidFill>
                  <a:schemeClr val="accent6"/>
                </a:solidFill>
              </a:rPr>
              <a:t>mutator</a:t>
            </a:r>
            <a:r>
              <a:rPr lang="en-US" dirty="0" smtClean="0">
                <a:solidFill>
                  <a:schemeClr val="accent6"/>
                </a:solidFill>
              </a:rPr>
              <a:t> functions</a:t>
            </a:r>
          </a:p>
          <a:p>
            <a:pPr lvl="2"/>
            <a:r>
              <a:rPr lang="en-US" dirty="0" smtClean="0"/>
              <a:t>Consumes current state</a:t>
            </a:r>
            <a:endParaRPr lang="fr-FR" dirty="0" smtClean="0"/>
          </a:p>
          <a:p>
            <a:pPr lvl="2"/>
            <a:r>
              <a:rPr lang="fr-FR" dirty="0" smtClean="0"/>
              <a:t>Consumes actions </a:t>
            </a:r>
            <a:r>
              <a:rPr lang="fr-FR" sz="1600" dirty="0" err="1" smtClean="0">
                <a:solidFill>
                  <a:schemeClr val="accent6"/>
                </a:solidFill>
              </a:rPr>
              <a:t>operations</a:t>
            </a:r>
            <a:r>
              <a:rPr lang="fr-FR" sz="1600" dirty="0" smtClean="0">
                <a:solidFill>
                  <a:schemeClr val="accent6"/>
                </a:solidFill>
              </a:rPr>
              <a:t> </a:t>
            </a:r>
            <a:r>
              <a:rPr lang="fr-FR" sz="1600" dirty="0" err="1" smtClean="0">
                <a:solidFill>
                  <a:schemeClr val="accent6"/>
                </a:solidFill>
              </a:rPr>
              <a:t>that</a:t>
            </a:r>
            <a:r>
              <a:rPr lang="fr-FR" sz="1600" dirty="0" smtClean="0">
                <a:solidFill>
                  <a:schemeClr val="accent6"/>
                </a:solidFill>
              </a:rPr>
              <a:t> </a:t>
            </a:r>
            <a:r>
              <a:rPr lang="fr-FR" sz="1600" dirty="0" err="1" smtClean="0">
                <a:solidFill>
                  <a:schemeClr val="accent6"/>
                </a:solidFill>
              </a:rPr>
              <a:t>could</a:t>
            </a:r>
            <a:r>
              <a:rPr lang="fr-FR" sz="1600" dirty="0" smtClean="0">
                <a:solidFill>
                  <a:schemeClr val="accent6"/>
                </a:solidFill>
              </a:rPr>
              <a:t> update state</a:t>
            </a:r>
          </a:p>
          <a:p>
            <a:pPr lvl="2"/>
            <a:r>
              <a:rPr lang="fr-FR" dirty="0" err="1" smtClean="0"/>
              <a:t>Produces</a:t>
            </a:r>
            <a:r>
              <a:rPr lang="fr-FR" dirty="0" smtClean="0"/>
              <a:t> new state </a:t>
            </a:r>
            <a:r>
              <a:rPr lang="fr-FR" sz="1600" dirty="0" smtClean="0">
                <a:solidFill>
                  <a:schemeClr val="accent6"/>
                </a:solidFill>
              </a:rPr>
              <a:t>…or return the </a:t>
            </a:r>
            <a:r>
              <a:rPr lang="fr-FR" sz="1600" dirty="0" err="1" smtClean="0">
                <a:solidFill>
                  <a:schemeClr val="accent6"/>
                </a:solidFill>
              </a:rPr>
              <a:t>previous</a:t>
            </a:r>
            <a:r>
              <a:rPr lang="fr-FR" sz="1600" dirty="0" smtClean="0">
                <a:solidFill>
                  <a:schemeClr val="accent6"/>
                </a:solidFill>
              </a:rPr>
              <a:t> state if not </a:t>
            </a:r>
            <a:r>
              <a:rPr lang="fr-FR" sz="1600" dirty="0" err="1" smtClean="0">
                <a:solidFill>
                  <a:schemeClr val="accent6"/>
                </a:solidFill>
              </a:rPr>
              <a:t>changed</a:t>
            </a:r>
            <a:endParaRPr lang="fr-FR" sz="1600" dirty="0" smtClean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endParaRPr lang="en-US" b="1" i="1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b="1" i="1" dirty="0" smtClean="0">
                <a:solidFill>
                  <a:schemeClr val="accent1"/>
                </a:solidFill>
              </a:rPr>
              <a:t>(</a:t>
            </a:r>
            <a:r>
              <a:rPr lang="en-US" b="1" i="1" dirty="0">
                <a:solidFill>
                  <a:schemeClr val="accent1"/>
                </a:solidFill>
              </a:rPr>
              <a:t>state, action) → state</a:t>
            </a:r>
            <a:r>
              <a:rPr lang="en-US" b="1" i="1" dirty="0" smtClean="0">
                <a:solidFill>
                  <a:schemeClr val="accent1"/>
                </a:solidFill>
              </a:rPr>
              <a:t>’</a:t>
            </a:r>
            <a:endParaRPr lang="fr-FR" dirty="0" smtClean="0"/>
          </a:p>
          <a:p>
            <a:endParaRPr lang="en-US" dirty="0" smtClean="0"/>
          </a:p>
          <a:p>
            <a:r>
              <a:rPr lang="en-US" dirty="0" smtClean="0"/>
              <a:t>Reducers can be combined</a:t>
            </a:r>
          </a:p>
          <a:p>
            <a:pPr lvl="1"/>
            <a:r>
              <a:rPr lang="en-US" dirty="0" smtClean="0"/>
              <a:t>Divide &amp; conquer</a:t>
            </a:r>
            <a:endParaRPr lang="fr-FR" dirty="0" smtClean="0"/>
          </a:p>
          <a:p>
            <a:r>
              <a:rPr lang="fr-FR" dirty="0" err="1" smtClean="0"/>
              <a:t>Reducers</a:t>
            </a:r>
            <a:r>
              <a:rPr lang="fr-FR" dirty="0" smtClean="0"/>
              <a:t> have to </a:t>
            </a:r>
            <a:r>
              <a:rPr lang="fr-FR" dirty="0" err="1" smtClean="0"/>
              <a:t>be</a:t>
            </a:r>
            <a:r>
              <a:rPr lang="fr-FR" dirty="0" smtClean="0"/>
              <a:t> pure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lvl="1"/>
            <a:r>
              <a:rPr lang="en-US" dirty="0" smtClean="0"/>
              <a:t>If states are different, their reference pointer are different</a:t>
            </a:r>
            <a:endParaRPr lang="fr-FR" dirty="0" smtClean="0"/>
          </a:p>
          <a:p>
            <a:pPr lvl="2"/>
            <a:r>
              <a:rPr lang="en-US" dirty="0" smtClean="0"/>
              <a:t>Benefit from predictability and testability</a:t>
            </a:r>
          </a:p>
          <a:p>
            <a:pPr lvl="2"/>
            <a:r>
              <a:rPr lang="en-US" dirty="0" smtClean="0"/>
              <a:t>No need for deep object comparison through components lifecycle </a:t>
            </a:r>
            <a:r>
              <a:rPr lang="en-US" sz="1400" dirty="0" smtClean="0">
                <a:solidFill>
                  <a:schemeClr val="accent6"/>
                </a:solidFill>
              </a:rPr>
              <a:t>save on most expensive operation</a:t>
            </a:r>
            <a:endParaRPr lang="fr-FR" dirty="0" smtClean="0">
              <a:solidFill>
                <a:schemeClr val="accent6"/>
              </a:solidFill>
            </a:endParaRPr>
          </a:p>
          <a:p>
            <a:pPr lvl="1" algn="ctr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21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6357002" y="3872843"/>
            <a:ext cx="1874481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2108518"/>
            <a:ext cx="1552575" cy="82867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4811674"/>
            <a:ext cx="1866262" cy="776009"/>
          </a:xfrm>
          <a:prstGeom prst="roundRect">
            <a:avLst>
              <a:gd name="adj" fmla="val 15450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4" idx="2"/>
            <a:endCxn id="23" idx="2"/>
          </p:cNvCxnSpPr>
          <p:nvPr/>
        </p:nvCxnSpPr>
        <p:spPr>
          <a:xfrm rot="5400000">
            <a:off x="6015771" y="4312664"/>
            <a:ext cx="5042" cy="2555081"/>
          </a:xfrm>
          <a:prstGeom prst="bentConnector3">
            <a:avLst>
              <a:gd name="adj1" fmla="val 614522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6016702" y="832567"/>
            <a:ext cx="12700" cy="2551902"/>
          </a:xfrm>
          <a:prstGeom prst="bentConnector3">
            <a:avLst>
              <a:gd name="adj1" fmla="val 180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22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58657" y="3171188"/>
            <a:ext cx="471171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2108518"/>
            <a:ext cx="1552575" cy="82867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6016702" y="832567"/>
            <a:ext cx="12700" cy="2551902"/>
          </a:xfrm>
          <a:prstGeom prst="bentConnector3">
            <a:avLst>
              <a:gd name="adj1" fmla="val 180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56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23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8226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24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4005706" y="3606284"/>
            <a:ext cx="712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event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2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25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5660226" y="1382671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955280" y="1800964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3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Logs</a:t>
            </a:r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cxnSp>
        <p:nvCxnSpPr>
          <p:cNvPr id="20" name="Forme 58"/>
          <p:cNvCxnSpPr>
            <a:stCxn id="22" idx="2"/>
            <a:endCxn id="26" idx="0"/>
          </p:cNvCxnSpPr>
          <p:nvPr/>
        </p:nvCxnSpPr>
        <p:spPr>
          <a:xfrm rot="16200000" flipH="1">
            <a:off x="6830241" y="3433150"/>
            <a:ext cx="928799" cy="397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749808" y="4228878"/>
            <a:ext cx="644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51642" y="3004885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0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28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5633423" y="5901927"/>
            <a:ext cx="109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 state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3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29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8025395" y="2343150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– a gentle introduction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i="1" noProof="0" smtClean="0"/>
              <a:t>Javascript library for building user interfaces</a:t>
            </a:r>
            <a:endParaRPr lang="en-US" i="1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5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API</a:t>
            </a:r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955280" y="1800964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API</a:t>
            </a:r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Logs</a:t>
            </a:r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cxnSp>
        <p:nvCxnSpPr>
          <p:cNvPr id="20" name="Forme 58"/>
          <p:cNvCxnSpPr>
            <a:stCxn id="22" idx="2"/>
            <a:endCxn id="26" idx="0"/>
          </p:cNvCxnSpPr>
          <p:nvPr/>
        </p:nvCxnSpPr>
        <p:spPr>
          <a:xfrm rot="16200000" flipH="1">
            <a:off x="6830241" y="3433150"/>
            <a:ext cx="928799" cy="397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749808" y="4228878"/>
            <a:ext cx="644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51642" y="3004885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3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32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API</a:t>
            </a:r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5633423" y="5901927"/>
            <a:ext cx="109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 state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9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 &amp; Roll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React</a:t>
            </a:r>
          </a:p>
          <a:p>
            <a:pPr lvl="1"/>
            <a:r>
              <a:rPr lang="en-US" dirty="0" smtClean="0"/>
              <a:t>Render components</a:t>
            </a:r>
          </a:p>
          <a:p>
            <a:pPr lvl="1"/>
            <a:r>
              <a:rPr lang="en-US" dirty="0" smtClean="0"/>
              <a:t>Optimized rendering workflow</a:t>
            </a:r>
          </a:p>
          <a:p>
            <a:r>
              <a:rPr lang="en-US" dirty="0" smtClean="0"/>
              <a:t>Redux</a:t>
            </a:r>
          </a:p>
          <a:p>
            <a:pPr lvl="1"/>
            <a:r>
              <a:rPr lang="en-US" dirty="0" smtClean="0"/>
              <a:t>Optimize weak parts of react rendering </a:t>
            </a:r>
          </a:p>
          <a:p>
            <a:pPr lvl="1"/>
            <a:endParaRPr lang="en-US" dirty="0"/>
          </a:p>
          <a:p>
            <a:r>
              <a:rPr lang="en-US" dirty="0" smtClean="0"/>
              <a:t>Together</a:t>
            </a:r>
          </a:p>
          <a:p>
            <a:pPr lvl="1"/>
            <a:r>
              <a:rPr lang="en-US" dirty="0" smtClean="0"/>
              <a:t>Makes model – view transformations unidirectional</a:t>
            </a:r>
          </a:p>
          <a:p>
            <a:pPr lvl="1"/>
            <a:r>
              <a:rPr lang="en-US" dirty="0" smtClean="0"/>
              <a:t>Optimize on view rendering and data processing</a:t>
            </a:r>
          </a:p>
          <a:p>
            <a:pPr marL="457200" lvl="1" indent="0" algn="ctr">
              <a:buNone/>
            </a:pPr>
            <a:endParaRPr lang="en-US" dirty="0" smtClean="0"/>
          </a:p>
          <a:p>
            <a:pPr marL="457200" lvl="1" indent="0" algn="ctr">
              <a:buNone/>
            </a:pPr>
            <a:r>
              <a:rPr lang="en-US" dirty="0" smtClean="0">
                <a:solidFill>
                  <a:schemeClr val="accent5"/>
                </a:solidFill>
              </a:rPr>
              <a:t>“easier” to debug and understand + efficient rendering</a:t>
            </a:r>
            <a:r>
              <a:rPr lang="en-US" dirty="0" smtClean="0"/>
              <a:t> </a:t>
            </a:r>
            <a:br>
              <a:rPr lang="en-US" dirty="0" smtClean="0"/>
            </a:b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35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structure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err="1" smtClean="0">
                <a:solidFill>
                  <a:schemeClr val="accent5"/>
                </a:solidFill>
              </a:rPr>
              <a:t>api</a:t>
            </a:r>
            <a:r>
              <a:rPr lang="en-US" dirty="0" smtClean="0">
                <a:solidFill>
                  <a:schemeClr val="accent5"/>
                </a:solidFill>
              </a:rPr>
              <a:t>/			</a:t>
            </a:r>
            <a:r>
              <a:rPr lang="en-US" sz="1800" dirty="0" smtClean="0">
                <a:solidFill>
                  <a:schemeClr val="accent6"/>
                </a:solidFill>
              </a:rPr>
              <a:t>// </a:t>
            </a:r>
            <a:r>
              <a:rPr lang="en-US" sz="1800" dirty="0">
                <a:solidFill>
                  <a:schemeClr val="accent6"/>
                </a:solidFill>
              </a:rPr>
              <a:t>contains </a:t>
            </a:r>
            <a:r>
              <a:rPr lang="en-US" sz="1800" dirty="0" err="1">
                <a:solidFill>
                  <a:schemeClr val="accent6"/>
                </a:solidFill>
              </a:rPr>
              <a:t>url</a:t>
            </a:r>
            <a:r>
              <a:rPr lang="en-US" sz="1800" dirty="0">
                <a:solidFill>
                  <a:schemeClr val="accent6"/>
                </a:solidFill>
              </a:rPr>
              <a:t> information (builders) to (RESTful) API resources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5"/>
                </a:solidFill>
              </a:rPr>
              <a:t>business/		</a:t>
            </a:r>
            <a:r>
              <a:rPr lang="en-US" sz="1800" dirty="0" smtClean="0">
                <a:solidFill>
                  <a:schemeClr val="accent6"/>
                </a:solidFill>
              </a:rPr>
              <a:t>// </a:t>
            </a:r>
            <a:r>
              <a:rPr lang="en-US" sz="1800" dirty="0">
                <a:solidFill>
                  <a:schemeClr val="accent6"/>
                </a:solidFill>
              </a:rPr>
              <a:t>contains data description and manipulations (redux workflow)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5"/>
                </a:solidFill>
              </a:rPr>
              <a:t>components/		</a:t>
            </a:r>
            <a:r>
              <a:rPr lang="en-US" sz="1800" dirty="0" smtClean="0">
                <a:solidFill>
                  <a:schemeClr val="accent6"/>
                </a:solidFill>
              </a:rPr>
              <a:t>// </a:t>
            </a:r>
            <a:r>
              <a:rPr lang="en-US" sz="1800" dirty="0">
                <a:solidFill>
                  <a:schemeClr val="accent6"/>
                </a:solidFill>
              </a:rPr>
              <a:t>contains React dumb components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5"/>
                </a:solidFill>
              </a:rPr>
              <a:t>containers/		</a:t>
            </a:r>
            <a:r>
              <a:rPr lang="en-US" sz="1800" dirty="0" smtClean="0">
                <a:solidFill>
                  <a:schemeClr val="accent6"/>
                </a:solidFill>
              </a:rPr>
              <a:t>// </a:t>
            </a:r>
            <a:r>
              <a:rPr lang="en-US" sz="1800" dirty="0">
                <a:solidFill>
                  <a:schemeClr val="accent6"/>
                </a:solidFill>
              </a:rPr>
              <a:t>contains React smart components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5"/>
                </a:solidFill>
              </a:rPr>
              <a:t>core/			</a:t>
            </a:r>
            <a:r>
              <a:rPr lang="en-US" sz="1800" dirty="0" smtClean="0">
                <a:solidFill>
                  <a:schemeClr val="accent6"/>
                </a:solidFill>
              </a:rPr>
              <a:t>// </a:t>
            </a:r>
            <a:r>
              <a:rPr lang="en-US" sz="1800" dirty="0">
                <a:solidFill>
                  <a:schemeClr val="accent6"/>
                </a:solidFill>
              </a:rPr>
              <a:t>general application configuration skeleton 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2"/>
                </a:solidFill>
              </a:rPr>
              <a:t>index.html		</a:t>
            </a:r>
            <a:r>
              <a:rPr lang="en-US" sz="1800" dirty="0" smtClean="0">
                <a:solidFill>
                  <a:schemeClr val="accent6"/>
                </a:solidFill>
              </a:rPr>
              <a:t>// </a:t>
            </a:r>
            <a:r>
              <a:rPr lang="en-US" sz="1800" dirty="0">
                <a:solidFill>
                  <a:schemeClr val="accent6"/>
                </a:solidFill>
              </a:rPr>
              <a:t>SPA entry point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err="1" smtClean="0">
                <a:solidFill>
                  <a:schemeClr val="accent2"/>
                </a:solidFill>
              </a:rPr>
              <a:t>main.jsx</a:t>
            </a:r>
            <a:r>
              <a:rPr lang="en-US" dirty="0" smtClean="0">
                <a:solidFill>
                  <a:schemeClr val="accent2"/>
                </a:solidFill>
              </a:rPr>
              <a:t>			</a:t>
            </a:r>
            <a:r>
              <a:rPr lang="en-US" sz="1800" dirty="0" smtClean="0">
                <a:solidFill>
                  <a:schemeClr val="accent6"/>
                </a:solidFill>
              </a:rPr>
              <a:t>// </a:t>
            </a:r>
            <a:r>
              <a:rPr lang="en-US" sz="1800" dirty="0">
                <a:solidFill>
                  <a:schemeClr val="accent6"/>
                </a:solidFill>
              </a:rPr>
              <a:t>SPA code entry point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2"/>
                </a:solidFill>
              </a:rPr>
              <a:t>store.js			</a:t>
            </a:r>
            <a:r>
              <a:rPr lang="en-US" sz="1800" dirty="0" smtClean="0">
                <a:solidFill>
                  <a:schemeClr val="accent6"/>
                </a:solidFill>
              </a:rPr>
              <a:t>// redux data store setup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038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/>
              <a:t>…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5"/>
                </a:solidFill>
              </a:rPr>
              <a:t>business/</a:t>
            </a:r>
          </a:p>
          <a:p>
            <a:pPr lvl="2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5"/>
                </a:solidFill>
              </a:rPr>
              <a:t>any-concept/</a:t>
            </a:r>
          </a:p>
          <a:p>
            <a:pPr lvl="3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5"/>
                </a:solidFill>
              </a:rPr>
              <a:t>specs/		</a:t>
            </a:r>
            <a:r>
              <a:rPr lang="en-US" dirty="0">
                <a:solidFill>
                  <a:schemeClr val="accent6"/>
                </a:solidFill>
              </a:rPr>
              <a:t>// tests for business files, may be flat to folder or in such subfolder</a:t>
            </a:r>
          </a:p>
          <a:p>
            <a:pPr lvl="3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2"/>
                </a:solidFill>
              </a:rPr>
              <a:t>actions.js		</a:t>
            </a:r>
            <a:r>
              <a:rPr lang="en-US" dirty="0">
                <a:solidFill>
                  <a:schemeClr val="accent6"/>
                </a:solidFill>
              </a:rPr>
              <a:t>// action creators (business logic operations there)</a:t>
            </a:r>
          </a:p>
          <a:p>
            <a:pPr lvl="3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2"/>
                </a:solidFill>
              </a:rPr>
              <a:t>constants.js*	</a:t>
            </a:r>
            <a:r>
              <a:rPr lang="en-US" dirty="0">
                <a:solidFill>
                  <a:schemeClr val="accent6"/>
                </a:solidFill>
              </a:rPr>
              <a:t>// reusable constants (e.g. action variables)</a:t>
            </a:r>
          </a:p>
          <a:p>
            <a:pPr lvl="3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2"/>
                </a:solidFill>
              </a:rPr>
              <a:t>reducers.js 		</a:t>
            </a:r>
            <a:r>
              <a:rPr lang="en-US" dirty="0" smtClean="0">
                <a:solidFill>
                  <a:schemeClr val="accent6"/>
                </a:solidFill>
              </a:rPr>
              <a:t>// reducer functions</a:t>
            </a:r>
            <a:endParaRPr lang="en-US" dirty="0" smtClean="0">
              <a:solidFill>
                <a:schemeClr val="accent2"/>
              </a:solidFill>
            </a:endParaRPr>
          </a:p>
          <a:p>
            <a:pPr lvl="3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2"/>
                </a:solidFill>
              </a:rPr>
              <a:t>sagas.js*		</a:t>
            </a:r>
            <a:r>
              <a:rPr lang="en-US" dirty="0" smtClean="0">
                <a:solidFill>
                  <a:schemeClr val="accent6"/>
                </a:solidFill>
              </a:rPr>
              <a:t>// sagas middleware operations</a:t>
            </a:r>
          </a:p>
          <a:p>
            <a:pPr lvl="3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2"/>
                </a:solidFill>
              </a:rPr>
              <a:t>..middleware.js</a:t>
            </a:r>
            <a:r>
              <a:rPr lang="en-US" dirty="0" smtClean="0">
                <a:solidFill>
                  <a:schemeClr val="accent6"/>
                </a:solidFill>
              </a:rPr>
              <a:t>	// other possible middleware linked to business logic concept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/>
              <a:t>…</a:t>
            </a:r>
            <a:endParaRPr lang="en-US" dirty="0"/>
          </a:p>
          <a:p>
            <a:pPr lvl="3">
              <a:buClr>
                <a:schemeClr val="tx1"/>
              </a:buClr>
              <a:buFont typeface="Calibri" panose="020F0502020204030204" pitchFamily="34" charset="0"/>
              <a:buChar char="⁄"/>
            </a:pP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 smtClean="0"/>
              <a:t>Components with * are optional depending on context</a:t>
            </a:r>
            <a:endParaRPr lang="fr-F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11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Api</a:t>
            </a:r>
            <a:r>
              <a:rPr lang="en-US" dirty="0" smtClean="0"/>
              <a:t> lists / links API </a:t>
            </a:r>
            <a:r>
              <a:rPr lang="en-US" dirty="0" err="1" smtClean="0"/>
              <a:t>urls</a:t>
            </a:r>
            <a:r>
              <a:rPr lang="en-US" dirty="0" smtClean="0"/>
              <a:t> and querying of those </a:t>
            </a:r>
            <a:r>
              <a:rPr lang="en-US" sz="2000" dirty="0" smtClean="0">
                <a:solidFill>
                  <a:schemeClr val="accent6"/>
                </a:solidFill>
              </a:rPr>
              <a:t>it’s all about getting data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Use of ES6 fetch</a:t>
            </a:r>
          </a:p>
          <a:p>
            <a:pPr lvl="1"/>
            <a:r>
              <a:rPr lang="en-US" dirty="0" smtClean="0"/>
              <a:t>Or use of frameworks or libraries such as </a:t>
            </a:r>
            <a:r>
              <a:rPr lang="en-US" dirty="0" err="1" smtClean="0"/>
              <a:t>axios</a:t>
            </a:r>
            <a:r>
              <a:rPr lang="en-US" dirty="0" smtClean="0"/>
              <a:t>… 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765519" y="3045254"/>
            <a:ext cx="848995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fr-FR" dirty="0" smtClean="0"/>
          </a:p>
          <a:p>
            <a:r>
              <a:rPr lang="fr-FR" dirty="0" err="1" smtClean="0">
                <a:solidFill>
                  <a:srgbClr val="7030A0"/>
                </a:solidFill>
              </a:rPr>
              <a:t>axios</a:t>
            </a:r>
            <a:r>
              <a:rPr lang="fr-FR" dirty="0" smtClean="0"/>
              <a:t>(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'REST/applications'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 smtClean="0"/>
              <a:t>.</a:t>
            </a:r>
            <a:r>
              <a:rPr lang="fr-FR" dirty="0" err="1">
                <a:solidFill>
                  <a:srgbClr val="7030A0"/>
                </a:solidFill>
              </a:rPr>
              <a:t>then</a:t>
            </a:r>
            <a:r>
              <a:rPr lang="fr-FR" dirty="0" smtClean="0"/>
              <a:t>((</a:t>
            </a:r>
            <a:r>
              <a:rPr lang="fr-FR" dirty="0" err="1"/>
              <a:t>response</a:t>
            </a:r>
            <a:r>
              <a:rPr lang="fr-FR" dirty="0"/>
              <a:t>) =&gt; {</a:t>
            </a:r>
          </a:p>
          <a:p>
            <a:r>
              <a:rPr lang="fr-FR" dirty="0"/>
              <a:t>      </a:t>
            </a:r>
            <a:r>
              <a:rPr lang="fr-FR" b="1" dirty="0">
                <a:solidFill>
                  <a:schemeClr val="accent5"/>
                </a:solidFill>
              </a:rPr>
              <a:t>return</a:t>
            </a:r>
            <a:r>
              <a:rPr lang="fr-FR" dirty="0"/>
              <a:t> </a:t>
            </a:r>
            <a:r>
              <a:rPr lang="fr-FR" dirty="0" err="1"/>
              <a:t>response.data.applications</a:t>
            </a:r>
            <a:r>
              <a:rPr lang="fr-FR" dirty="0"/>
              <a:t>;</a:t>
            </a:r>
          </a:p>
          <a:p>
            <a:r>
              <a:rPr lang="fr-FR" dirty="0"/>
              <a:t>    }).</a:t>
            </a:r>
            <a:r>
              <a:rPr lang="fr-FR" dirty="0">
                <a:solidFill>
                  <a:srgbClr val="7030A0"/>
                </a:solidFill>
              </a:rPr>
              <a:t>catch</a:t>
            </a:r>
            <a:r>
              <a:rPr lang="fr-FR" dirty="0"/>
              <a:t>((</a:t>
            </a:r>
            <a:r>
              <a:rPr lang="fr-FR" dirty="0" err="1"/>
              <a:t>error</a:t>
            </a:r>
            <a:r>
              <a:rPr lang="fr-FR" dirty="0"/>
              <a:t>) =&gt; {</a:t>
            </a:r>
          </a:p>
          <a:p>
            <a:r>
              <a:rPr lang="fr-FR" dirty="0"/>
              <a:t>      </a:t>
            </a:r>
            <a:r>
              <a:rPr lang="fr-FR" b="1" dirty="0" err="1">
                <a:solidFill>
                  <a:schemeClr val="accent5"/>
                </a:solidFill>
              </a:rPr>
              <a:t>throw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;</a:t>
            </a:r>
          </a:p>
          <a:p>
            <a:r>
              <a:rPr lang="fr-FR" dirty="0"/>
              <a:t>    });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0863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Sagas ?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Operate side-effect operations </a:t>
            </a:r>
          </a:p>
          <a:p>
            <a:pPr lvl="1"/>
            <a:r>
              <a:rPr lang="en-US" sz="2000" dirty="0" smtClean="0"/>
              <a:t>asynchronous operations </a:t>
            </a:r>
            <a:r>
              <a:rPr lang="en-US" sz="1600" dirty="0" smtClean="0">
                <a:solidFill>
                  <a:schemeClr val="accent6"/>
                </a:solidFill>
              </a:rPr>
              <a:t>e.g. manage data fetch from server</a:t>
            </a:r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r>
              <a:rPr lang="en-US" sz="2000" dirty="0" smtClean="0"/>
              <a:t>Cache accesses</a:t>
            </a:r>
          </a:p>
          <a:p>
            <a:r>
              <a:rPr lang="en-US" sz="2400" dirty="0" smtClean="0"/>
              <a:t>Rely on </a:t>
            </a:r>
            <a:r>
              <a:rPr lang="en-US" sz="2400" b="1" dirty="0" smtClean="0"/>
              <a:t>generator</a:t>
            </a:r>
            <a:r>
              <a:rPr lang="en-US" sz="2400" dirty="0" smtClean="0"/>
              <a:t> pattern from ES6</a:t>
            </a:r>
          </a:p>
          <a:p>
            <a:pPr lvl="1"/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37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781285" y="3127335"/>
            <a:ext cx="8489950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fr-FR" dirty="0" smtClean="0"/>
          </a:p>
          <a:p>
            <a:r>
              <a:rPr lang="fr-FR" b="1" dirty="0" err="1" smtClean="0">
                <a:solidFill>
                  <a:schemeClr val="accent5"/>
                </a:solidFill>
              </a:rPr>
              <a:t>function</a:t>
            </a:r>
            <a:r>
              <a:rPr lang="fr-FR" b="1" dirty="0">
                <a:solidFill>
                  <a:schemeClr val="accent5"/>
                </a:solidFill>
              </a:rPr>
              <a:t>*</a:t>
            </a:r>
            <a:r>
              <a:rPr lang="fr-FR" dirty="0"/>
              <a:t> </a:t>
            </a:r>
            <a:r>
              <a:rPr lang="fr-FR" dirty="0">
                <a:solidFill>
                  <a:srgbClr val="7030A0"/>
                </a:solidFill>
              </a:rPr>
              <a:t>sagas</a:t>
            </a:r>
            <a:r>
              <a:rPr lang="fr-FR" dirty="0"/>
              <a:t>() {</a:t>
            </a:r>
          </a:p>
          <a:p>
            <a:r>
              <a:rPr lang="fr-FR" dirty="0"/>
              <a:t>  </a:t>
            </a:r>
            <a:r>
              <a:rPr lang="fr-FR" b="1" dirty="0" err="1">
                <a:solidFill>
                  <a:schemeClr val="accent5"/>
                </a:solidFill>
              </a:rPr>
              <a:t>yield</a:t>
            </a:r>
            <a:r>
              <a:rPr lang="fr-FR" dirty="0"/>
              <a:t> </a:t>
            </a:r>
            <a:r>
              <a:rPr lang="fr-FR" dirty="0">
                <a:solidFill>
                  <a:srgbClr val="7030A0"/>
                </a:solidFill>
              </a:rPr>
              <a:t>put</a:t>
            </a:r>
            <a:r>
              <a:rPr lang="fr-FR" dirty="0"/>
              <a:t>({type: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'APPLICATIONS_FETCH_PENDING'</a:t>
            </a:r>
            <a:r>
              <a:rPr lang="fr-FR" dirty="0"/>
              <a:t>});</a:t>
            </a:r>
          </a:p>
          <a:p>
            <a:r>
              <a:rPr lang="fr-FR" dirty="0"/>
              <a:t>  </a:t>
            </a:r>
            <a:r>
              <a:rPr lang="fr-FR" b="1" dirty="0" err="1">
                <a:solidFill>
                  <a:schemeClr val="accent5"/>
                </a:solidFill>
              </a:rPr>
              <a:t>try</a:t>
            </a:r>
            <a:r>
              <a:rPr lang="fr-FR" dirty="0"/>
              <a:t> {</a:t>
            </a:r>
          </a:p>
          <a:p>
            <a:r>
              <a:rPr lang="fr-FR" dirty="0"/>
              <a:t>    </a:t>
            </a:r>
            <a:r>
              <a:rPr lang="fr-FR" b="1" dirty="0" err="1">
                <a:solidFill>
                  <a:schemeClr val="accent5"/>
                </a:solidFill>
              </a:rPr>
              <a:t>yield</a:t>
            </a:r>
            <a:r>
              <a:rPr lang="fr-FR" dirty="0"/>
              <a:t> </a:t>
            </a:r>
            <a:r>
              <a:rPr lang="fr-FR" dirty="0" smtClean="0">
                <a:solidFill>
                  <a:srgbClr val="7030A0"/>
                </a:solidFill>
              </a:rPr>
              <a:t>fork </a:t>
            </a:r>
            <a:r>
              <a:rPr lang="fr-FR" dirty="0" smtClean="0"/>
              <a:t>(</a:t>
            </a:r>
            <a:r>
              <a:rPr lang="fr-FR" dirty="0" err="1" smtClean="0"/>
              <a:t>takeLatest</a:t>
            </a:r>
            <a:r>
              <a:rPr lang="fr-FR" dirty="0"/>
              <a:t>,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'APPLICATIONS_FETCH'</a:t>
            </a:r>
            <a:r>
              <a:rPr lang="fr-FR" dirty="0"/>
              <a:t>, </a:t>
            </a:r>
            <a:r>
              <a:rPr lang="fr-FR" dirty="0" err="1"/>
              <a:t>fetchApplications</a:t>
            </a:r>
            <a:r>
              <a:rPr lang="fr-FR" dirty="0"/>
              <a:t>, </a:t>
            </a:r>
            <a:r>
              <a:rPr lang="fr-FR" dirty="0" err="1"/>
              <a:t>ApiApplications</a:t>
            </a:r>
            <a:r>
              <a:rPr lang="fr-FR" dirty="0"/>
              <a:t>);</a:t>
            </a:r>
          </a:p>
          <a:p>
            <a:r>
              <a:rPr lang="fr-FR" dirty="0"/>
              <a:t>  }</a:t>
            </a:r>
          </a:p>
          <a:p>
            <a:r>
              <a:rPr lang="fr-FR" dirty="0"/>
              <a:t>  </a:t>
            </a:r>
            <a:r>
              <a:rPr lang="fr-FR" b="1" dirty="0">
                <a:solidFill>
                  <a:schemeClr val="accent5"/>
                </a:solidFill>
              </a:rPr>
              <a:t>catch</a:t>
            </a:r>
            <a:r>
              <a:rPr lang="fr-FR" dirty="0"/>
              <a:t> (</a:t>
            </a:r>
            <a:r>
              <a:rPr lang="fr-FR" dirty="0" err="1"/>
              <a:t>error</a:t>
            </a:r>
            <a:r>
              <a:rPr lang="fr-FR" dirty="0"/>
              <a:t>) {</a:t>
            </a:r>
          </a:p>
          <a:p>
            <a:r>
              <a:rPr lang="fr-FR" dirty="0"/>
              <a:t>    </a:t>
            </a:r>
            <a:r>
              <a:rPr lang="fr-FR" b="1" dirty="0" err="1">
                <a:solidFill>
                  <a:schemeClr val="accent5"/>
                </a:solidFill>
              </a:rPr>
              <a:t>yield</a:t>
            </a:r>
            <a:r>
              <a:rPr lang="fr-FR" dirty="0"/>
              <a:t> </a:t>
            </a:r>
            <a:r>
              <a:rPr lang="fr-FR" dirty="0">
                <a:solidFill>
                  <a:srgbClr val="7030A0"/>
                </a:solidFill>
              </a:rPr>
              <a:t>put</a:t>
            </a:r>
            <a:r>
              <a:rPr lang="fr-FR" dirty="0"/>
              <a:t>({type: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'APPLICATIONS_FETCH_ERROR'</a:t>
            </a:r>
            <a:r>
              <a:rPr lang="fr-FR" dirty="0"/>
              <a:t>, </a:t>
            </a:r>
            <a:r>
              <a:rPr lang="fr-FR" dirty="0" err="1"/>
              <a:t>payload</a:t>
            </a:r>
            <a:r>
              <a:rPr lang="fr-FR" dirty="0"/>
              <a:t>: </a:t>
            </a:r>
            <a:r>
              <a:rPr lang="fr-FR" dirty="0" err="1"/>
              <a:t>error</a:t>
            </a:r>
            <a:r>
              <a:rPr lang="fr-FR" dirty="0"/>
              <a:t>});</a:t>
            </a:r>
          </a:p>
          <a:p>
            <a:r>
              <a:rPr lang="fr-FR" dirty="0"/>
              <a:t>  }</a:t>
            </a:r>
          </a:p>
          <a:p>
            <a:r>
              <a:rPr lang="fr-FR" dirty="0"/>
              <a:t>}</a:t>
            </a:r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9" name="Rectangle 13"/>
          <p:cNvSpPr/>
          <p:nvPr/>
        </p:nvSpPr>
        <p:spPr>
          <a:xfrm>
            <a:off x="165100" y="3127335"/>
            <a:ext cx="1574800" cy="711032"/>
          </a:xfrm>
          <a:prstGeom prst="wedgeRectCallout">
            <a:avLst>
              <a:gd name="adj1" fmla="val 59362"/>
              <a:gd name="adj2" fmla="val -4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Generator function</a:t>
            </a:r>
            <a:endParaRPr lang="fr-FR" b="1" dirty="0"/>
          </a:p>
        </p:txBody>
      </p:sp>
      <p:sp>
        <p:nvSpPr>
          <p:cNvPr id="10" name="Rectangle 12"/>
          <p:cNvSpPr/>
          <p:nvPr/>
        </p:nvSpPr>
        <p:spPr>
          <a:xfrm>
            <a:off x="10452100" y="2898566"/>
            <a:ext cx="1574800" cy="1200467"/>
          </a:xfrm>
          <a:prstGeom prst="wedgeRectCallout">
            <a:avLst>
              <a:gd name="adj1" fmla="val -278616"/>
              <a:gd name="adj2" fmla="val 30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Dispatch</a:t>
            </a:r>
            <a:r>
              <a:rPr lang="fr-FR" dirty="0" smtClean="0"/>
              <a:t> actions</a:t>
            </a:r>
          </a:p>
          <a:p>
            <a:pPr algn="ctr"/>
            <a:r>
              <a:rPr lang="en-US" dirty="0" smtClean="0"/>
              <a:t>Back to reducer</a:t>
            </a:r>
            <a:endParaRPr lang="fr-FR" dirty="0"/>
          </a:p>
        </p:txBody>
      </p:sp>
      <p:sp>
        <p:nvSpPr>
          <p:cNvPr id="11" name="Rectangle 13"/>
          <p:cNvSpPr/>
          <p:nvPr/>
        </p:nvSpPr>
        <p:spPr>
          <a:xfrm>
            <a:off x="165100" y="3928061"/>
            <a:ext cx="1574800" cy="1566222"/>
          </a:xfrm>
          <a:prstGeom prst="wedgeRectCallout">
            <a:avLst>
              <a:gd name="adj1" fmla="val 69874"/>
              <a:gd name="adj2" fmla="val -18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command to be done before moving to next one</a:t>
            </a:r>
            <a:endParaRPr lang="fr-FR" b="1" dirty="0"/>
          </a:p>
        </p:txBody>
      </p:sp>
      <p:sp>
        <p:nvSpPr>
          <p:cNvPr id="12" name="Rectangle 12"/>
          <p:cNvSpPr/>
          <p:nvPr/>
        </p:nvSpPr>
        <p:spPr>
          <a:xfrm>
            <a:off x="10452100" y="4611366"/>
            <a:ext cx="1574800" cy="1200467"/>
          </a:xfrm>
          <a:prstGeom prst="wedgeRectCallout">
            <a:avLst>
              <a:gd name="adj1" fmla="val -456314"/>
              <a:gd name="adj2" fmla="val -52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network reuse policy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7731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Almost done…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Build, enhanced development process and how to test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0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usual,</a:t>
            </a:r>
          </a:p>
          <a:p>
            <a:pPr lvl="1"/>
            <a:r>
              <a:rPr lang="en-US" dirty="0" smtClean="0"/>
              <a:t>Need for unit tests mocha, jasmine, </a:t>
            </a:r>
            <a:r>
              <a:rPr lang="en-US" dirty="0" err="1" smtClean="0"/>
              <a:t>jed</a:t>
            </a:r>
            <a:r>
              <a:rPr lang="en-US" dirty="0" smtClean="0"/>
              <a:t>, enzyme, etc. </a:t>
            </a:r>
          </a:p>
          <a:p>
            <a:pPr lvl="1"/>
            <a:r>
              <a:rPr lang="en-US" dirty="0" smtClean="0"/>
              <a:t>Need for integration tests</a:t>
            </a:r>
          </a:p>
          <a:p>
            <a:pPr lvl="2"/>
            <a:r>
              <a:rPr lang="en-US" dirty="0" smtClean="0"/>
              <a:t>Selenium, </a:t>
            </a:r>
            <a:r>
              <a:rPr lang="en-US" dirty="0" err="1" smtClean="0"/>
              <a:t>Casperjs</a:t>
            </a:r>
            <a:r>
              <a:rPr lang="en-US" dirty="0" smtClean="0"/>
              <a:t>, </a:t>
            </a:r>
            <a:r>
              <a:rPr lang="en-US" dirty="0" err="1" smtClean="0"/>
              <a:t>Nightwatch</a:t>
            </a:r>
            <a:r>
              <a:rPr lang="en-US" dirty="0" smtClean="0"/>
              <a:t>, etc. </a:t>
            </a:r>
          </a:p>
          <a:p>
            <a:pPr lvl="2"/>
            <a:r>
              <a:rPr lang="en-US" dirty="0" smtClean="0"/>
              <a:t>Consider mock servers option</a:t>
            </a:r>
          </a:p>
          <a:p>
            <a:pPr lvl="1"/>
            <a:r>
              <a:rPr lang="en-US" dirty="0" smtClean="0"/>
              <a:t>Need for manual testing</a:t>
            </a:r>
          </a:p>
          <a:p>
            <a:pPr lvl="2"/>
            <a:r>
              <a:rPr lang="en-US" dirty="0" smtClean="0"/>
              <a:t>Again, consider mock server option</a:t>
            </a:r>
          </a:p>
          <a:p>
            <a:pPr lvl="1"/>
            <a:r>
              <a:rPr lang="en-US" dirty="0" smtClean="0"/>
              <a:t>Need to run tests on real browsers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Nothing really new out there</a:t>
            </a:r>
          </a:p>
          <a:p>
            <a:pPr marL="914400" lvl="2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04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– a library that defines views through components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noProof="0" dirty="0" smtClean="0"/>
              <a:t>In a declarative way</a:t>
            </a:r>
          </a:p>
          <a:p>
            <a:pPr lvl="1"/>
            <a:r>
              <a:rPr lang="en-US" noProof="0" dirty="0" smtClean="0"/>
              <a:t>Components </a:t>
            </a:r>
            <a:r>
              <a:rPr lang="en-US" noProof="0" dirty="0" smtClean="0"/>
              <a:t>means reusability </a:t>
            </a:r>
            <a:r>
              <a:rPr lang="en-US" sz="1800" noProof="0" dirty="0" smtClean="0">
                <a:solidFill>
                  <a:schemeClr val="accent6"/>
                </a:solidFill>
              </a:rPr>
              <a:t>close to object oriented paradigm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lvl="1"/>
            <a:r>
              <a:rPr lang="en-US" noProof="0" dirty="0" smtClean="0"/>
              <a:t>Given an application </a:t>
            </a:r>
            <a:r>
              <a:rPr lang="en-US" b="1" noProof="0" dirty="0" smtClean="0"/>
              <a:t>state</a:t>
            </a:r>
            <a:r>
              <a:rPr lang="en-US" noProof="0" dirty="0" smtClean="0"/>
              <a:t>, renders some </a:t>
            </a:r>
            <a:r>
              <a:rPr lang="en-US" b="1" i="1" noProof="0" dirty="0" smtClean="0"/>
              <a:t>shadow </a:t>
            </a:r>
            <a:r>
              <a:rPr lang="en-US" b="1" noProof="0" dirty="0" smtClean="0"/>
              <a:t>DOM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sz="1800" noProof="0" dirty="0" smtClean="0">
                <a:solidFill>
                  <a:schemeClr val="accent6"/>
                </a:solidFill>
              </a:rPr>
              <a:t>application state are inputs named properties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lvl="2"/>
            <a:r>
              <a:rPr lang="en-US" noProof="0" dirty="0" smtClean="0"/>
              <a:t>Business logic, state flow and DOM rendering are independent</a:t>
            </a:r>
          </a:p>
          <a:p>
            <a:pPr lvl="1"/>
            <a:r>
              <a:rPr lang="en-US" noProof="0" dirty="0" smtClean="0"/>
              <a:t>Optimized </a:t>
            </a:r>
            <a:r>
              <a:rPr lang="en-US" noProof="0" dirty="0"/>
              <a:t>rendering </a:t>
            </a:r>
            <a:r>
              <a:rPr lang="en-US" noProof="0" dirty="0" smtClean="0"/>
              <a:t>engine </a:t>
            </a:r>
            <a:r>
              <a:rPr lang="en-US" sz="1800" noProof="0" dirty="0" smtClean="0">
                <a:solidFill>
                  <a:schemeClr val="accent6"/>
                </a:solidFill>
              </a:rPr>
              <a:t>actually inspired </a:t>
            </a:r>
            <a:r>
              <a:rPr lang="en-US" sz="1800" noProof="0" dirty="0">
                <a:solidFill>
                  <a:schemeClr val="accent6"/>
                </a:solidFill>
              </a:rPr>
              <a:t>from game engines</a:t>
            </a:r>
            <a:endParaRPr lang="en-US" noProof="0" dirty="0">
              <a:solidFill>
                <a:schemeClr val="accent6"/>
              </a:solidFill>
            </a:endParaRPr>
          </a:p>
          <a:p>
            <a:pPr lvl="1"/>
            <a:r>
              <a:rPr lang="en-US" noProof="0" dirty="0" smtClean="0"/>
              <a:t>Little </a:t>
            </a:r>
            <a:r>
              <a:rPr lang="en-US" noProof="0" dirty="0"/>
              <a:t>assumption on application structure </a:t>
            </a:r>
            <a:r>
              <a:rPr lang="en-US" sz="1800" noProof="0" dirty="0">
                <a:solidFill>
                  <a:schemeClr val="accent6"/>
                </a:solidFill>
              </a:rPr>
              <a:t>can “easily” integrate with other technologies</a:t>
            </a:r>
          </a:p>
          <a:p>
            <a:pPr lvl="1"/>
            <a:r>
              <a:rPr lang="en-US" noProof="0" dirty="0" smtClean="0"/>
              <a:t>Can </a:t>
            </a:r>
            <a:r>
              <a:rPr lang="en-US" noProof="0" dirty="0"/>
              <a:t>render on server side </a:t>
            </a:r>
            <a:r>
              <a:rPr lang="en-US" sz="1800" noProof="0" dirty="0">
                <a:solidFill>
                  <a:schemeClr val="accent6"/>
                </a:solidFill>
              </a:rPr>
              <a:t>SEO </a:t>
            </a:r>
            <a:r>
              <a:rPr lang="en-US" sz="1800" noProof="0" dirty="0" smtClean="0">
                <a:solidFill>
                  <a:schemeClr val="accent6"/>
                </a:solidFill>
              </a:rPr>
              <a:t>please</a:t>
            </a:r>
          </a:p>
          <a:p>
            <a:pPr lvl="1"/>
            <a:endParaRPr lang="en-US" sz="1800" noProof="0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noProof="0" dirty="0" smtClean="0">
                <a:solidFill>
                  <a:schemeClr val="accent5"/>
                </a:solidFill>
              </a:rPr>
              <a:t>What else ? </a:t>
            </a:r>
            <a:r>
              <a:rPr lang="en-US" noProof="0" dirty="0" smtClean="0">
                <a:solidFill>
                  <a:schemeClr val="accent5"/>
                </a:solidFill>
              </a:rPr>
              <a:t>Not </a:t>
            </a:r>
            <a:r>
              <a:rPr lang="en-US" noProof="0" dirty="0" smtClean="0">
                <a:solidFill>
                  <a:schemeClr val="accent5"/>
                </a:solidFill>
              </a:rPr>
              <a:t>so </a:t>
            </a:r>
            <a:r>
              <a:rPr lang="en-US" noProof="0" dirty="0" smtClean="0">
                <a:solidFill>
                  <a:schemeClr val="accent5"/>
                </a:solidFill>
              </a:rPr>
              <a:t>much more</a:t>
            </a:r>
            <a:endParaRPr lang="en-US" noProof="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5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so little development stack</a:t>
            </a:r>
          </a:p>
          <a:p>
            <a:pPr lvl="1"/>
            <a:r>
              <a:rPr lang="en-US" dirty="0" err="1" smtClean="0"/>
              <a:t>jsx</a:t>
            </a:r>
            <a:r>
              <a:rPr lang="en-US" dirty="0" smtClean="0"/>
              <a:t>/es6/es2016/…</a:t>
            </a:r>
          </a:p>
          <a:p>
            <a:pPr lvl="1"/>
            <a:r>
              <a:rPr lang="en-US" dirty="0" smtClean="0"/>
              <a:t>sass/less/modular (s)</a:t>
            </a:r>
            <a:r>
              <a:rPr lang="en-US" dirty="0" err="1" smtClean="0"/>
              <a:t>css</a:t>
            </a:r>
            <a:r>
              <a:rPr lang="en-US" dirty="0" smtClean="0"/>
              <a:t>/…</a:t>
            </a:r>
          </a:p>
          <a:p>
            <a:pPr lvl="1"/>
            <a:r>
              <a:rPr lang="en-US" dirty="0" smtClean="0"/>
              <a:t>React, redux, react-router, </a:t>
            </a:r>
            <a:br>
              <a:rPr lang="en-US" dirty="0" smtClean="0"/>
            </a:br>
            <a:r>
              <a:rPr lang="en-US" dirty="0" smtClean="0"/>
              <a:t>and so much more</a:t>
            </a:r>
          </a:p>
          <a:p>
            <a:pPr lvl="1"/>
            <a:r>
              <a:rPr lang="en-US" dirty="0" smtClean="0"/>
              <a:t>React/other component libraries </a:t>
            </a:r>
          </a:p>
          <a:p>
            <a:pPr lvl="1"/>
            <a:r>
              <a:rPr lang="en-US" dirty="0" smtClean="0"/>
              <a:t>Development facilities </a:t>
            </a:r>
            <a:r>
              <a:rPr lang="en-US" sz="1800" dirty="0" smtClean="0">
                <a:solidFill>
                  <a:schemeClr val="accent6"/>
                </a:solidFill>
              </a:rPr>
              <a:t>hot reload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Need for debugging…</a:t>
            </a:r>
          </a:p>
          <a:p>
            <a:pPr lvl="1"/>
            <a:r>
              <a:rPr lang="en-US" dirty="0" smtClean="0"/>
              <a:t>… and production build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Webpack</a:t>
            </a:r>
            <a:r>
              <a:rPr lang="en-US" dirty="0" smtClean="0"/>
              <a:t> proposes ways to manage all this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40</a:t>
            </a:fld>
            <a:endParaRPr lang="fr-FR"/>
          </a:p>
        </p:txBody>
      </p:sp>
      <p:pic>
        <p:nvPicPr>
          <p:cNvPr id="1026" name="Picture 2" descr="https://webpack.github.io/assets/what-is-webp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398" y="1942306"/>
            <a:ext cx="5953070" cy="297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120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422" y="1734983"/>
            <a:ext cx="6001406" cy="45316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– faster, better, stronger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dirty="0" smtClean="0"/>
              <a:t> dev facilities</a:t>
            </a:r>
          </a:p>
          <a:p>
            <a:pPr lvl="1"/>
            <a:r>
              <a:rPr lang="en-US" dirty="0" smtClean="0"/>
              <a:t>Hot reload inject changes </a:t>
            </a:r>
            <a:br>
              <a:rPr lang="en-US" dirty="0" smtClean="0"/>
            </a:br>
            <a:r>
              <a:rPr lang="en-US" dirty="0" smtClean="0"/>
              <a:t>in current app state</a:t>
            </a:r>
          </a:p>
          <a:p>
            <a:pPr lvl="1"/>
            <a:r>
              <a:rPr lang="en-US" dirty="0" smtClean="0"/>
              <a:t>Continuously build</a:t>
            </a:r>
          </a:p>
          <a:p>
            <a:pPr lvl="1"/>
            <a:r>
              <a:rPr lang="en-US" dirty="0" smtClean="0"/>
              <a:t>Bundling with </a:t>
            </a:r>
            <a:r>
              <a:rPr lang="en-US" dirty="0" err="1" smtClean="0"/>
              <a:t>debuging</a:t>
            </a:r>
            <a:endParaRPr lang="en-US" dirty="0" smtClean="0"/>
          </a:p>
          <a:p>
            <a:pPr lvl="1"/>
            <a:r>
              <a:rPr lang="en-US" dirty="0" smtClean="0"/>
              <a:t>Proxy to back-end</a:t>
            </a:r>
          </a:p>
          <a:p>
            <a:pPr lvl="2"/>
            <a:r>
              <a:rPr lang="en-US" dirty="0" smtClean="0"/>
              <a:t>use 1 to many back-end</a:t>
            </a:r>
            <a:br>
              <a:rPr lang="en-US" dirty="0" smtClean="0"/>
            </a:br>
            <a:r>
              <a:rPr lang="en-US" dirty="0" smtClean="0"/>
              <a:t>implementations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Reduce development downtimes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2791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– redux dev tools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extra features to dev tools for debugging and scenario testing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42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2432159"/>
            <a:ext cx="93630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9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Going further…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From newbie to less newbie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98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fr-F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saw most of it already</a:t>
            </a:r>
          </a:p>
          <a:p>
            <a:pPr lvl="1"/>
            <a:r>
              <a:rPr lang="en-US" dirty="0" smtClean="0"/>
              <a:t>We could elaborate more on best practices…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5710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</a:t>
            </a:r>
            <a:endParaRPr lang="fr-F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Redux propose a framework</a:t>
            </a:r>
            <a:r>
              <a:rPr lang="fr-FR" dirty="0" smtClean="0"/>
              <a:t> for (web) application design</a:t>
            </a:r>
          </a:p>
          <a:p>
            <a:pPr lvl="1"/>
            <a:r>
              <a:rPr lang="en-US" dirty="0" smtClean="0"/>
              <a:t>By the way: redux is the concept, Redux an implementation of that concept</a:t>
            </a:r>
          </a:p>
          <a:p>
            <a:pPr lvl="1"/>
            <a:endParaRPr lang="en-US" dirty="0"/>
          </a:p>
          <a:p>
            <a:r>
              <a:rPr lang="en-US" dirty="0" smtClean="0"/>
              <a:t>Redux proposes data manipulation through reducer functions</a:t>
            </a:r>
          </a:p>
          <a:p>
            <a:pPr lvl="1"/>
            <a:r>
              <a:rPr lang="en-US" dirty="0" smtClean="0"/>
              <a:t>Combining reducers can help more elaborate data processing</a:t>
            </a:r>
          </a:p>
          <a:p>
            <a:pPr lvl="1"/>
            <a:r>
              <a:rPr lang="en-US" dirty="0" smtClean="0"/>
              <a:t>Normalizing data can help improving data manipulation and </a:t>
            </a:r>
            <a:r>
              <a:rPr lang="en-US" dirty="0" err="1" smtClean="0"/>
              <a:t>concistency</a:t>
            </a:r>
            <a:endParaRPr lang="en-US" dirty="0" smtClean="0"/>
          </a:p>
          <a:p>
            <a:pPr lvl="2"/>
            <a:r>
              <a:rPr lang="en-US" dirty="0" smtClean="0"/>
              <a:t>Document based model</a:t>
            </a:r>
          </a:p>
          <a:p>
            <a:pPr lvl="2"/>
            <a:r>
              <a:rPr lang="en-US" dirty="0" smtClean="0"/>
              <a:t>Relational model mapping</a:t>
            </a:r>
          </a:p>
          <a:p>
            <a:pPr lvl="1"/>
            <a:r>
              <a:rPr lang="en-US" dirty="0" smtClean="0"/>
              <a:t>Using immutability libraries may help staying on the tracks of functional programming and avoid pitfall bugs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2541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– reducers and combinations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reducer </a:t>
            </a:r>
            <a:r>
              <a:rPr lang="en-US" b="1" i="1" dirty="0" smtClean="0"/>
              <a:t>a</a:t>
            </a:r>
            <a:endParaRPr lang="en-US" i="1" dirty="0" smtClean="0"/>
          </a:p>
          <a:p>
            <a:pPr lvl="1"/>
            <a:r>
              <a:rPr lang="en-US" dirty="0" smtClean="0"/>
              <a:t>State will be </a:t>
            </a:r>
            <a:r>
              <a:rPr lang="en-US" b="1" i="1" dirty="0" smtClean="0"/>
              <a:t>state = { a: {…} }</a:t>
            </a:r>
          </a:p>
          <a:p>
            <a:pPr lvl="1"/>
            <a:r>
              <a:rPr lang="en-US" dirty="0"/>
              <a:t>When reducer </a:t>
            </a:r>
            <a:r>
              <a:rPr lang="en-US" b="1" dirty="0"/>
              <a:t>a</a:t>
            </a:r>
            <a:r>
              <a:rPr lang="en-US" dirty="0"/>
              <a:t> activates, it’s input state is not </a:t>
            </a:r>
            <a:r>
              <a:rPr lang="en-US" b="1" i="1" dirty="0"/>
              <a:t>state </a:t>
            </a:r>
            <a:r>
              <a:rPr lang="en-US" dirty="0"/>
              <a:t>but </a:t>
            </a:r>
            <a:r>
              <a:rPr lang="en-US" b="1" i="1" dirty="0" err="1" smtClean="0"/>
              <a:t>state.a</a:t>
            </a:r>
            <a:endParaRPr lang="en-US" dirty="0" smtClean="0"/>
          </a:p>
          <a:p>
            <a:r>
              <a:rPr lang="en-US" dirty="0" smtClean="0"/>
              <a:t>Combine 2 reducers </a:t>
            </a:r>
            <a:r>
              <a:rPr lang="en-US" b="1" i="1" dirty="0" smtClean="0"/>
              <a:t>(a, b)</a:t>
            </a:r>
          </a:p>
          <a:p>
            <a:pPr lvl="1"/>
            <a:r>
              <a:rPr lang="en-US" dirty="0" smtClean="0"/>
              <a:t>State will be </a:t>
            </a:r>
            <a:r>
              <a:rPr lang="en-US" b="1" i="1" dirty="0" smtClean="0"/>
              <a:t>state = { a: { … }, b: { … } }</a:t>
            </a:r>
          </a:p>
          <a:p>
            <a:pPr lvl="1"/>
            <a:r>
              <a:rPr lang="en-US" dirty="0" smtClean="0"/>
              <a:t>Reducer </a:t>
            </a:r>
            <a:r>
              <a:rPr lang="en-US" b="1" i="1" dirty="0" smtClean="0"/>
              <a:t>a </a:t>
            </a:r>
            <a:r>
              <a:rPr lang="en-US" dirty="0" smtClean="0"/>
              <a:t>consumes </a:t>
            </a:r>
            <a:r>
              <a:rPr lang="en-US" b="1" i="1" dirty="0" err="1" smtClean="0"/>
              <a:t>state.a</a:t>
            </a:r>
            <a:r>
              <a:rPr lang="en-US" b="1" i="1" dirty="0" smtClean="0"/>
              <a:t> </a:t>
            </a:r>
            <a:r>
              <a:rPr lang="en-US" dirty="0" smtClean="0"/>
              <a:t>and reducer </a:t>
            </a:r>
            <a:r>
              <a:rPr lang="en-US" b="1" i="1" dirty="0" smtClean="0"/>
              <a:t>b </a:t>
            </a:r>
            <a:r>
              <a:rPr lang="en-US" b="1" i="1" dirty="0" err="1" smtClean="0"/>
              <a:t>state.b</a:t>
            </a:r>
            <a:endParaRPr lang="en-US" b="1" i="1" dirty="0" smtClean="0"/>
          </a:p>
          <a:p>
            <a:r>
              <a:rPr lang="en-US" dirty="0" smtClean="0"/>
              <a:t>Combine and sub-combine </a:t>
            </a:r>
            <a:r>
              <a:rPr lang="en-US" b="1" i="1" dirty="0" smtClean="0"/>
              <a:t>a, (b, c)</a:t>
            </a:r>
          </a:p>
          <a:p>
            <a:pPr lvl="1"/>
            <a:r>
              <a:rPr lang="en-US" dirty="0" smtClean="0"/>
              <a:t>State will be </a:t>
            </a:r>
          </a:p>
          <a:p>
            <a:pPr lvl="2"/>
            <a:r>
              <a:rPr lang="en-US" b="1" i="1" dirty="0" smtClean="0"/>
              <a:t>state = { a: { … }, </a:t>
            </a:r>
            <a:r>
              <a:rPr lang="en-US" b="1" i="1" dirty="0" err="1" smtClean="0"/>
              <a:t>bc</a:t>
            </a:r>
            <a:r>
              <a:rPr lang="en-US" b="1" i="1" dirty="0" smtClean="0"/>
              <a:t>: { b: { … }, c: { …} } } </a:t>
            </a:r>
          </a:p>
          <a:p>
            <a:pPr lvl="2"/>
            <a:r>
              <a:rPr lang="en-US" dirty="0" smtClean="0"/>
              <a:t>or </a:t>
            </a:r>
            <a:r>
              <a:rPr lang="en-US" b="1" i="1" dirty="0" smtClean="0"/>
              <a:t>state = { </a:t>
            </a:r>
            <a:r>
              <a:rPr lang="en-US" b="1" i="1" dirty="0"/>
              <a:t>a: { … </a:t>
            </a:r>
            <a:r>
              <a:rPr lang="en-US" b="1" i="1" dirty="0" smtClean="0"/>
              <a:t>}, b</a:t>
            </a:r>
            <a:r>
              <a:rPr lang="en-US" b="1" i="1" dirty="0"/>
              <a:t>: { … }, c: { …} }</a:t>
            </a:r>
            <a:r>
              <a:rPr lang="en-US" b="1" i="1" dirty="0" smtClean="0"/>
              <a:t> </a:t>
            </a:r>
          </a:p>
          <a:p>
            <a:pPr lvl="1"/>
            <a:r>
              <a:rPr lang="en-US" dirty="0" smtClean="0"/>
              <a:t>Reducer </a:t>
            </a:r>
            <a:r>
              <a:rPr lang="en-US" b="1" i="1" dirty="0" err="1" smtClean="0"/>
              <a:t>bc</a:t>
            </a:r>
            <a:r>
              <a:rPr lang="en-US" b="1" i="1" dirty="0" smtClean="0"/>
              <a:t> </a:t>
            </a:r>
            <a:r>
              <a:rPr lang="en-US" dirty="0" smtClean="0"/>
              <a:t>can exist as a sliced reducer that has access to </a:t>
            </a:r>
            <a:r>
              <a:rPr lang="en-US" dirty="0" err="1" smtClean="0"/>
              <a:t>state.b</a:t>
            </a:r>
            <a:r>
              <a:rPr lang="en-US" dirty="0" smtClean="0"/>
              <a:t> &amp; </a:t>
            </a:r>
            <a:r>
              <a:rPr lang="en-US" dirty="0" err="1" smtClean="0"/>
              <a:t>state.c</a:t>
            </a:r>
            <a:endParaRPr lang="en-US" dirty="0" smtClean="0"/>
          </a:p>
          <a:p>
            <a:pPr lvl="1"/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93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– Data normalization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reducers work on different state data</a:t>
            </a:r>
          </a:p>
          <a:p>
            <a:pPr lvl="1"/>
            <a:r>
              <a:rPr lang="en-US" dirty="0" smtClean="0"/>
              <a:t>Complex data structures may require elaborate operations</a:t>
            </a:r>
          </a:p>
          <a:p>
            <a:pPr lvl="2"/>
            <a:r>
              <a:rPr lang="en-US" dirty="0" smtClean="0"/>
              <a:t>Share actions across reducers</a:t>
            </a:r>
          </a:p>
          <a:p>
            <a:pPr lvl="2"/>
            <a:r>
              <a:rPr lang="en-US" dirty="0" smtClean="0"/>
              <a:t>Data duplication across reducers</a:t>
            </a:r>
          </a:p>
          <a:p>
            <a:pPr lvl="1"/>
            <a:r>
              <a:rPr lang="en-US" dirty="0" smtClean="0"/>
              <a:t>Those require extra synchronization effort when writing or updating code</a:t>
            </a:r>
          </a:p>
          <a:p>
            <a:pPr lvl="1"/>
            <a:r>
              <a:rPr lang="en-US" dirty="0" smtClean="0"/>
              <a:t>Accessing data may not be easy or consistent by default</a:t>
            </a:r>
          </a:p>
          <a:p>
            <a:endParaRPr lang="en-US" dirty="0"/>
          </a:p>
          <a:p>
            <a:r>
              <a:rPr lang="en-US" dirty="0" smtClean="0"/>
              <a:t>Normalizing data can help </a:t>
            </a:r>
            <a:r>
              <a:rPr lang="en-US" sz="2000" dirty="0" err="1" smtClean="0">
                <a:solidFill>
                  <a:schemeClr val="accent6"/>
                </a:solidFill>
              </a:rPr>
              <a:t>normalizr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Relational mapping to structure data </a:t>
            </a:r>
            <a:r>
              <a:rPr lang="en-US" sz="1800" dirty="0" smtClean="0">
                <a:solidFill>
                  <a:schemeClr val="accent6"/>
                </a:solidFill>
              </a:rPr>
              <a:t>client side database !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Get rid of data </a:t>
            </a:r>
            <a:r>
              <a:rPr lang="en-US" dirty="0" smtClean="0"/>
              <a:t>duplication</a:t>
            </a:r>
          </a:p>
          <a:p>
            <a:pPr lvl="1"/>
            <a:r>
              <a:rPr lang="en-US" dirty="0" smtClean="0"/>
              <a:t>Separate collections from elements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19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React – what’s actually good in it 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Components</a:t>
            </a:r>
          </a:p>
          <a:p>
            <a:pPr lvl="1"/>
            <a:r>
              <a:rPr lang="en-US" noProof="0" dirty="0" smtClean="0"/>
              <a:t>Enhanced reusability </a:t>
            </a:r>
            <a:r>
              <a:rPr lang="en-US" sz="1800" noProof="0" dirty="0" smtClean="0">
                <a:solidFill>
                  <a:schemeClr val="accent6"/>
                </a:solidFill>
              </a:rPr>
              <a:t>well, keep it </a:t>
            </a:r>
            <a:r>
              <a:rPr lang="en-US" sz="1800" b="1" noProof="0" dirty="0" smtClean="0">
                <a:solidFill>
                  <a:schemeClr val="accent6"/>
                </a:solidFill>
              </a:rPr>
              <a:t>generic</a:t>
            </a:r>
            <a:r>
              <a:rPr lang="en-US" sz="1800" noProof="0" dirty="0" smtClean="0">
                <a:solidFill>
                  <a:schemeClr val="accent6"/>
                </a:solidFill>
              </a:rPr>
              <a:t> if you plan on reusing</a:t>
            </a:r>
            <a:r>
              <a:rPr lang="en-US" sz="1800" noProof="0" dirty="0" smtClean="0">
                <a:solidFill>
                  <a:schemeClr val="accent6"/>
                </a:solidFill>
              </a:rPr>
              <a:t>… it’s all about OOP</a:t>
            </a:r>
            <a:endParaRPr lang="en-US" sz="1800" noProof="0" dirty="0" smtClean="0">
              <a:solidFill>
                <a:schemeClr val="accent6"/>
              </a:solidFill>
            </a:endParaRPr>
          </a:p>
          <a:p>
            <a:pPr lvl="1"/>
            <a:r>
              <a:rPr lang="en-US" noProof="0" dirty="0" smtClean="0"/>
              <a:t>Rendering lifecycle with optimizations</a:t>
            </a:r>
          </a:p>
          <a:p>
            <a:pPr lvl="1"/>
            <a:r>
              <a:rPr lang="en-US" noProof="0" dirty="0" smtClean="0"/>
              <a:t>Basic type checking </a:t>
            </a:r>
            <a:r>
              <a:rPr lang="en-US" sz="1800" noProof="0" dirty="0" smtClean="0">
                <a:solidFill>
                  <a:schemeClr val="accent6"/>
                </a:solidFill>
              </a:rPr>
              <a:t>not so basic with </a:t>
            </a:r>
            <a:r>
              <a:rPr lang="en-US" sz="1800" b="1" noProof="0" dirty="0" err="1" smtClean="0">
                <a:solidFill>
                  <a:schemeClr val="accent6"/>
                </a:solidFill>
              </a:rPr>
              <a:t>propTypes</a:t>
            </a:r>
            <a:endParaRPr lang="en-US" sz="1800" b="1" noProof="0" dirty="0" smtClean="0">
              <a:solidFill>
                <a:schemeClr val="accent6"/>
              </a:solidFill>
            </a:endParaRPr>
          </a:p>
          <a:p>
            <a:r>
              <a:rPr lang="en-US" noProof="0" dirty="0" smtClean="0"/>
              <a:t>Becomes powerful with ES6 and more </a:t>
            </a:r>
            <a:r>
              <a:rPr lang="en-US" sz="2000" noProof="0" dirty="0" smtClean="0">
                <a:solidFill>
                  <a:schemeClr val="accent6"/>
                </a:solidFill>
              </a:rPr>
              <a:t>it’s not react, it’s ES6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lvl="1"/>
            <a:r>
              <a:rPr lang="en-US" noProof="0" dirty="0" smtClean="0"/>
              <a:t>Dependency management</a:t>
            </a:r>
          </a:p>
          <a:p>
            <a:pPr lvl="1"/>
            <a:r>
              <a:rPr lang="en-US" noProof="0" dirty="0" err="1" smtClean="0"/>
              <a:t>Uptaded</a:t>
            </a:r>
            <a:r>
              <a:rPr lang="en-US" noProof="0" dirty="0" smtClean="0"/>
              <a:t> syntax and language features</a:t>
            </a:r>
          </a:p>
          <a:p>
            <a:pPr lvl="1"/>
            <a:r>
              <a:rPr lang="en-US" noProof="0" dirty="0" err="1" smtClean="0"/>
              <a:t>Css</a:t>
            </a:r>
            <a:r>
              <a:rPr lang="en-US" noProof="0" dirty="0" smtClean="0"/>
              <a:t> inclusions</a:t>
            </a:r>
          </a:p>
          <a:p>
            <a:r>
              <a:rPr lang="en-US" noProof="0" dirty="0" smtClean="0"/>
              <a:t>Arguably JSX</a:t>
            </a:r>
          </a:p>
          <a:p>
            <a:pPr lvl="1"/>
            <a:r>
              <a:rPr lang="en-US" noProof="0" dirty="0" smtClean="0"/>
              <a:t>As opposed to string based </a:t>
            </a:r>
            <a:r>
              <a:rPr lang="en-US" noProof="0" dirty="0" smtClean="0"/>
              <a:t>templates</a:t>
            </a:r>
          </a:p>
          <a:p>
            <a:pPr lvl="1"/>
            <a:r>
              <a:rPr lang="en-US" dirty="0" smtClean="0"/>
              <a:t>Don’t blame too quick, </a:t>
            </a:r>
            <a:r>
              <a:rPr lang="en-US" dirty="0" err="1" smtClean="0"/>
              <a:t>tsx</a:t>
            </a:r>
            <a:r>
              <a:rPr lang="en-US" dirty="0" smtClean="0"/>
              <a:t> exists too</a:t>
            </a:r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4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React – </a:t>
            </a:r>
            <a:r>
              <a:rPr lang="en-US" noProof="0" dirty="0" smtClean="0"/>
              <a:t>first thing first: JSX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Update to JS – ease the code readability for React</a:t>
            </a:r>
          </a:p>
          <a:p>
            <a:pPr lvl="1"/>
            <a:r>
              <a:rPr lang="en-US" dirty="0" smtClean="0"/>
              <a:t>Elements, expressions, functions, etc. </a:t>
            </a:r>
          </a:p>
          <a:p>
            <a:pPr lvl="1"/>
            <a:r>
              <a:rPr lang="en-US" noProof="0" dirty="0" smtClean="0"/>
              <a:t>CSS horror !! </a:t>
            </a:r>
            <a:r>
              <a:rPr lang="en-US" sz="1800" dirty="0" smtClean="0">
                <a:solidFill>
                  <a:schemeClr val="accent6"/>
                </a:solidFill>
              </a:rPr>
              <a:t>Js based CSS injection, </a:t>
            </a:r>
            <a:r>
              <a:rPr lang="en-US" sz="1800" dirty="0" smtClean="0">
                <a:solidFill>
                  <a:schemeClr val="accent6"/>
                </a:solidFill>
              </a:rPr>
              <a:t>good alternative with CSS </a:t>
            </a:r>
            <a:r>
              <a:rPr lang="en-US" sz="1800" dirty="0" smtClean="0">
                <a:solidFill>
                  <a:schemeClr val="accent6"/>
                </a:solidFill>
              </a:rPr>
              <a:t>imports/modular CSS</a:t>
            </a:r>
            <a:endParaRPr lang="en-US" noProof="0" dirty="0">
              <a:solidFill>
                <a:schemeClr val="accent6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38200" y="2971800"/>
            <a:ext cx="4914418" cy="31718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</a:p>
          <a:p>
            <a:pPr lvl="1"/>
            <a:r>
              <a:rPr lang="fr-FR" sz="1100" b="1" dirty="0"/>
              <a:t>   "div",</a:t>
            </a:r>
          </a:p>
          <a:p>
            <a:pPr lvl="1"/>
            <a:r>
              <a:rPr lang="fr-FR" sz="1100" b="1" dirty="0"/>
              <a:t>   { "class": "</a:t>
            </a:r>
            <a:r>
              <a:rPr lang="fr-FR" sz="1100" b="1" dirty="0" err="1"/>
              <a:t>app-head</a:t>
            </a:r>
            <a:r>
              <a:rPr lang="fr-FR" sz="1100" b="1" dirty="0"/>
              <a:t>" },</a:t>
            </a:r>
          </a:p>
          <a:p>
            <a:pPr lvl="1"/>
            <a:r>
              <a:rPr lang="fr-FR" sz="1100" b="1" dirty="0"/>
              <a:t>   </a:t>
            </a:r>
            <a:r>
              <a:rPr lang="fr-FR" sz="1100" b="1" dirty="0" err="1"/>
              <a:t>React.createElement</a:t>
            </a:r>
            <a:r>
              <a:rPr lang="fr-FR" sz="1100" b="1" dirty="0" smtClean="0"/>
              <a:t>("</a:t>
            </a:r>
            <a:r>
              <a:rPr lang="fr-FR" sz="1100" b="1" dirty="0"/>
              <a:t>h1</a:t>
            </a:r>
            <a:r>
              <a:rPr lang="fr-FR" sz="1100" b="1" dirty="0" smtClean="0"/>
              <a:t>", </a:t>
            </a:r>
            <a:r>
              <a:rPr lang="fr-FR" sz="1100" b="1" dirty="0" err="1" smtClean="0"/>
              <a:t>null</a:t>
            </a:r>
            <a:r>
              <a:rPr lang="fr-FR" sz="1100" b="1" dirty="0" smtClean="0"/>
              <a:t>, "</a:t>
            </a:r>
            <a:r>
              <a:rPr lang="fr-FR" sz="1100" b="1" dirty="0"/>
              <a:t>Portfolio </a:t>
            </a:r>
            <a:r>
              <a:rPr lang="fr-FR" sz="1100" b="1" dirty="0" err="1" smtClean="0"/>
              <a:t>Quality</a:t>
            </a:r>
            <a:r>
              <a:rPr lang="fr-FR" sz="1100" b="1" dirty="0" smtClean="0"/>
              <a:t>" ),</a:t>
            </a:r>
          </a:p>
          <a:p>
            <a:pPr lvl="1"/>
            <a:r>
              <a:rPr lang="fr-FR" sz="1100" b="1" dirty="0" smtClean="0"/>
              <a:t>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Tiles</a:t>
            </a:r>
            <a:r>
              <a:rPr lang="fr-FR" sz="1100" b="1" dirty="0"/>
              <a:t>,</a:t>
            </a:r>
          </a:p>
          <a:p>
            <a:pPr lvl="1"/>
            <a:r>
              <a:rPr lang="fr-FR" sz="1100" b="1" dirty="0"/>
              <a:t>      { </a:t>
            </a:r>
            <a:r>
              <a:rPr lang="fr-FR" sz="1100" b="1" dirty="0" err="1"/>
              <a:t>color</a:t>
            </a:r>
            <a:r>
              <a:rPr lang="fr-FR" sz="1100" b="1" dirty="0"/>
              <a:t>: "</a:t>
            </a:r>
            <a:r>
              <a:rPr lang="fr-FR" sz="1100" b="1" dirty="0" err="1"/>
              <a:t>blue</a:t>
            </a:r>
            <a:r>
              <a:rPr lang="fr-FR" sz="1100" b="1" dirty="0"/>
              <a:t>" },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2.8294564, </a:t>
            </a:r>
            <a:r>
              <a:rPr lang="fr-FR" sz="1100" b="1" dirty="0" err="1"/>
              <a:t>title</a:t>
            </a:r>
            <a:r>
              <a:rPr lang="fr-FR" sz="1100" b="1" dirty="0"/>
              <a:t>: "Total </a:t>
            </a:r>
            <a:r>
              <a:rPr lang="fr-FR" sz="1100" b="1" dirty="0" err="1"/>
              <a:t>quality</a:t>
            </a:r>
            <a:r>
              <a:rPr lang="fr-FR" sz="1100" b="1" dirty="0"/>
              <a:t>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2.75189, </a:t>
            </a:r>
            <a:r>
              <a:rPr lang="fr-FR" sz="1100" b="1" dirty="0" err="1"/>
              <a:t>title</a:t>
            </a:r>
            <a:r>
              <a:rPr lang="fr-FR" sz="1100" b="1" dirty="0"/>
              <a:t>: "Security"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2.82154, </a:t>
            </a:r>
            <a:r>
              <a:rPr lang="fr-FR" sz="1100" b="1" dirty="0" err="1"/>
              <a:t>title</a:t>
            </a:r>
            <a:r>
              <a:rPr lang="fr-FR" sz="1100" b="1" dirty="0"/>
              <a:t>: "</a:t>
            </a:r>
            <a:r>
              <a:rPr lang="fr-FR" sz="1100" b="1" dirty="0" err="1"/>
              <a:t>Robustness</a:t>
            </a:r>
            <a:r>
              <a:rPr lang="fr-FR" sz="1100" b="1" dirty="0"/>
              <a:t>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2.98678, </a:t>
            </a:r>
            <a:r>
              <a:rPr lang="fr-FR" sz="1100" b="1" dirty="0" err="1"/>
              <a:t>title</a:t>
            </a:r>
            <a:r>
              <a:rPr lang="fr-FR" sz="1100" b="1" dirty="0"/>
              <a:t>: "</a:t>
            </a:r>
            <a:r>
              <a:rPr lang="fr-FR" sz="1100" b="1" dirty="0" err="1"/>
              <a:t>Efficiency</a:t>
            </a:r>
            <a:r>
              <a:rPr lang="fr-FR" sz="1100" b="1" dirty="0"/>
              <a:t>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2.74234, </a:t>
            </a:r>
            <a:r>
              <a:rPr lang="fr-FR" sz="1100" b="1" dirty="0" err="1"/>
              <a:t>title</a:t>
            </a:r>
            <a:r>
              <a:rPr lang="fr-FR" sz="1100" b="1" dirty="0"/>
              <a:t>: "</a:t>
            </a:r>
            <a:r>
              <a:rPr lang="fr-FR" sz="1100" b="1" dirty="0" err="1"/>
              <a:t>Changeability</a:t>
            </a:r>
            <a:r>
              <a:rPr lang="fr-FR" sz="1100" b="1" dirty="0"/>
              <a:t>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2.76354, </a:t>
            </a:r>
            <a:r>
              <a:rPr lang="fr-FR" sz="1100" b="1" dirty="0" err="1"/>
              <a:t>title</a:t>
            </a:r>
            <a:r>
              <a:rPr lang="fr-FR" sz="1100" b="1" dirty="0"/>
              <a:t>: "</a:t>
            </a:r>
            <a:r>
              <a:rPr lang="fr-FR" sz="1100" b="1" dirty="0" err="1"/>
              <a:t>Transferability</a:t>
            </a:r>
            <a:r>
              <a:rPr lang="fr-FR" sz="1100" b="1" dirty="0"/>
              <a:t>" })</a:t>
            </a:r>
          </a:p>
          <a:p>
            <a:pPr lvl="1"/>
            <a:r>
              <a:rPr lang="fr-FR" sz="1100" b="1" dirty="0"/>
              <a:t>   )</a:t>
            </a:r>
          </a:p>
          <a:p>
            <a:pPr lvl="1"/>
            <a:r>
              <a:rPr lang="fr-FR" sz="1100" b="1" dirty="0"/>
              <a:t>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26238" y="2993489"/>
            <a:ext cx="5427562" cy="3162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/>
              <a:t>&lt;div class="app-head" &gt;</a:t>
            </a:r>
          </a:p>
          <a:p>
            <a:pPr lvl="1"/>
            <a:r>
              <a:rPr lang="en-US" sz="1600" dirty="0"/>
              <a:t>  &lt;h1&gt;Portfolio Quality&lt;/h1&gt;</a:t>
            </a:r>
          </a:p>
          <a:p>
            <a:pPr lvl="1"/>
            <a:r>
              <a:rPr lang="en-US" sz="1600" dirty="0"/>
              <a:t>  &lt;Tiles color="blue" &gt;</a:t>
            </a:r>
          </a:p>
          <a:p>
            <a:pPr lvl="1"/>
            <a:r>
              <a:rPr lang="en-US" sz="1600" dirty="0"/>
              <a:t>     &lt;Tile value={2.8294564} title="Total quality" /&gt;</a:t>
            </a:r>
          </a:p>
          <a:p>
            <a:pPr lvl="1"/>
            <a:r>
              <a:rPr lang="en-US" sz="1600" dirty="0"/>
              <a:t>     &lt;Tile value={2.75189} title="Security" /&gt;</a:t>
            </a:r>
          </a:p>
          <a:p>
            <a:pPr lvl="1"/>
            <a:r>
              <a:rPr lang="en-US" sz="1600" dirty="0"/>
              <a:t>     &lt;Tile value={2.82154} title="Robustness" /&gt;</a:t>
            </a:r>
          </a:p>
          <a:p>
            <a:pPr lvl="1"/>
            <a:r>
              <a:rPr lang="en-US" sz="1600" dirty="0"/>
              <a:t>     &lt;Tile value={2.98678} title="Efficiency" /&gt;</a:t>
            </a:r>
          </a:p>
          <a:p>
            <a:pPr lvl="1"/>
            <a:r>
              <a:rPr lang="en-US" sz="1600" dirty="0"/>
              <a:t>     &lt;Tile value={2.74234} title="Changeability" /&gt;</a:t>
            </a:r>
          </a:p>
          <a:p>
            <a:pPr lvl="1"/>
            <a:r>
              <a:rPr lang="en-US" sz="1600" dirty="0"/>
              <a:t>     &lt;Tile value={2.76354} title="Transferability" /&gt;</a:t>
            </a:r>
          </a:p>
          <a:p>
            <a:pPr lvl="1"/>
            <a:r>
              <a:rPr lang="en-US" sz="1600" dirty="0"/>
              <a:t>  &lt;/Tiles&gt;</a:t>
            </a:r>
          </a:p>
          <a:p>
            <a:pPr lvl="1"/>
            <a:r>
              <a:rPr lang="en-US" sz="1600" dirty="0"/>
              <a:t>&lt;/div&gt;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838200" y="2602984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ES5</a:t>
            </a:r>
            <a:endParaRPr lang="fr-FR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5926238" y="2602984"/>
            <a:ext cx="49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JSX</a:t>
            </a:r>
            <a:endParaRPr lang="fr-FR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 (not so) simple component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851025" y="1714709"/>
            <a:ext cx="8489950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fr-FR" dirty="0" smtClean="0"/>
          </a:p>
          <a:p>
            <a:pPr lvl="1"/>
            <a:r>
              <a:rPr lang="fr-FR" b="1" dirty="0" smtClean="0">
                <a:solidFill>
                  <a:schemeClr val="accent5"/>
                </a:solidFill>
              </a:rPr>
              <a:t>class</a:t>
            </a:r>
            <a:r>
              <a:rPr lang="fr-FR" dirty="0" smtClean="0"/>
              <a:t> </a:t>
            </a:r>
            <a:r>
              <a:rPr lang="fr-FR" dirty="0" err="1" smtClean="0"/>
              <a:t>Tile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extends</a:t>
            </a:r>
            <a:r>
              <a:rPr lang="fr-FR" dirty="0" smtClean="0"/>
              <a:t> </a:t>
            </a:r>
            <a:r>
              <a:rPr lang="fr-FR" dirty="0" err="1" smtClean="0"/>
              <a:t>React.Component</a:t>
            </a:r>
            <a:r>
              <a:rPr lang="fr-FR" dirty="0" smtClean="0"/>
              <a:t> {</a:t>
            </a:r>
          </a:p>
          <a:p>
            <a:pPr lvl="1"/>
            <a:r>
              <a:rPr lang="fr-FR" dirty="0" smtClean="0"/>
              <a:t>  </a:t>
            </a:r>
            <a:r>
              <a:rPr lang="fr-FR" b="1" dirty="0" err="1" smtClean="0">
                <a:solidFill>
                  <a:schemeClr val="accent5"/>
                </a:solidFill>
              </a:rPr>
              <a:t>static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7030A0"/>
                </a:solidFill>
              </a:rPr>
              <a:t>propTypes</a:t>
            </a:r>
            <a:r>
              <a:rPr lang="fr-FR" dirty="0" smtClean="0"/>
              <a:t> = {</a:t>
            </a:r>
          </a:p>
          <a:p>
            <a:pPr lvl="1"/>
            <a:r>
              <a:rPr lang="fr-FR" dirty="0" smtClean="0"/>
              <a:t>    value: </a:t>
            </a:r>
            <a:r>
              <a:rPr lang="fr-FR" dirty="0" err="1" smtClean="0"/>
              <a:t>React.PropTypes.number</a:t>
            </a:r>
            <a:r>
              <a:rPr lang="fr-FR" dirty="0" smtClean="0"/>
              <a:t>,</a:t>
            </a:r>
          </a:p>
          <a:p>
            <a:pPr lvl="1"/>
            <a:r>
              <a:rPr lang="fr-FR" dirty="0" smtClean="0"/>
              <a:t>    </a:t>
            </a:r>
            <a:r>
              <a:rPr lang="fr-FR" dirty="0" err="1" smtClean="0"/>
              <a:t>title</a:t>
            </a:r>
            <a:r>
              <a:rPr lang="fr-FR" dirty="0" smtClean="0"/>
              <a:t>: </a:t>
            </a:r>
            <a:r>
              <a:rPr lang="fr-FR" dirty="0" err="1" smtClean="0"/>
              <a:t>React.PropTypes.string</a:t>
            </a:r>
            <a:endParaRPr lang="fr-FR" dirty="0" smtClean="0"/>
          </a:p>
          <a:p>
            <a:pPr lvl="1"/>
            <a:r>
              <a:rPr lang="fr-FR" dirty="0" smtClean="0"/>
              <a:t>  };</a:t>
            </a:r>
          </a:p>
          <a:p>
            <a:pPr lvl="1"/>
            <a:r>
              <a:rPr lang="fr-FR" dirty="0" smtClean="0"/>
              <a:t>  </a:t>
            </a:r>
            <a:r>
              <a:rPr lang="fr-FR" dirty="0" err="1" smtClean="0">
                <a:solidFill>
                  <a:srgbClr val="7030A0"/>
                </a:solidFill>
              </a:rPr>
              <a:t>render</a:t>
            </a:r>
            <a:r>
              <a:rPr lang="fr-FR" dirty="0" smtClean="0"/>
              <a:t>() {</a:t>
            </a:r>
          </a:p>
          <a:p>
            <a:pPr lvl="1"/>
            <a:r>
              <a:rPr lang="fr-FR" dirty="0" smtClean="0"/>
              <a:t>    </a:t>
            </a:r>
            <a:r>
              <a:rPr lang="fr-FR" b="1" dirty="0" smtClean="0">
                <a:solidFill>
                  <a:schemeClr val="accent5"/>
                </a:solidFill>
              </a:rPr>
              <a:t>return</a:t>
            </a:r>
            <a:r>
              <a:rPr lang="fr-FR" dirty="0" smtClean="0"/>
              <a:t> (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-header"</a:t>
            </a:r>
            <a:r>
              <a:rPr lang="fr-FR" dirty="0" smtClean="0"/>
              <a:t>&gt;{</a:t>
            </a:r>
            <a:r>
              <a:rPr lang="fr-FR" b="1" dirty="0" err="1" smtClean="0">
                <a:solidFill>
                  <a:schemeClr val="accent5"/>
                </a:solidFill>
              </a:rPr>
              <a:t>this</a:t>
            </a:r>
            <a:r>
              <a:rPr lang="fr-FR" dirty="0" err="1" smtClean="0"/>
              <a:t>.props.title</a:t>
            </a:r>
            <a:r>
              <a:rPr lang="fr-FR" dirty="0" smtClean="0"/>
              <a:t>}&lt;/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-value"</a:t>
            </a:r>
            <a:r>
              <a:rPr lang="fr-FR" dirty="0" smtClean="0"/>
              <a:t>&gt;{</a:t>
            </a:r>
            <a:r>
              <a:rPr lang="fr-FR" dirty="0" err="1" smtClean="0"/>
              <a:t>numeral</a:t>
            </a:r>
            <a:r>
              <a:rPr lang="fr-FR" dirty="0" smtClean="0"/>
              <a:t>(</a:t>
            </a:r>
            <a:r>
              <a:rPr lang="fr-FR" b="1" dirty="0" err="1" smtClean="0">
                <a:solidFill>
                  <a:schemeClr val="accent5"/>
                </a:solidFill>
              </a:rPr>
              <a:t>this</a:t>
            </a:r>
            <a:r>
              <a:rPr lang="fr-FR" dirty="0" err="1" smtClean="0"/>
              <a:t>.props.value</a:t>
            </a:r>
            <a:r>
              <a:rPr lang="fr-FR" dirty="0" smtClean="0"/>
              <a:t>).format(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'0.00'</a:t>
            </a:r>
            <a:r>
              <a:rPr lang="fr-FR" dirty="0" smtClean="0"/>
              <a:t>)}&lt;/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);</a:t>
            </a:r>
          </a:p>
          <a:p>
            <a:pPr lvl="1"/>
            <a:r>
              <a:rPr lang="fr-FR" dirty="0" smtClean="0"/>
              <a:t>  }</a:t>
            </a:r>
          </a:p>
          <a:p>
            <a:pPr lvl="1"/>
            <a:r>
              <a:rPr lang="fr-FR" dirty="0" smtClean="0"/>
              <a:t>}</a:t>
            </a:r>
          </a:p>
          <a:p>
            <a:pPr lvl="1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03200" y="3060700"/>
            <a:ext cx="1574800" cy="939800"/>
          </a:xfrm>
          <a:prstGeom prst="wedgeRectCallout">
            <a:avLst>
              <a:gd name="adj1" fmla="val 97877"/>
              <a:gd name="adj2" fmla="val -78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Properties</a:t>
            </a:r>
            <a:r>
              <a:rPr lang="fr-FR" dirty="0" smtClean="0"/>
              <a:t> types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452100" y="4445000"/>
            <a:ext cx="1574800" cy="939800"/>
          </a:xfrm>
          <a:prstGeom prst="wedgeRectCallout">
            <a:avLst>
              <a:gd name="adj1" fmla="val -117446"/>
              <a:gd name="adj2" fmla="val -38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JSX </a:t>
            </a:r>
            <a:r>
              <a:rPr lang="fr-FR" dirty="0" err="1" smtClean="0"/>
              <a:t>declarations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90500" y="1854200"/>
            <a:ext cx="1574800" cy="939800"/>
          </a:xfrm>
          <a:prstGeom prst="wedgeRectCallout">
            <a:avLst>
              <a:gd name="adj1" fmla="val 87393"/>
              <a:gd name="adj2" fmla="val -15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Reusable</a:t>
            </a:r>
            <a:r>
              <a:rPr lang="fr-FR" dirty="0" smtClean="0"/>
              <a:t> </a:t>
            </a:r>
            <a:r>
              <a:rPr lang="fr-FR" b="1" dirty="0" smtClean="0"/>
              <a:t>class</a:t>
            </a:r>
            <a:r>
              <a:rPr lang="fr-FR" dirty="0" smtClean="0"/>
              <a:t> or </a:t>
            </a:r>
            <a:r>
              <a:rPr lang="fr-FR" b="1" dirty="0" err="1" smtClean="0"/>
              <a:t>function</a:t>
            </a:r>
            <a:endParaRPr lang="fr-FR" b="1" dirty="0"/>
          </a:p>
        </p:txBody>
      </p:sp>
      <p:sp>
        <p:nvSpPr>
          <p:cNvPr id="10" name="Rectangle 11"/>
          <p:cNvSpPr/>
          <p:nvPr/>
        </p:nvSpPr>
        <p:spPr>
          <a:xfrm>
            <a:off x="190500" y="4267200"/>
            <a:ext cx="1574800" cy="1178011"/>
          </a:xfrm>
          <a:prstGeom prst="wedgeRectCallout">
            <a:avLst>
              <a:gd name="adj1" fmla="val 101539"/>
              <a:gd name="adj2" fmla="val 3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parenthesis</a:t>
            </a:r>
            <a:r>
              <a:rPr lang="fr-FR" dirty="0" smtClean="0"/>
              <a:t> </a:t>
            </a:r>
            <a:r>
              <a:rPr lang="fr-FR" dirty="0" err="1" smtClean="0"/>
              <a:t>wrapping</a:t>
            </a:r>
            <a:endParaRPr lang="fr-FR" dirty="0"/>
          </a:p>
        </p:txBody>
      </p:sp>
      <p:sp>
        <p:nvSpPr>
          <p:cNvPr id="15" name="Rectangle 12"/>
          <p:cNvSpPr/>
          <p:nvPr/>
        </p:nvSpPr>
        <p:spPr>
          <a:xfrm>
            <a:off x="10452100" y="2898567"/>
            <a:ext cx="1574800" cy="939800"/>
          </a:xfrm>
          <a:prstGeom prst="wedgeRectCallout">
            <a:avLst>
              <a:gd name="adj1" fmla="val -256592"/>
              <a:gd name="adj2" fmla="val 65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Js</a:t>
            </a:r>
            <a:r>
              <a:rPr lang="fr-FR" dirty="0" smtClean="0"/>
              <a:t> Expressions in </a:t>
            </a:r>
            <a:r>
              <a:rPr lang="fr-FR" dirty="0" err="1" smtClean="0"/>
              <a:t>brackets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72195" y="1822450"/>
            <a:ext cx="1562100" cy="971550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 rot="19860242">
            <a:off x="8127311" y="2310601"/>
            <a:ext cx="480060" cy="3915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3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this component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851025" y="1714709"/>
            <a:ext cx="6302375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fr-FR" dirty="0" smtClean="0"/>
          </a:p>
          <a:p>
            <a:pPr lvl="1"/>
            <a:r>
              <a:rPr lang="fr-FR" dirty="0" smtClean="0"/>
              <a:t>&lt;</a:t>
            </a:r>
            <a:r>
              <a:rPr lang="fr-FR" dirty="0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         &lt;</a:t>
            </a:r>
            <a:r>
              <a:rPr lang="en-US" dirty="0" smtClean="0">
                <a:solidFill>
                  <a:srgbClr val="C00000"/>
                </a:solidFill>
              </a:rPr>
              <a:t>Tile</a:t>
            </a:r>
            <a:r>
              <a:rPr lang="en-US" dirty="0" smtClean="0"/>
              <a:t> value={2.8294564} title=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"Total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quality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 /&gt;</a:t>
            </a:r>
            <a:endParaRPr lang="fr-FR" i="1" dirty="0" smtClean="0">
              <a:solidFill>
                <a:schemeClr val="accent6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         &lt;</a:t>
            </a:r>
            <a:r>
              <a:rPr lang="en-US" dirty="0">
                <a:solidFill>
                  <a:srgbClr val="C00000"/>
                </a:solidFill>
              </a:rPr>
              <a:t>Tile</a:t>
            </a:r>
            <a:r>
              <a:rPr lang="en-US" dirty="0"/>
              <a:t> value={</a:t>
            </a:r>
            <a:r>
              <a:rPr lang="en-US" dirty="0" smtClean="0"/>
              <a:t>2.75189</a:t>
            </a:r>
            <a:r>
              <a:rPr lang="en-US" dirty="0"/>
              <a:t>} title</a:t>
            </a:r>
            <a:r>
              <a:rPr lang="en-US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"Security"</a:t>
            </a:r>
            <a:r>
              <a:rPr lang="fr-FR" dirty="0" smtClean="0"/>
              <a:t> </a:t>
            </a:r>
            <a:r>
              <a:rPr lang="fr-FR" dirty="0"/>
              <a:t>/&gt;</a:t>
            </a:r>
          </a:p>
          <a:p>
            <a:r>
              <a:rPr lang="en-US" dirty="0"/>
              <a:t> </a:t>
            </a:r>
            <a:r>
              <a:rPr lang="en-US" dirty="0" smtClean="0"/>
              <a:t>             …</a:t>
            </a:r>
            <a:endParaRPr lang="fr-FR" dirty="0"/>
          </a:p>
          <a:p>
            <a:pPr lvl="1"/>
            <a:r>
              <a:rPr lang="fr-FR" dirty="0" smtClean="0"/>
              <a:t> &lt;/</a:t>
            </a:r>
            <a:r>
              <a:rPr lang="fr-FR" dirty="0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851025" y="4174029"/>
            <a:ext cx="6302375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fr-FR" dirty="0" smtClean="0"/>
          </a:p>
          <a:p>
            <a:pPr lvl="1"/>
            <a:r>
              <a:rPr lang="fr-FR" dirty="0" smtClean="0"/>
              <a:t>&lt;</a:t>
            </a:r>
            <a:r>
              <a:rPr lang="fr-FR" dirty="0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&gt;</a:t>
            </a:r>
          </a:p>
          <a:p>
            <a:pPr lvl="1"/>
            <a:r>
              <a:rPr lang="fr-FR" dirty="0"/>
              <a:t> </a:t>
            </a:r>
            <a:r>
              <a:rPr lang="fr-FR" dirty="0" smtClean="0"/>
              <a:t>    {</a:t>
            </a:r>
            <a:r>
              <a:rPr lang="fr-FR" dirty="0" err="1" smtClean="0"/>
              <a:t>data.map</a:t>
            </a:r>
            <a:r>
              <a:rPr lang="fr-FR" dirty="0" smtClean="0"/>
              <a:t>((</a:t>
            </a:r>
            <a:r>
              <a:rPr lang="fr-FR" dirty="0" err="1" smtClean="0"/>
              <a:t>sample</a:t>
            </a:r>
            <a:r>
              <a:rPr lang="fr-FR" dirty="0" smtClean="0"/>
              <a:t>, </a:t>
            </a:r>
            <a:r>
              <a:rPr lang="fr-FR" dirty="0"/>
              <a:t>index) =&gt; </a:t>
            </a:r>
            <a:r>
              <a:rPr lang="fr-FR" dirty="0" smtClean="0"/>
              <a:t>{ </a:t>
            </a:r>
            <a:endParaRPr lang="fr-FR" dirty="0"/>
          </a:p>
          <a:p>
            <a:pPr lvl="1"/>
            <a:r>
              <a:rPr lang="fr-FR" dirty="0" smtClean="0"/>
              <a:t>         </a:t>
            </a:r>
            <a:r>
              <a:rPr lang="fr-FR" b="1" dirty="0" smtClean="0">
                <a:solidFill>
                  <a:schemeClr val="accent5"/>
                </a:solidFill>
              </a:rPr>
              <a:t>return</a:t>
            </a:r>
            <a:r>
              <a:rPr lang="fr-FR" dirty="0" smtClean="0"/>
              <a:t> &lt;</a:t>
            </a:r>
            <a:r>
              <a:rPr lang="fr-FR" dirty="0" err="1">
                <a:solidFill>
                  <a:srgbClr val="C00000"/>
                </a:solidFill>
              </a:rPr>
              <a:t>Tile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key={index} </a:t>
            </a:r>
            <a:r>
              <a:rPr lang="fr-FR" dirty="0" smtClean="0"/>
              <a:t>{...</a:t>
            </a:r>
            <a:r>
              <a:rPr lang="fr-FR" dirty="0" err="1" smtClean="0"/>
              <a:t>sample</a:t>
            </a:r>
            <a:r>
              <a:rPr lang="fr-FR" dirty="0" smtClean="0"/>
              <a:t>} /&gt;; </a:t>
            </a:r>
            <a:endParaRPr lang="fr-FR" i="1" dirty="0">
              <a:solidFill>
                <a:schemeClr val="accent6"/>
              </a:solidFill>
            </a:endParaRPr>
          </a:p>
          <a:p>
            <a:pPr lvl="1"/>
            <a:r>
              <a:rPr lang="fr-FR" dirty="0"/>
              <a:t>      </a:t>
            </a:r>
            <a:r>
              <a:rPr lang="fr-FR" dirty="0" smtClean="0"/>
              <a:t>})}</a:t>
            </a:r>
          </a:p>
          <a:p>
            <a:pPr lvl="1"/>
            <a:r>
              <a:rPr lang="fr-FR" dirty="0" smtClean="0"/>
              <a:t>&lt;/</a:t>
            </a:r>
            <a:r>
              <a:rPr lang="fr-FR" dirty="0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endParaRPr lang="fr-FR" dirty="0"/>
          </a:p>
        </p:txBody>
      </p:sp>
      <p:sp>
        <p:nvSpPr>
          <p:cNvPr id="10" name="Rectangle 13"/>
          <p:cNvSpPr/>
          <p:nvPr/>
        </p:nvSpPr>
        <p:spPr>
          <a:xfrm>
            <a:off x="190500" y="1854200"/>
            <a:ext cx="1574800" cy="1206500"/>
          </a:xfrm>
          <a:prstGeom prst="wedgeRectCallout">
            <a:avLst>
              <a:gd name="adj1" fmla="val 109075"/>
              <a:gd name="adj2" fmla="val -1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Reuse</a:t>
            </a:r>
            <a:r>
              <a:rPr lang="fr-FR" dirty="0" smtClean="0"/>
              <a:t> component as an html </a:t>
            </a:r>
            <a:r>
              <a:rPr lang="fr-FR" dirty="0" err="1" smtClean="0"/>
              <a:t>element</a:t>
            </a:r>
            <a:endParaRPr lang="fr-FR" b="1" dirty="0"/>
          </a:p>
        </p:txBody>
      </p:sp>
      <p:sp>
        <p:nvSpPr>
          <p:cNvPr id="11" name="Rectangle 11"/>
          <p:cNvSpPr/>
          <p:nvPr/>
        </p:nvSpPr>
        <p:spPr>
          <a:xfrm>
            <a:off x="190500" y="4267200"/>
            <a:ext cx="1574800" cy="1797934"/>
          </a:xfrm>
          <a:prstGeom prst="wedgeRectCallout">
            <a:avLst>
              <a:gd name="adj1" fmla="val 101539"/>
              <a:gd name="adj2" fmla="val 3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From</a:t>
            </a:r>
            <a:r>
              <a:rPr lang="fr-FR" dirty="0" smtClean="0"/>
              <a:t> collection of data to collection of components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542116" y="1806574"/>
            <a:ext cx="3484784" cy="1579021"/>
          </a:xfrm>
          <a:prstGeom prst="wedgeRectCallout">
            <a:avLst>
              <a:gd name="adj1" fmla="val -104673"/>
              <a:gd name="adj2" fmla="val -1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Properties</a:t>
            </a:r>
            <a:r>
              <a:rPr lang="fr-FR" dirty="0" smtClean="0"/>
              <a:t> </a:t>
            </a:r>
          </a:p>
          <a:p>
            <a:pPr algn="ctr"/>
            <a:r>
              <a:rPr lang="fr-FR" dirty="0" err="1" smtClean="0"/>
              <a:t>passed</a:t>
            </a:r>
            <a:r>
              <a:rPr lang="fr-FR" dirty="0" smtClean="0"/>
              <a:t> </a:t>
            </a:r>
            <a:r>
              <a:rPr lang="fr-FR" dirty="0" err="1" smtClean="0"/>
              <a:t>explicitely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to the component</a:t>
            </a:r>
            <a:endParaRPr lang="fr-FR" dirty="0"/>
          </a:p>
        </p:txBody>
      </p:sp>
      <p:sp>
        <p:nvSpPr>
          <p:cNvPr id="14" name="Rectangle 12"/>
          <p:cNvSpPr/>
          <p:nvPr/>
        </p:nvSpPr>
        <p:spPr>
          <a:xfrm>
            <a:off x="8542116" y="4174030"/>
            <a:ext cx="3484784" cy="878320"/>
          </a:xfrm>
          <a:prstGeom prst="wedgeRectCallout">
            <a:avLst>
              <a:gd name="adj1" fmla="val -118513"/>
              <a:gd name="adj2" fmla="val 52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Properties</a:t>
            </a:r>
            <a:r>
              <a:rPr lang="fr-FR" dirty="0" smtClean="0"/>
              <a:t> are </a:t>
            </a:r>
            <a:r>
              <a:rPr lang="fr-FR" dirty="0" err="1" smtClean="0"/>
              <a:t>submitted</a:t>
            </a:r>
            <a:r>
              <a:rPr lang="fr-FR" dirty="0" smtClean="0"/>
              <a:t> </a:t>
            </a:r>
            <a:r>
              <a:rPr lang="fr-FR" dirty="0" err="1" smtClean="0"/>
              <a:t>implicitely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endParaRPr lang="fr-FR" dirty="0"/>
          </a:p>
        </p:txBody>
      </p:sp>
      <p:sp>
        <p:nvSpPr>
          <p:cNvPr id="15" name="Rectangle 12"/>
          <p:cNvSpPr/>
          <p:nvPr/>
        </p:nvSpPr>
        <p:spPr>
          <a:xfrm>
            <a:off x="8542116" y="5191246"/>
            <a:ext cx="3459384" cy="1014108"/>
          </a:xfrm>
          <a:prstGeom prst="wedgeRectCallout">
            <a:avLst>
              <a:gd name="adj1" fmla="val -149424"/>
              <a:gd name="adj2" fmla="val -34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Key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required</a:t>
            </a:r>
            <a:r>
              <a:rPr lang="fr-FR" dirty="0" smtClean="0"/>
              <a:t> for collections</a:t>
            </a:r>
          </a:p>
          <a:p>
            <a:pPr algn="ctr"/>
            <a:r>
              <a:rPr lang="en-US" dirty="0" smtClean="0"/>
              <a:t>So React can </a:t>
            </a:r>
            <a:r>
              <a:rPr lang="en-US" dirty="0" err="1" smtClean="0"/>
              <a:t>omptimize</a:t>
            </a:r>
            <a:r>
              <a:rPr lang="en-US" dirty="0" smtClean="0"/>
              <a:t> re-rendering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91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Adding user interactions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851025" y="1714709"/>
            <a:ext cx="848995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class</a:t>
            </a:r>
            <a:r>
              <a:rPr lang="fr-FR" dirty="0" smtClean="0"/>
              <a:t>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extends</a:t>
            </a:r>
            <a:r>
              <a:rPr lang="fr-FR" dirty="0" smtClean="0"/>
              <a:t> </a:t>
            </a:r>
            <a:r>
              <a:rPr lang="fr-FR" dirty="0" err="1" smtClean="0"/>
              <a:t>React.Component</a:t>
            </a:r>
            <a:r>
              <a:rPr lang="fr-FR" dirty="0" smtClean="0"/>
              <a:t> {</a:t>
            </a:r>
          </a:p>
          <a:p>
            <a:r>
              <a:rPr lang="fr-FR" dirty="0" smtClean="0"/>
              <a:t>  …</a:t>
            </a:r>
          </a:p>
          <a:p>
            <a:r>
              <a:rPr lang="fr-FR" dirty="0" smtClean="0"/>
              <a:t>  </a:t>
            </a:r>
            <a:r>
              <a:rPr lang="fr-FR" dirty="0" err="1" smtClean="0">
                <a:solidFill>
                  <a:srgbClr val="7030A0"/>
                </a:solidFill>
              </a:rPr>
              <a:t>render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    </a:t>
            </a:r>
            <a:r>
              <a:rPr lang="fr-FR" b="1" dirty="0" smtClean="0">
                <a:solidFill>
                  <a:schemeClr val="accent5"/>
                </a:solidFill>
              </a:rPr>
              <a:t>return</a:t>
            </a:r>
            <a:r>
              <a:rPr lang="fr-FR" dirty="0" smtClean="0"/>
              <a:t> (</a:t>
            </a:r>
          </a:p>
          <a:p>
            <a:r>
              <a:rPr lang="fr-FR" dirty="0" smtClean="0"/>
              <a:t>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filter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-input"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      &lt;</a:t>
            </a:r>
            <a:r>
              <a:rPr lang="fr-FR" dirty="0" smtClean="0">
                <a:solidFill>
                  <a:srgbClr val="C00000"/>
                </a:solidFill>
              </a:rPr>
              <a:t>input</a:t>
            </a:r>
          </a:p>
          <a:p>
            <a:r>
              <a:rPr lang="fr-FR" dirty="0" smtClean="0"/>
              <a:t>          type=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</a:p>
          <a:p>
            <a:r>
              <a:rPr lang="fr-FR" dirty="0" smtClean="0"/>
              <a:t>          value={</a:t>
            </a:r>
            <a:r>
              <a:rPr lang="fr-FR" dirty="0" err="1" smtClean="0"/>
              <a:t>this.props.filterText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  </a:t>
            </a:r>
            <a:r>
              <a:rPr lang="fr-FR" dirty="0" err="1" smtClean="0"/>
              <a:t>placeholder</a:t>
            </a:r>
            <a:r>
              <a:rPr lang="fr-FR" dirty="0" smtClean="0"/>
              <a:t>={</a:t>
            </a:r>
            <a:r>
              <a:rPr lang="fr-FR" dirty="0" err="1" smtClean="0"/>
              <a:t>this.props.placeholder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  </a:t>
            </a:r>
            <a:r>
              <a:rPr lang="fr-FR" dirty="0" err="1" smtClean="0"/>
              <a:t>onChange</a:t>
            </a:r>
            <a:r>
              <a:rPr lang="fr-FR" dirty="0" smtClean="0"/>
              <a:t>={</a:t>
            </a:r>
            <a:r>
              <a:rPr lang="fr-FR" dirty="0" err="1" smtClean="0"/>
              <a:t>this.props.handleFilter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/&gt;</a:t>
            </a:r>
          </a:p>
          <a:p>
            <a:r>
              <a:rPr lang="fr-FR" dirty="0" smtClean="0"/>
              <a:t>      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&gt;);</a:t>
            </a:r>
          </a:p>
          <a:p>
            <a:r>
              <a:rPr lang="fr-FR" dirty="0" smtClean="0"/>
              <a:t>  }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90500" y="4356100"/>
            <a:ext cx="1574800" cy="1295400"/>
          </a:xfrm>
          <a:prstGeom prst="wedgeRectCallout">
            <a:avLst>
              <a:gd name="adj1" fmla="val 91425"/>
              <a:gd name="adj2" fmla="val -49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Beware</a:t>
            </a:r>
            <a:r>
              <a:rPr lang="fr-FR" dirty="0" smtClean="0"/>
              <a:t>, binding to </a:t>
            </a:r>
            <a:r>
              <a:rPr lang="fr-FR" dirty="0" err="1" smtClean="0"/>
              <a:t>this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use ES6 !</a:t>
            </a:r>
            <a:endParaRPr lang="fr-FR" dirty="0"/>
          </a:p>
        </p:txBody>
      </p:sp>
      <p:sp>
        <p:nvSpPr>
          <p:cNvPr id="8" name="Rectangle 11"/>
          <p:cNvSpPr/>
          <p:nvPr/>
        </p:nvSpPr>
        <p:spPr>
          <a:xfrm>
            <a:off x="190500" y="2815624"/>
            <a:ext cx="1574800" cy="1295400"/>
          </a:xfrm>
          <a:prstGeom prst="wedgeRectCallout">
            <a:avLst>
              <a:gd name="adj1" fmla="val 85148"/>
              <a:gd name="adj2" fmla="val 42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Bind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to </a:t>
            </a:r>
            <a:r>
              <a:rPr lang="fr-FR" dirty="0" err="1" smtClean="0"/>
              <a:t>events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61897" y="1829752"/>
            <a:ext cx="2676525" cy="561975"/>
          </a:xfrm>
          <a:prstGeom prst="rect">
            <a:avLst/>
          </a:prstGeom>
        </p:spPr>
      </p:pic>
      <p:sp>
        <p:nvSpPr>
          <p:cNvPr id="10" name="Striped Right Arrow 9"/>
          <p:cNvSpPr/>
          <p:nvPr/>
        </p:nvSpPr>
        <p:spPr>
          <a:xfrm rot="19860242">
            <a:off x="7524168" y="2483538"/>
            <a:ext cx="480060" cy="3915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3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20547</TotalTime>
  <Words>2190</Words>
  <Application>Microsoft Office PowerPoint</Application>
  <PresentationFormat>Widescreen</PresentationFormat>
  <Paragraphs>721</Paragraphs>
  <Slides>47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React &amp; Redux</vt:lpstr>
      <vt:lpstr>A project we’re targeting </vt:lpstr>
      <vt:lpstr>React – a gentle introduction</vt:lpstr>
      <vt:lpstr>React – a library that defines views through components</vt:lpstr>
      <vt:lpstr>React – what’s actually good in it ?</vt:lpstr>
      <vt:lpstr>React – first thing first: JSX</vt:lpstr>
      <vt:lpstr>A (not so) simple component</vt:lpstr>
      <vt:lpstr>Using this component</vt:lpstr>
      <vt:lpstr>Adding user interactions</vt:lpstr>
      <vt:lpstr>(re-)Rendering workflow</vt:lpstr>
      <vt:lpstr>A few words on performance</vt:lpstr>
      <vt:lpstr>React</vt:lpstr>
      <vt:lpstr>React – dumb &amp; smart components</vt:lpstr>
      <vt:lpstr>Few words on i18n</vt:lpstr>
      <vt:lpstr>React &amp; Redux</vt:lpstr>
      <vt:lpstr>Redux – what the flux ?</vt:lpstr>
      <vt:lpstr>Redux – what the flux ?</vt:lpstr>
      <vt:lpstr>Redux – what the flux ?</vt:lpstr>
      <vt:lpstr>Redux - workflow close to that of flux</vt:lpstr>
      <vt:lpstr>Redux – flux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Rock &amp; Roll</vt:lpstr>
      <vt:lpstr>Application structure</vt:lpstr>
      <vt:lpstr>Business logic</vt:lpstr>
      <vt:lpstr>API ?</vt:lpstr>
      <vt:lpstr>Sagas ? </vt:lpstr>
      <vt:lpstr>Almost done…</vt:lpstr>
      <vt:lpstr>Testing</vt:lpstr>
      <vt:lpstr>Packaging</vt:lpstr>
      <vt:lpstr>Development – faster, better, stronger</vt:lpstr>
      <vt:lpstr>React – redux dev tools</vt:lpstr>
      <vt:lpstr>Going further…</vt:lpstr>
      <vt:lpstr>React</vt:lpstr>
      <vt:lpstr>Redux</vt:lpstr>
      <vt:lpstr>Redux – reducers and combinations</vt:lpstr>
      <vt:lpstr>Redux – Data normalization</vt:lpstr>
    </vt:vector>
  </TitlesOfParts>
  <Company>Castcorp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Cédric Hartland</dc:creator>
  <cp:lastModifiedBy>Cédric Hartland</cp:lastModifiedBy>
  <cp:revision>217</cp:revision>
  <dcterms:created xsi:type="dcterms:W3CDTF">2017-02-24T09:15:07Z</dcterms:created>
  <dcterms:modified xsi:type="dcterms:W3CDTF">2017-04-25T13:56:09Z</dcterms:modified>
</cp:coreProperties>
</file>