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58"/>
  </p:normalViewPr>
  <p:slideViewPr>
    <p:cSldViewPr snapToGrid="0">
      <p:cViewPr>
        <p:scale>
          <a:sx n="251" d="100"/>
          <a:sy n="251" d="100"/>
        </p:scale>
        <p:origin x="-216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63453-8944-8849-A54B-CB6756B06598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ABE8C-BCB5-B44E-8085-0D3A06F0E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ABE8C-BCB5-B44E-8085-0D3A06F0E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8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D93F-87EA-B83F-5E98-14A485078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90314-88B0-E60F-5118-6BBB8E46F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1E1B8-C881-F4BB-EB6E-B80D7B8B8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7A5A-E414-8CAC-4284-BF2E614C6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ABE8C-BCB5-B44E-8085-0D3A06F0E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9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2FA37-1F2D-7496-16F3-D4048AF23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DD121-7438-7F3F-8184-151D30C0D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385442-D59D-D98F-865C-48EDD026A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3652-C29E-77B4-9934-0BF66F832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ABE8C-BCB5-B44E-8085-0D3A06F0E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4E6CA-A1EE-8DC0-2BFF-E69AC5B5B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2FE85-14E5-E0C1-9F0C-FD9ABA9E2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D455FF-A039-EA17-DE99-A0BDBD1D9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EB97-4EC7-EA30-DB33-375CF01A3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ABE8C-BCB5-B44E-8085-0D3A06F0E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992D-2BE9-E92A-875F-BACA8B525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C1A40-0A78-AC4D-F5FC-EDDFEDB4D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C257-4C38-02EC-F5B9-5A19C62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E177B-0E95-4760-2557-908F9828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15D3-5300-4D1E-B012-72586FF2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9BBA-1C71-E578-91B1-6AA653EE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AB49-095D-A058-D4AB-74D4A57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DAA9-D52C-059E-FF67-4117DD38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1C99-C630-2405-2822-C7FF924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A788-E81F-F91C-BA7B-BED05A22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3EFF6-CCBF-7B27-CA96-12841A41F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3CC60-19FD-348F-F483-8725B624E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BD6F-83D6-BE95-A2D9-97C7512F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AD6D-2B75-4980-2769-3A525140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C492-A135-9D07-CF4B-5F6169B2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C38E-DA69-3146-9BAE-5F505488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895C-0A48-D40C-E8C2-04C32556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435C-8E5A-C597-7C0E-B3B93768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6C0E-6956-82EF-B42E-095A91C7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B04D-198A-6B01-F7C1-761EA265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75BA-97E0-A113-66E0-FA11F312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ABA6-38C4-5CC2-53E3-34C0A48C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50FF-325A-B2F9-B81C-2D4032C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7CCA-748A-0B14-4AAE-07A4793A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DF19-48EA-EC76-542D-8E9F9D82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A7F1-AACF-2BE3-4F0C-AA0C67B9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720A-07C6-3F94-DBD8-42B7EFEF2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62386-0CD6-0D84-D171-B12448EBC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9A18-804C-2598-2B84-3F14E67D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91A9-2BA4-166A-3C27-E8D1E3B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0704-786F-58D1-5B73-138338EE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BCA6-8EAA-1FE3-80E9-C29924AC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C78A-D611-5BAB-5E6D-AB218A469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9A62C-F730-2F1E-26D6-02272BD0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74929-C067-B19D-BAE5-B5FA292D9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96AA7-3003-CE00-5F71-CF72880F8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2B439-F022-8C09-7630-2597AA9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B0DA8-AD42-374E-0BE4-ECD62C8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55D73-CBF4-979B-4518-412FA589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2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1123-5EDC-5B8D-1E79-3CDC8704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04DB8-B94E-9FB0-833C-C30D0597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9171F-9EB7-FFEF-3562-34FAE17F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F18C7-5B7A-998A-3B92-81C08908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5D897-2F0C-326B-4E21-306A5E53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08EFE-5FC1-BBFF-E589-9091F904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58193-3975-83B0-3881-D3F2915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61A9-E8C4-6F57-BC5F-F49410DF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157F-41C0-7C37-A5C9-CD479C02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5D53C-344B-CDE8-3B42-51558736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FAB5-0E73-0507-7F41-4A0680A8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5B4D-91AE-D8A4-A373-4767AAA8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7C34-6324-8C75-D88E-C5DF9FFE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6B24-BB03-899C-D2FD-8E8F05C5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83997-6884-65EB-BE8B-3410BC92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0A39-D0C1-8A53-CEB4-1DD7BA3D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5CCAF-36DA-4A9A-8409-FCD13057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7639-28D9-EDBC-89AD-C8D0B592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44CB-0E24-554B-99AE-E21FF725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FE76-EC29-FD91-DA42-FA79AE7A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7A305-4711-2871-DFF4-45E5C478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5802-1063-39D2-60D9-986BEC24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21AB9-DCF1-BD4B-999E-B15106C19CF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524B-5F38-DE64-5206-08C4F510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2566-7D18-12B5-3F30-A3B2D0A7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79738-C795-8D40-B200-4F49BC6B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DE5AFEF-59EF-CD1F-0D8D-9FFA336E4E29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5400000" flipH="1">
            <a:off x="4648074" y="3556645"/>
            <a:ext cx="781188" cy="742102"/>
          </a:xfrm>
          <a:prstGeom prst="bentConnector3">
            <a:avLst>
              <a:gd name="adj1" fmla="val -15424"/>
            </a:avLst>
          </a:prstGeom>
          <a:ln w="6350">
            <a:solidFill>
              <a:schemeClr val="accent6">
                <a:lumMod val="7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E2317ADA-2921-3DF5-A607-EEC6ACCE965A}"/>
              </a:ext>
            </a:extLst>
          </p:cNvPr>
          <p:cNvCxnSpPr>
            <a:cxnSpLocks/>
          </p:cNvCxnSpPr>
          <p:nvPr/>
        </p:nvCxnSpPr>
        <p:spPr>
          <a:xfrm rot="5400000">
            <a:off x="6035439" y="3685580"/>
            <a:ext cx="123056" cy="1381945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F3F173-B85C-D0D1-7675-7191427CF4F2}"/>
              </a:ext>
            </a:extLst>
          </p:cNvPr>
          <p:cNvCxnSpPr>
            <a:cxnSpLocks/>
          </p:cNvCxnSpPr>
          <p:nvPr/>
        </p:nvCxnSpPr>
        <p:spPr>
          <a:xfrm flipH="1">
            <a:off x="5958877" y="3993951"/>
            <a:ext cx="29260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3AF9697-5D89-201E-A72E-EE8C07C7BD2D}"/>
              </a:ext>
            </a:extLst>
          </p:cNvPr>
          <p:cNvCxnSpPr>
            <a:cxnSpLocks/>
          </p:cNvCxnSpPr>
          <p:nvPr/>
        </p:nvCxnSpPr>
        <p:spPr>
          <a:xfrm>
            <a:off x="5950095" y="4231742"/>
            <a:ext cx="29260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A112350-70B4-B165-AD90-E8E1C44715C4}"/>
              </a:ext>
            </a:extLst>
          </p:cNvPr>
          <p:cNvSpPr txBox="1"/>
          <p:nvPr/>
        </p:nvSpPr>
        <p:spPr>
          <a:xfrm>
            <a:off x="5063557" y="2321835"/>
            <a:ext cx="70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Reference </a:t>
            </a:r>
          </a:p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Ruleset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E448C8-048B-E2B8-0112-402E8BE21229}"/>
              </a:ext>
            </a:extLst>
          </p:cNvPr>
          <p:cNvSpPr txBox="1"/>
          <p:nvPr/>
        </p:nvSpPr>
        <p:spPr>
          <a:xfrm>
            <a:off x="4522271" y="2913488"/>
            <a:ext cx="124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vSwitch Pipeline Rules + Traffic Flows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38B3B2-86EE-A641-D9E7-DA1B19C0A1A4}"/>
              </a:ext>
            </a:extLst>
          </p:cNvPr>
          <p:cNvSpPr txBox="1"/>
          <p:nvPr/>
        </p:nvSpPr>
        <p:spPr>
          <a:xfrm>
            <a:off x="6771406" y="2913488"/>
            <a:ext cx="87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Traffic Locality Pattern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4DEECB-EE38-1F75-0A46-EBB9772842E0}"/>
              </a:ext>
            </a:extLst>
          </p:cNvPr>
          <p:cNvCxnSpPr>
            <a:cxnSpLocks/>
          </p:cNvCxnSpPr>
          <p:nvPr/>
        </p:nvCxnSpPr>
        <p:spPr>
          <a:xfrm>
            <a:off x="5756625" y="2306861"/>
            <a:ext cx="0" cy="34747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803007-4986-514B-96BD-B7336ADD0223}"/>
              </a:ext>
            </a:extLst>
          </p:cNvPr>
          <p:cNvCxnSpPr>
            <a:cxnSpLocks/>
          </p:cNvCxnSpPr>
          <p:nvPr/>
        </p:nvCxnSpPr>
        <p:spPr>
          <a:xfrm>
            <a:off x="6796458" y="2876324"/>
            <a:ext cx="0" cy="40051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9D2BC4-42AD-B903-AAC4-50C4B56E0A12}"/>
              </a:ext>
            </a:extLst>
          </p:cNvPr>
          <p:cNvCxnSpPr>
            <a:cxnSpLocks/>
          </p:cNvCxnSpPr>
          <p:nvPr/>
        </p:nvCxnSpPr>
        <p:spPr>
          <a:xfrm>
            <a:off x="5761751" y="2879897"/>
            <a:ext cx="0" cy="39694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ABC751-71B2-345B-327A-F23C08A74893}"/>
              </a:ext>
            </a:extLst>
          </p:cNvPr>
          <p:cNvSpPr/>
          <p:nvPr/>
        </p:nvSpPr>
        <p:spPr>
          <a:xfrm>
            <a:off x="4198086" y="3280538"/>
            <a:ext cx="3133787" cy="25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DA8A0-ABB3-2E55-E34A-18439CB1FD94}"/>
              </a:ext>
            </a:extLst>
          </p:cNvPr>
          <p:cNvSpPr txBox="1"/>
          <p:nvPr/>
        </p:nvSpPr>
        <p:spPr>
          <a:xfrm>
            <a:off x="4166518" y="3275492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COLLECTOR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79F3FB-D679-8D34-C9DF-3427662716BA}"/>
              </a:ext>
            </a:extLst>
          </p:cNvPr>
          <p:cNvGrpSpPr/>
          <p:nvPr/>
        </p:nvGrpSpPr>
        <p:grpSpPr>
          <a:xfrm>
            <a:off x="4837286" y="3909034"/>
            <a:ext cx="1144865" cy="415317"/>
            <a:chOff x="3643359" y="3428999"/>
            <a:chExt cx="1144865" cy="4153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75230C-EB57-3694-D277-14440C1FD29B}"/>
                </a:ext>
              </a:extLst>
            </p:cNvPr>
            <p:cNvSpPr/>
            <p:nvPr/>
          </p:nvSpPr>
          <p:spPr>
            <a:xfrm>
              <a:off x="3675768" y="3428999"/>
              <a:ext cx="1083958" cy="4153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7B688-68FF-FF62-8DA8-3DE94077E77F}"/>
                </a:ext>
              </a:extLst>
            </p:cNvPr>
            <p:cNvSpPr txBox="1"/>
            <p:nvPr/>
          </p:nvSpPr>
          <p:spPr>
            <a:xfrm>
              <a:off x="3643359" y="3438145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GVS</a:t>
              </a:r>
            </a:p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Device under Test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1F4C83-1D10-881A-8264-60B60C998A11}"/>
              </a:ext>
            </a:extLst>
          </p:cNvPr>
          <p:cNvGrpSpPr/>
          <p:nvPr/>
        </p:nvGrpSpPr>
        <p:grpSpPr>
          <a:xfrm>
            <a:off x="6237949" y="3909033"/>
            <a:ext cx="1099980" cy="415317"/>
            <a:chOff x="5715631" y="3428998"/>
            <a:chExt cx="1099980" cy="4153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51E95A-9145-5AE6-2E44-6C7875F6A791}"/>
                </a:ext>
              </a:extLst>
            </p:cNvPr>
            <p:cNvSpPr/>
            <p:nvPr/>
          </p:nvSpPr>
          <p:spPr>
            <a:xfrm>
              <a:off x="5723642" y="3428998"/>
              <a:ext cx="1083958" cy="4153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6249C2-EAC6-93B1-5BF2-7A046CA55F35}"/>
                </a:ext>
              </a:extLst>
            </p:cNvPr>
            <p:cNvSpPr txBox="1"/>
            <p:nvPr/>
          </p:nvSpPr>
          <p:spPr>
            <a:xfrm>
              <a:off x="5715631" y="3438145"/>
              <a:ext cx="1099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TGEN</a:t>
              </a:r>
            </a:p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Traffic Generator</a:t>
              </a:r>
              <a:endParaRPr lang="en-US" sz="6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81E8-ECD7-B9A6-2DD2-4AE7EBCE033A}"/>
              </a:ext>
            </a:extLst>
          </p:cNvPr>
          <p:cNvGrpSpPr/>
          <p:nvPr/>
        </p:nvGrpSpPr>
        <p:grpSpPr>
          <a:xfrm>
            <a:off x="5049718" y="3295579"/>
            <a:ext cx="996355" cy="230832"/>
            <a:chOff x="3790647" y="1807986"/>
            <a:chExt cx="1172116" cy="230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A625B3-4C53-CBDA-1BEE-4BAA2682779D}"/>
                </a:ext>
              </a:extLst>
            </p:cNvPr>
            <p:cNvSpPr/>
            <p:nvPr/>
          </p:nvSpPr>
          <p:spPr>
            <a:xfrm>
              <a:off x="3886641" y="1830820"/>
              <a:ext cx="988140" cy="1729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8B3E90-CA81-9F09-6C97-2546AEC5BC9D}"/>
                </a:ext>
              </a:extLst>
            </p:cNvPr>
            <p:cNvSpPr txBox="1"/>
            <p:nvPr/>
          </p:nvSpPr>
          <p:spPr>
            <a:xfrm>
              <a:off x="3790647" y="1807986"/>
              <a:ext cx="11721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vSwitch Rules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425963-B899-4DCD-81C7-F858C4368CE9}"/>
              </a:ext>
            </a:extLst>
          </p:cNvPr>
          <p:cNvGrpSpPr/>
          <p:nvPr/>
        </p:nvGrpSpPr>
        <p:grpSpPr>
          <a:xfrm>
            <a:off x="6215569" y="2637920"/>
            <a:ext cx="1168911" cy="261610"/>
            <a:chOff x="5680725" y="2052096"/>
            <a:chExt cx="1168911" cy="2616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E042F5-C358-3261-D30D-965B9DF93279}"/>
                </a:ext>
              </a:extLst>
            </p:cNvPr>
            <p:cNvSpPr/>
            <p:nvPr/>
          </p:nvSpPr>
          <p:spPr>
            <a:xfrm>
              <a:off x="5715631" y="2066447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B590C6-EDE8-4CE2-1D86-7C6DA7D35497}"/>
                </a:ext>
              </a:extLst>
            </p:cNvPr>
            <p:cNvSpPr txBox="1"/>
            <p:nvPr/>
          </p:nvSpPr>
          <p:spPr>
            <a:xfrm>
              <a:off x="5680725" y="2052096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pcap-analyzer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CF176B1-3831-81CF-326F-512BBF0C7620}"/>
              </a:ext>
            </a:extLst>
          </p:cNvPr>
          <p:cNvSpPr txBox="1"/>
          <p:nvPr/>
        </p:nvSpPr>
        <p:spPr>
          <a:xfrm>
            <a:off x="6239254" y="2085754"/>
            <a:ext cx="1114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CAIDA Traces</a:t>
            </a:r>
            <a:endParaRPr lang="en-US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FA6524D-984B-6841-E79A-4D0AD7A738BD}"/>
              </a:ext>
            </a:extLst>
          </p:cNvPr>
          <p:cNvGrpSpPr/>
          <p:nvPr/>
        </p:nvGrpSpPr>
        <p:grpSpPr>
          <a:xfrm>
            <a:off x="5343123" y="2637920"/>
            <a:ext cx="798302" cy="261610"/>
            <a:chOff x="4581626" y="2051213"/>
            <a:chExt cx="1091969" cy="2616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405066-C727-8C1E-0F42-393F6BF2D741}"/>
                </a:ext>
              </a:extLst>
            </p:cNvPr>
            <p:cNvSpPr/>
            <p:nvPr/>
          </p:nvSpPr>
          <p:spPr>
            <a:xfrm>
              <a:off x="4581626" y="2065564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29642B-3083-CC46-3596-AE63D6278038}"/>
                </a:ext>
              </a:extLst>
            </p:cNvPr>
            <p:cNvSpPr txBox="1"/>
            <p:nvPr/>
          </p:nvSpPr>
          <p:spPr>
            <a:xfrm>
              <a:off x="4670953" y="2051213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Pipebench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8765AB-902A-EDEB-1CE2-5592E9230631}"/>
              </a:ext>
            </a:extLst>
          </p:cNvPr>
          <p:cNvGrpSpPr/>
          <p:nvPr/>
        </p:nvGrpSpPr>
        <p:grpSpPr>
          <a:xfrm>
            <a:off x="5295248" y="2080246"/>
            <a:ext cx="885044" cy="261610"/>
            <a:chOff x="4580027" y="1585297"/>
            <a:chExt cx="1091969" cy="2616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68C6CD-3226-6A4D-4790-2D49C401D614}"/>
                </a:ext>
              </a:extLst>
            </p:cNvPr>
            <p:cNvSpPr/>
            <p:nvPr/>
          </p:nvSpPr>
          <p:spPr>
            <a:xfrm>
              <a:off x="4580027" y="1599648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684E1E-2184-D867-4014-2A4D7F9053B2}"/>
                </a:ext>
              </a:extLst>
            </p:cNvPr>
            <p:cNvSpPr txBox="1"/>
            <p:nvPr/>
          </p:nvSpPr>
          <p:spPr>
            <a:xfrm>
              <a:off x="4642105" y="1585297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Classbench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31EBEAF-0441-3A82-10AB-744471557956}"/>
              </a:ext>
            </a:extLst>
          </p:cNvPr>
          <p:cNvSpPr txBox="1"/>
          <p:nvPr/>
        </p:nvSpPr>
        <p:spPr>
          <a:xfrm>
            <a:off x="3645356" y="2597525"/>
            <a:ext cx="120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vSwitch Pipeline</a:t>
            </a:r>
          </a:p>
          <a:p>
            <a:pPr algn="ctr"/>
            <a:r>
              <a:rPr lang="en-US" sz="9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Description (YAML)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B603DF-EDC3-5757-3A37-E85219E1EA9E}"/>
              </a:ext>
            </a:extLst>
          </p:cNvPr>
          <p:cNvCxnSpPr>
            <a:cxnSpLocks/>
          </p:cNvCxnSpPr>
          <p:nvPr/>
        </p:nvCxnSpPr>
        <p:spPr>
          <a:xfrm>
            <a:off x="4793693" y="2776224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A65EB8-84E8-04B6-A1A6-0B3402586DEC}"/>
              </a:ext>
            </a:extLst>
          </p:cNvPr>
          <p:cNvCxnSpPr>
            <a:cxnSpLocks/>
          </p:cNvCxnSpPr>
          <p:nvPr/>
        </p:nvCxnSpPr>
        <p:spPr>
          <a:xfrm>
            <a:off x="6795836" y="2303288"/>
            <a:ext cx="0" cy="34747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Document with solid fill">
            <a:extLst>
              <a:ext uri="{FF2B5EF4-FFF2-40B4-BE49-F238E27FC236}">
                <a16:creationId xmlns:a16="http://schemas.microsoft.com/office/drawing/2014/main" id="{AF7914FC-3456-7791-969A-1143C9EAA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616" y="2349813"/>
            <a:ext cx="282597" cy="282597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AD02809-76F1-1B05-6630-E0A5256811E7}"/>
              </a:ext>
            </a:extLst>
          </p:cNvPr>
          <p:cNvGrpSpPr/>
          <p:nvPr/>
        </p:nvGrpSpPr>
        <p:grpSpPr>
          <a:xfrm>
            <a:off x="5935632" y="3295579"/>
            <a:ext cx="1408560" cy="230832"/>
            <a:chOff x="5363210" y="2707442"/>
            <a:chExt cx="1408560" cy="2308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0D22146-4C84-F22A-0237-56DDD284B67D}"/>
                </a:ext>
              </a:extLst>
            </p:cNvPr>
            <p:cNvGrpSpPr/>
            <p:nvPr/>
          </p:nvGrpSpPr>
          <p:grpSpPr>
            <a:xfrm>
              <a:off x="5363210" y="2707442"/>
              <a:ext cx="847361" cy="230832"/>
              <a:chOff x="3790647" y="1807986"/>
              <a:chExt cx="1172116" cy="23083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93BC3F1-ED71-1436-5014-0D055722897C}"/>
                  </a:ext>
                </a:extLst>
              </p:cNvPr>
              <p:cNvSpPr/>
              <p:nvPr/>
            </p:nvSpPr>
            <p:spPr>
              <a:xfrm>
                <a:off x="3886641" y="1830820"/>
                <a:ext cx="988140" cy="1729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D26384-26D8-5720-F8CC-B55E5CA854AC}"/>
                  </a:ext>
                </a:extLst>
              </p:cNvPr>
              <p:cNvSpPr txBox="1"/>
              <p:nvPr/>
            </p:nvSpPr>
            <p:spPr>
              <a:xfrm>
                <a:off x="3790647" y="1807986"/>
                <a:ext cx="11721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Traffic Flows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E8207D8-5E55-42CA-14B1-DB74FE46EC40}"/>
                </a:ext>
              </a:extLst>
            </p:cNvPr>
            <p:cNvGrpSpPr/>
            <p:nvPr/>
          </p:nvGrpSpPr>
          <p:grpSpPr>
            <a:xfrm>
              <a:off x="6087614" y="2707442"/>
              <a:ext cx="684156" cy="230832"/>
              <a:chOff x="6867265" y="2780133"/>
              <a:chExt cx="684156" cy="23083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611C244-7E92-4191-25BC-0268FBB62003}"/>
                  </a:ext>
                </a:extLst>
              </p:cNvPr>
              <p:cNvSpPr/>
              <p:nvPr/>
            </p:nvSpPr>
            <p:spPr>
              <a:xfrm>
                <a:off x="6923296" y="2802967"/>
                <a:ext cx="576770" cy="1729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71BA119-B56D-8C67-4103-8E7D46CBC4BE}"/>
                  </a:ext>
                </a:extLst>
              </p:cNvPr>
              <p:cNvSpPr txBox="1"/>
              <p:nvPr/>
            </p:nvSpPr>
            <p:spPr>
              <a:xfrm>
                <a:off x="6867265" y="2780133"/>
                <a:ext cx="6841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+ Locality</a:t>
                </a: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3F32AB-2685-7B6E-95F0-70F47806FFEA}"/>
              </a:ext>
            </a:extLst>
          </p:cNvPr>
          <p:cNvSpPr/>
          <p:nvPr/>
        </p:nvSpPr>
        <p:spPr>
          <a:xfrm>
            <a:off x="5131155" y="3322723"/>
            <a:ext cx="834838" cy="1729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37A741-C540-7879-E0CD-DF413B74A77F}"/>
              </a:ext>
            </a:extLst>
          </p:cNvPr>
          <p:cNvSpPr/>
          <p:nvPr/>
        </p:nvSpPr>
        <p:spPr>
          <a:xfrm>
            <a:off x="6004185" y="3320491"/>
            <a:ext cx="1288651" cy="1729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E621B41E-7864-F803-81E0-BD19E7B8A6FB}"/>
              </a:ext>
            </a:extLst>
          </p:cNvPr>
          <p:cNvCxnSpPr>
            <a:cxnSpLocks/>
            <a:stCxn id="114" idx="2"/>
            <a:endCxn id="15" idx="0"/>
          </p:cNvCxnSpPr>
          <p:nvPr/>
        </p:nvCxnSpPr>
        <p:spPr>
          <a:xfrm rot="16200000" flipH="1">
            <a:off x="6510447" y="3631541"/>
            <a:ext cx="415556" cy="139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69A13E65-BBD3-835A-35E5-536999C4EB85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rot="5400000">
            <a:off x="5273462" y="3633921"/>
            <a:ext cx="413325" cy="136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69D5682-B918-E03E-8595-18A44F22241A}"/>
              </a:ext>
            </a:extLst>
          </p:cNvPr>
          <p:cNvSpPr txBox="1"/>
          <p:nvPr/>
        </p:nvSpPr>
        <p:spPr>
          <a:xfrm>
            <a:off x="3951724" y="4007625"/>
            <a:ext cx="91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Collected </a:t>
            </a:r>
          </a:p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Logs</a:t>
            </a:r>
          </a:p>
        </p:txBody>
      </p:sp>
      <p:pic>
        <p:nvPicPr>
          <p:cNvPr id="145" name="Graphic 144" descr="Paper with solid fill">
            <a:extLst>
              <a:ext uri="{FF2B5EF4-FFF2-40B4-BE49-F238E27FC236}">
                <a16:creationId xmlns:a16="http://schemas.microsoft.com/office/drawing/2014/main" id="{027E5573-D553-ED51-5D2A-449DE6B92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0844" y="3743312"/>
            <a:ext cx="240774" cy="240774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6563AE3-EC31-A0F8-F245-79DC869FC708}"/>
              </a:ext>
            </a:extLst>
          </p:cNvPr>
          <p:cNvGrpSpPr/>
          <p:nvPr/>
        </p:nvGrpSpPr>
        <p:grpSpPr>
          <a:xfrm>
            <a:off x="4313570" y="3785753"/>
            <a:ext cx="240774" cy="240774"/>
            <a:chOff x="2831352" y="3636656"/>
            <a:chExt cx="240774" cy="24077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2BF5A8F-7FA6-FF7F-1B92-271DFF3A07CC}"/>
                </a:ext>
              </a:extLst>
            </p:cNvPr>
            <p:cNvSpPr/>
            <p:nvPr/>
          </p:nvSpPr>
          <p:spPr>
            <a:xfrm>
              <a:off x="2883627" y="3662784"/>
              <a:ext cx="163286" cy="2076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48" descr="Paper with solid fill">
              <a:extLst>
                <a:ext uri="{FF2B5EF4-FFF2-40B4-BE49-F238E27FC236}">
                  <a16:creationId xmlns:a16="http://schemas.microsoft.com/office/drawing/2014/main" id="{5032675E-6B6E-F570-B275-9F8218396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31352" y="3636656"/>
              <a:ext cx="240774" cy="240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6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1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03832-8FCD-312E-B8B9-39C954F8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577A6657-BFE8-B4DF-345A-BF35838C13D8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5400000" flipH="1">
            <a:off x="4648074" y="3556645"/>
            <a:ext cx="781188" cy="742102"/>
          </a:xfrm>
          <a:prstGeom prst="bentConnector3">
            <a:avLst>
              <a:gd name="adj1" fmla="val -15424"/>
            </a:avLst>
          </a:prstGeom>
          <a:ln w="12700">
            <a:solidFill>
              <a:schemeClr val="accent6">
                <a:lumMod val="7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C292D2F-108D-F1AB-A77A-05B360FD14A1}"/>
              </a:ext>
            </a:extLst>
          </p:cNvPr>
          <p:cNvCxnSpPr>
            <a:cxnSpLocks/>
          </p:cNvCxnSpPr>
          <p:nvPr/>
        </p:nvCxnSpPr>
        <p:spPr>
          <a:xfrm rot="5400000">
            <a:off x="6035439" y="3685580"/>
            <a:ext cx="123056" cy="1381945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4F8723-C252-9940-B41E-A783BE429423}"/>
              </a:ext>
            </a:extLst>
          </p:cNvPr>
          <p:cNvCxnSpPr>
            <a:cxnSpLocks/>
          </p:cNvCxnSpPr>
          <p:nvPr/>
        </p:nvCxnSpPr>
        <p:spPr>
          <a:xfrm flipH="1">
            <a:off x="5958877" y="3993951"/>
            <a:ext cx="292608" cy="0"/>
          </a:xfrm>
          <a:prstGeom prst="straightConnector1">
            <a:avLst/>
          </a:prstGeom>
          <a:ln w="19050">
            <a:solidFill>
              <a:schemeClr val="bg1"/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3D79F5C-C0E8-5A6D-D7DF-7A2E6D826484}"/>
              </a:ext>
            </a:extLst>
          </p:cNvPr>
          <p:cNvCxnSpPr>
            <a:cxnSpLocks/>
          </p:cNvCxnSpPr>
          <p:nvPr/>
        </p:nvCxnSpPr>
        <p:spPr>
          <a:xfrm>
            <a:off x="5950095" y="4231742"/>
            <a:ext cx="292608" cy="0"/>
          </a:xfrm>
          <a:prstGeom prst="straightConnector1">
            <a:avLst/>
          </a:prstGeom>
          <a:ln w="19050">
            <a:solidFill>
              <a:schemeClr val="bg1"/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1A0E95-9F95-2C13-60E9-32729E16A7D4}"/>
              </a:ext>
            </a:extLst>
          </p:cNvPr>
          <p:cNvSpPr txBox="1"/>
          <p:nvPr/>
        </p:nvSpPr>
        <p:spPr>
          <a:xfrm>
            <a:off x="5063557" y="2321835"/>
            <a:ext cx="70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Reference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Ruleset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631520-83CA-CC77-90C4-39B1C31FB97F}"/>
              </a:ext>
            </a:extLst>
          </p:cNvPr>
          <p:cNvSpPr txBox="1"/>
          <p:nvPr/>
        </p:nvSpPr>
        <p:spPr>
          <a:xfrm>
            <a:off x="4522271" y="2913488"/>
            <a:ext cx="124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vSwitch Pipeline Rules + Traffic Flows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2E0311-E0B2-5A25-839C-546AD91DE0FC}"/>
              </a:ext>
            </a:extLst>
          </p:cNvPr>
          <p:cNvSpPr txBox="1"/>
          <p:nvPr/>
        </p:nvSpPr>
        <p:spPr>
          <a:xfrm>
            <a:off x="6771406" y="2913488"/>
            <a:ext cx="87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Traffic Locality Pattern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CE3D54-DDE4-8499-A2F3-9DD9E33F1657}"/>
              </a:ext>
            </a:extLst>
          </p:cNvPr>
          <p:cNvCxnSpPr>
            <a:cxnSpLocks/>
          </p:cNvCxnSpPr>
          <p:nvPr/>
        </p:nvCxnSpPr>
        <p:spPr>
          <a:xfrm>
            <a:off x="5756625" y="2306861"/>
            <a:ext cx="0" cy="347472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BBA2B6-54BE-FD91-C320-6A53738CBFA3}"/>
              </a:ext>
            </a:extLst>
          </p:cNvPr>
          <p:cNvCxnSpPr>
            <a:cxnSpLocks/>
          </p:cNvCxnSpPr>
          <p:nvPr/>
        </p:nvCxnSpPr>
        <p:spPr>
          <a:xfrm>
            <a:off x="6796458" y="2876324"/>
            <a:ext cx="0" cy="40051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1197A5-92F8-7A43-78FC-4A4C0BB3F699}"/>
              </a:ext>
            </a:extLst>
          </p:cNvPr>
          <p:cNvCxnSpPr>
            <a:cxnSpLocks/>
          </p:cNvCxnSpPr>
          <p:nvPr/>
        </p:nvCxnSpPr>
        <p:spPr>
          <a:xfrm>
            <a:off x="5761751" y="2879897"/>
            <a:ext cx="0" cy="396946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787D491-BFF5-CF7E-90D3-2AA2AC3EAAF5}"/>
              </a:ext>
            </a:extLst>
          </p:cNvPr>
          <p:cNvSpPr/>
          <p:nvPr/>
        </p:nvSpPr>
        <p:spPr>
          <a:xfrm>
            <a:off x="4198086" y="3280538"/>
            <a:ext cx="3133787" cy="25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4FA05-96A7-BCE5-8621-84A102B8ADD9}"/>
              </a:ext>
            </a:extLst>
          </p:cNvPr>
          <p:cNvSpPr txBox="1"/>
          <p:nvPr/>
        </p:nvSpPr>
        <p:spPr>
          <a:xfrm>
            <a:off x="4166518" y="3275492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COLLECTOR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FF3AF9-14AB-C0AF-2330-AC2CB3926C60}"/>
              </a:ext>
            </a:extLst>
          </p:cNvPr>
          <p:cNvGrpSpPr/>
          <p:nvPr/>
        </p:nvGrpSpPr>
        <p:grpSpPr>
          <a:xfrm>
            <a:off x="4837286" y="3909034"/>
            <a:ext cx="1144865" cy="415317"/>
            <a:chOff x="3643359" y="3428999"/>
            <a:chExt cx="1144865" cy="4153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014318-BE8C-5F09-C929-7DAA604DD8E7}"/>
                </a:ext>
              </a:extLst>
            </p:cNvPr>
            <p:cNvSpPr/>
            <p:nvPr/>
          </p:nvSpPr>
          <p:spPr>
            <a:xfrm>
              <a:off x="3675768" y="3428999"/>
              <a:ext cx="1083958" cy="4153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8FD0A5-3627-547B-A29D-11E533152F33}"/>
                </a:ext>
              </a:extLst>
            </p:cNvPr>
            <p:cNvSpPr txBox="1"/>
            <p:nvPr/>
          </p:nvSpPr>
          <p:spPr>
            <a:xfrm>
              <a:off x="3643359" y="3438145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GVS</a:t>
              </a:r>
            </a:p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Device under Test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A2DC2-9EB8-5D4E-C6D6-FF54B59A8063}"/>
              </a:ext>
            </a:extLst>
          </p:cNvPr>
          <p:cNvGrpSpPr/>
          <p:nvPr/>
        </p:nvGrpSpPr>
        <p:grpSpPr>
          <a:xfrm>
            <a:off x="6237949" y="3909033"/>
            <a:ext cx="1099980" cy="415317"/>
            <a:chOff x="5715631" y="3428998"/>
            <a:chExt cx="1099980" cy="4153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6EAAB1-641A-5DE2-69A4-B49A18C72BDD}"/>
                </a:ext>
              </a:extLst>
            </p:cNvPr>
            <p:cNvSpPr/>
            <p:nvPr/>
          </p:nvSpPr>
          <p:spPr>
            <a:xfrm>
              <a:off x="5723642" y="3428998"/>
              <a:ext cx="1083958" cy="4153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4F1E21-98BA-13AD-93B7-941F2B7FF3A3}"/>
                </a:ext>
              </a:extLst>
            </p:cNvPr>
            <p:cNvSpPr txBox="1"/>
            <p:nvPr/>
          </p:nvSpPr>
          <p:spPr>
            <a:xfrm>
              <a:off x="5715631" y="3438145"/>
              <a:ext cx="1099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TGEN</a:t>
              </a:r>
            </a:p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Traffic Generator</a:t>
              </a:r>
              <a:endParaRPr lang="en-US" sz="6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AA2BE1-0E6E-A19B-999C-D134D9F31F09}"/>
              </a:ext>
            </a:extLst>
          </p:cNvPr>
          <p:cNvGrpSpPr/>
          <p:nvPr/>
        </p:nvGrpSpPr>
        <p:grpSpPr>
          <a:xfrm>
            <a:off x="5049718" y="3295579"/>
            <a:ext cx="996355" cy="230832"/>
            <a:chOff x="3790647" y="1807986"/>
            <a:chExt cx="1172116" cy="230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AB1ADD-CFB5-088D-9A24-D97AC9CC5F41}"/>
                </a:ext>
              </a:extLst>
            </p:cNvPr>
            <p:cNvSpPr/>
            <p:nvPr/>
          </p:nvSpPr>
          <p:spPr>
            <a:xfrm>
              <a:off x="3886641" y="1830820"/>
              <a:ext cx="988140" cy="1729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B8AB45-9AB6-CD3D-DFFA-65309CB63FD2}"/>
                </a:ext>
              </a:extLst>
            </p:cNvPr>
            <p:cNvSpPr txBox="1"/>
            <p:nvPr/>
          </p:nvSpPr>
          <p:spPr>
            <a:xfrm>
              <a:off x="3790647" y="1807986"/>
              <a:ext cx="11721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vSwitch Rules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446382-A34B-83FA-9970-305A5E0568B8}"/>
              </a:ext>
            </a:extLst>
          </p:cNvPr>
          <p:cNvGrpSpPr/>
          <p:nvPr/>
        </p:nvGrpSpPr>
        <p:grpSpPr>
          <a:xfrm>
            <a:off x="6215569" y="2637920"/>
            <a:ext cx="1168911" cy="261610"/>
            <a:chOff x="5680725" y="2052096"/>
            <a:chExt cx="1168911" cy="2616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C51600-41DC-E2BE-6408-D87766D5E9C2}"/>
                </a:ext>
              </a:extLst>
            </p:cNvPr>
            <p:cNvSpPr/>
            <p:nvPr/>
          </p:nvSpPr>
          <p:spPr>
            <a:xfrm>
              <a:off x="5715631" y="2066447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2DDA44-9B28-EF3F-7AD4-60350375E510}"/>
                </a:ext>
              </a:extLst>
            </p:cNvPr>
            <p:cNvSpPr txBox="1"/>
            <p:nvPr/>
          </p:nvSpPr>
          <p:spPr>
            <a:xfrm>
              <a:off x="5680725" y="2052096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pcap-analyzer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5308CD-0485-7F0B-9985-D45656D6CFD8}"/>
              </a:ext>
            </a:extLst>
          </p:cNvPr>
          <p:cNvSpPr txBox="1"/>
          <p:nvPr/>
        </p:nvSpPr>
        <p:spPr>
          <a:xfrm>
            <a:off x="6239254" y="2085754"/>
            <a:ext cx="1114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CAIDA Traces</a:t>
            </a:r>
            <a:endParaRPr lang="en-US" sz="9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17407C-9DF6-82C0-B01D-68A0987E2854}"/>
              </a:ext>
            </a:extLst>
          </p:cNvPr>
          <p:cNvGrpSpPr/>
          <p:nvPr/>
        </p:nvGrpSpPr>
        <p:grpSpPr>
          <a:xfrm>
            <a:off x="5343123" y="2637920"/>
            <a:ext cx="798302" cy="261610"/>
            <a:chOff x="4581626" y="2051213"/>
            <a:chExt cx="1091969" cy="2616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019975-2ABF-CC61-87CC-E213692780A5}"/>
                </a:ext>
              </a:extLst>
            </p:cNvPr>
            <p:cNvSpPr/>
            <p:nvPr/>
          </p:nvSpPr>
          <p:spPr>
            <a:xfrm>
              <a:off x="4581626" y="2065564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B5F57D-7532-804F-80A6-37416EC377F0}"/>
                </a:ext>
              </a:extLst>
            </p:cNvPr>
            <p:cNvSpPr txBox="1"/>
            <p:nvPr/>
          </p:nvSpPr>
          <p:spPr>
            <a:xfrm>
              <a:off x="4670953" y="2051213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Pipebench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7F88419-95AF-240E-30FC-1C81911F0FEC}"/>
              </a:ext>
            </a:extLst>
          </p:cNvPr>
          <p:cNvGrpSpPr/>
          <p:nvPr/>
        </p:nvGrpSpPr>
        <p:grpSpPr>
          <a:xfrm>
            <a:off x="5295248" y="2080246"/>
            <a:ext cx="885044" cy="261610"/>
            <a:chOff x="4580027" y="1585297"/>
            <a:chExt cx="1091969" cy="2616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440882-10BD-9394-C28D-594DEF9C9C89}"/>
                </a:ext>
              </a:extLst>
            </p:cNvPr>
            <p:cNvSpPr/>
            <p:nvPr/>
          </p:nvSpPr>
          <p:spPr>
            <a:xfrm>
              <a:off x="4580027" y="1599648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525733-C915-4CF6-7B26-508ADAC9639A}"/>
                </a:ext>
              </a:extLst>
            </p:cNvPr>
            <p:cNvSpPr txBox="1"/>
            <p:nvPr/>
          </p:nvSpPr>
          <p:spPr>
            <a:xfrm>
              <a:off x="4642105" y="1585297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Classbench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A7272D-BC17-3B80-A5F4-BF495B007C82}"/>
              </a:ext>
            </a:extLst>
          </p:cNvPr>
          <p:cNvSpPr txBox="1"/>
          <p:nvPr/>
        </p:nvSpPr>
        <p:spPr>
          <a:xfrm>
            <a:off x="3645356" y="2597525"/>
            <a:ext cx="120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vSwitch Pipeline</a:t>
            </a:r>
          </a:p>
          <a:p>
            <a:pPr algn="ctr"/>
            <a:r>
              <a:rPr lang="en-US" sz="900" b="1" i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Description (YAML)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59475-69EC-ADA2-4A95-CA384F87D63F}"/>
              </a:ext>
            </a:extLst>
          </p:cNvPr>
          <p:cNvCxnSpPr>
            <a:cxnSpLocks/>
          </p:cNvCxnSpPr>
          <p:nvPr/>
        </p:nvCxnSpPr>
        <p:spPr>
          <a:xfrm>
            <a:off x="4793693" y="2776224"/>
            <a:ext cx="548640" cy="0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DC9F6C-55E9-E08F-93CF-58824CBDB0A6}"/>
              </a:ext>
            </a:extLst>
          </p:cNvPr>
          <p:cNvCxnSpPr>
            <a:cxnSpLocks/>
          </p:cNvCxnSpPr>
          <p:nvPr/>
        </p:nvCxnSpPr>
        <p:spPr>
          <a:xfrm>
            <a:off x="6795836" y="2303288"/>
            <a:ext cx="0" cy="347472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Document with solid fill">
            <a:extLst>
              <a:ext uri="{FF2B5EF4-FFF2-40B4-BE49-F238E27FC236}">
                <a16:creationId xmlns:a16="http://schemas.microsoft.com/office/drawing/2014/main" id="{B5B30CF5-B24D-50C7-91E5-ED74070F4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616" y="2349813"/>
            <a:ext cx="282597" cy="282597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0B7BF4D-9C0A-B56C-7566-2984304F1861}"/>
              </a:ext>
            </a:extLst>
          </p:cNvPr>
          <p:cNvGrpSpPr/>
          <p:nvPr/>
        </p:nvGrpSpPr>
        <p:grpSpPr>
          <a:xfrm>
            <a:off x="5935632" y="3295579"/>
            <a:ext cx="1408560" cy="230832"/>
            <a:chOff x="5363210" y="2707442"/>
            <a:chExt cx="1408560" cy="2308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3D646E-3870-9496-D1EC-94BCA6BDF392}"/>
                </a:ext>
              </a:extLst>
            </p:cNvPr>
            <p:cNvGrpSpPr/>
            <p:nvPr/>
          </p:nvGrpSpPr>
          <p:grpSpPr>
            <a:xfrm>
              <a:off x="5363210" y="2707442"/>
              <a:ext cx="847361" cy="230832"/>
              <a:chOff x="3790647" y="1807986"/>
              <a:chExt cx="1172116" cy="23083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838193A-CA44-E3B2-A529-56B51868126A}"/>
                  </a:ext>
                </a:extLst>
              </p:cNvPr>
              <p:cNvSpPr/>
              <p:nvPr/>
            </p:nvSpPr>
            <p:spPr>
              <a:xfrm>
                <a:off x="3886641" y="1830820"/>
                <a:ext cx="988140" cy="1729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557F6D-7289-3A77-3D56-680B08D444D1}"/>
                  </a:ext>
                </a:extLst>
              </p:cNvPr>
              <p:cNvSpPr txBox="1"/>
              <p:nvPr/>
            </p:nvSpPr>
            <p:spPr>
              <a:xfrm>
                <a:off x="3790647" y="1807986"/>
                <a:ext cx="11721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Traffic Flows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BFBD00A-1F6A-085B-75AE-E5D1571A7FE9}"/>
                </a:ext>
              </a:extLst>
            </p:cNvPr>
            <p:cNvGrpSpPr/>
            <p:nvPr/>
          </p:nvGrpSpPr>
          <p:grpSpPr>
            <a:xfrm>
              <a:off x="6087614" y="2707442"/>
              <a:ext cx="684156" cy="230832"/>
              <a:chOff x="6867265" y="2780133"/>
              <a:chExt cx="684156" cy="23083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F7D674-3E3C-3535-0FFE-1D8ED662D5B3}"/>
                  </a:ext>
                </a:extLst>
              </p:cNvPr>
              <p:cNvSpPr/>
              <p:nvPr/>
            </p:nvSpPr>
            <p:spPr>
              <a:xfrm>
                <a:off x="6923296" y="2802967"/>
                <a:ext cx="576770" cy="1729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5382FFE-3FE6-B487-0146-CFC926AAD89B}"/>
                  </a:ext>
                </a:extLst>
              </p:cNvPr>
              <p:cNvSpPr txBox="1"/>
              <p:nvPr/>
            </p:nvSpPr>
            <p:spPr>
              <a:xfrm>
                <a:off x="6867265" y="2780133"/>
                <a:ext cx="6841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+ Locality</a:t>
                </a: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53D9BA-26C8-181B-9FE7-338113D5EF03}"/>
              </a:ext>
            </a:extLst>
          </p:cNvPr>
          <p:cNvSpPr/>
          <p:nvPr/>
        </p:nvSpPr>
        <p:spPr>
          <a:xfrm>
            <a:off x="5131155" y="3322723"/>
            <a:ext cx="834838" cy="1729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7BA8BD-B5D6-6230-C767-804A10C6607B}"/>
              </a:ext>
            </a:extLst>
          </p:cNvPr>
          <p:cNvSpPr/>
          <p:nvPr/>
        </p:nvSpPr>
        <p:spPr>
          <a:xfrm>
            <a:off x="6004185" y="3320491"/>
            <a:ext cx="1288651" cy="1729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EBC58F05-D192-BA0A-5C78-02F9CE91310A}"/>
              </a:ext>
            </a:extLst>
          </p:cNvPr>
          <p:cNvCxnSpPr>
            <a:cxnSpLocks/>
            <a:stCxn id="114" idx="2"/>
            <a:endCxn id="15" idx="0"/>
          </p:cNvCxnSpPr>
          <p:nvPr/>
        </p:nvCxnSpPr>
        <p:spPr>
          <a:xfrm rot="16200000" flipH="1">
            <a:off x="6510447" y="3631541"/>
            <a:ext cx="415556" cy="1394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11CB80F6-7FF3-9FDF-AB96-1BDC88AF4B9E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rot="5400000">
            <a:off x="5273462" y="3633921"/>
            <a:ext cx="413325" cy="1369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EA407-EE24-FC4B-164A-138365A14DEC}"/>
              </a:ext>
            </a:extLst>
          </p:cNvPr>
          <p:cNvSpPr txBox="1"/>
          <p:nvPr/>
        </p:nvSpPr>
        <p:spPr>
          <a:xfrm>
            <a:off x="3951724" y="4007625"/>
            <a:ext cx="91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Collected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Logs</a:t>
            </a:r>
          </a:p>
        </p:txBody>
      </p:sp>
      <p:pic>
        <p:nvPicPr>
          <p:cNvPr id="145" name="Graphic 144" descr="Paper with solid fill">
            <a:extLst>
              <a:ext uri="{FF2B5EF4-FFF2-40B4-BE49-F238E27FC236}">
                <a16:creationId xmlns:a16="http://schemas.microsoft.com/office/drawing/2014/main" id="{DAB0798A-2816-F688-FACA-9692629CF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0844" y="3743312"/>
            <a:ext cx="240774" cy="24077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94602B8-D4AA-E989-04E6-41D47EDCB747}"/>
              </a:ext>
            </a:extLst>
          </p:cNvPr>
          <p:cNvGrpSpPr/>
          <p:nvPr/>
        </p:nvGrpSpPr>
        <p:grpSpPr>
          <a:xfrm>
            <a:off x="4313570" y="3785753"/>
            <a:ext cx="240774" cy="240774"/>
            <a:chOff x="2831352" y="3636656"/>
            <a:chExt cx="240774" cy="2407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45C8EF-87A0-703E-1BB3-7EBBAE187C72}"/>
                </a:ext>
              </a:extLst>
            </p:cNvPr>
            <p:cNvSpPr/>
            <p:nvPr/>
          </p:nvSpPr>
          <p:spPr>
            <a:xfrm>
              <a:off x="2883627" y="3662784"/>
              <a:ext cx="163286" cy="207659"/>
            </a:xfrm>
            <a:prstGeom prst="rect">
              <a:avLst/>
            </a:prstGeom>
            <a:solidFill>
              <a:srgbClr val="1E2128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c 4" descr="Paper with solid fill">
              <a:extLst>
                <a:ext uri="{FF2B5EF4-FFF2-40B4-BE49-F238E27FC236}">
                  <a16:creationId xmlns:a16="http://schemas.microsoft.com/office/drawing/2014/main" id="{43756176-FBBA-8CA0-1430-B705BCF8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31352" y="3636656"/>
              <a:ext cx="240774" cy="240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4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3645B-9066-A829-911F-1C1AB8F2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94E008EC-705A-4782-2D6F-72A34B1978FA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5400000" flipH="1">
            <a:off x="4648074" y="3556645"/>
            <a:ext cx="781188" cy="742102"/>
          </a:xfrm>
          <a:prstGeom prst="bentConnector3">
            <a:avLst>
              <a:gd name="adj1" fmla="val -15424"/>
            </a:avLst>
          </a:prstGeom>
          <a:ln w="6350">
            <a:solidFill>
              <a:schemeClr val="accent6">
                <a:lumMod val="7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E3DCF134-6140-E1A9-AFAE-90ABFC6CA000}"/>
              </a:ext>
            </a:extLst>
          </p:cNvPr>
          <p:cNvCxnSpPr>
            <a:cxnSpLocks/>
          </p:cNvCxnSpPr>
          <p:nvPr/>
        </p:nvCxnSpPr>
        <p:spPr>
          <a:xfrm rot="5400000">
            <a:off x="6035439" y="3685580"/>
            <a:ext cx="123056" cy="1381945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8D2AE8-C229-FD3C-1A03-7B8451AE05A1}"/>
              </a:ext>
            </a:extLst>
          </p:cNvPr>
          <p:cNvCxnSpPr>
            <a:cxnSpLocks/>
          </p:cNvCxnSpPr>
          <p:nvPr/>
        </p:nvCxnSpPr>
        <p:spPr>
          <a:xfrm flipH="1">
            <a:off x="5958877" y="3993951"/>
            <a:ext cx="29260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75D38F-9A7C-EF0D-6BDB-3C11446D1462}"/>
              </a:ext>
            </a:extLst>
          </p:cNvPr>
          <p:cNvCxnSpPr>
            <a:cxnSpLocks/>
          </p:cNvCxnSpPr>
          <p:nvPr/>
        </p:nvCxnSpPr>
        <p:spPr>
          <a:xfrm>
            <a:off x="5950095" y="4231742"/>
            <a:ext cx="29260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6849BA-F9E9-26CD-133F-9CF0C244F44A}"/>
              </a:ext>
            </a:extLst>
          </p:cNvPr>
          <p:cNvSpPr txBox="1"/>
          <p:nvPr/>
        </p:nvSpPr>
        <p:spPr>
          <a:xfrm>
            <a:off x="5063557" y="2321835"/>
            <a:ext cx="70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Reference </a:t>
            </a:r>
          </a:p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Ruleset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27ED8C-BA99-62C9-1F78-D955E0B7C85A}"/>
              </a:ext>
            </a:extLst>
          </p:cNvPr>
          <p:cNvSpPr txBox="1"/>
          <p:nvPr/>
        </p:nvSpPr>
        <p:spPr>
          <a:xfrm>
            <a:off x="4522271" y="2913488"/>
            <a:ext cx="124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vSwitch Pipeline Rules + Traffic Flows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189D0C-2EE4-FE1C-C029-54B5BBD5764B}"/>
              </a:ext>
            </a:extLst>
          </p:cNvPr>
          <p:cNvSpPr txBox="1"/>
          <p:nvPr/>
        </p:nvSpPr>
        <p:spPr>
          <a:xfrm>
            <a:off x="6771406" y="2913488"/>
            <a:ext cx="87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Traffic Locality Pattern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E15B2A-5655-B9F2-E6F7-BF93BB3E3214}"/>
              </a:ext>
            </a:extLst>
          </p:cNvPr>
          <p:cNvCxnSpPr>
            <a:cxnSpLocks/>
          </p:cNvCxnSpPr>
          <p:nvPr/>
        </p:nvCxnSpPr>
        <p:spPr>
          <a:xfrm>
            <a:off x="5756625" y="2306861"/>
            <a:ext cx="0" cy="34747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F9926F-CC88-93D1-51EB-D77C4712407D}"/>
              </a:ext>
            </a:extLst>
          </p:cNvPr>
          <p:cNvCxnSpPr>
            <a:cxnSpLocks/>
          </p:cNvCxnSpPr>
          <p:nvPr/>
        </p:nvCxnSpPr>
        <p:spPr>
          <a:xfrm>
            <a:off x="6796458" y="2876324"/>
            <a:ext cx="0" cy="40051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1676B7-C500-9C53-3D6C-0F08C4762726}"/>
              </a:ext>
            </a:extLst>
          </p:cNvPr>
          <p:cNvCxnSpPr>
            <a:cxnSpLocks/>
          </p:cNvCxnSpPr>
          <p:nvPr/>
        </p:nvCxnSpPr>
        <p:spPr>
          <a:xfrm>
            <a:off x="5761751" y="2879897"/>
            <a:ext cx="0" cy="39694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07CD5F-8460-0ECF-89C4-E546A7A39C2B}"/>
              </a:ext>
            </a:extLst>
          </p:cNvPr>
          <p:cNvSpPr/>
          <p:nvPr/>
        </p:nvSpPr>
        <p:spPr>
          <a:xfrm>
            <a:off x="4198086" y="3280538"/>
            <a:ext cx="3133787" cy="25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DAB90-F969-2DAC-587E-59446E1FEF0F}"/>
              </a:ext>
            </a:extLst>
          </p:cNvPr>
          <p:cNvSpPr txBox="1"/>
          <p:nvPr/>
        </p:nvSpPr>
        <p:spPr>
          <a:xfrm>
            <a:off x="4166518" y="3275492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COLLECTOR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5558F0-C4BC-2DEE-1262-C5D532FB7AC8}"/>
              </a:ext>
            </a:extLst>
          </p:cNvPr>
          <p:cNvGrpSpPr/>
          <p:nvPr/>
        </p:nvGrpSpPr>
        <p:grpSpPr>
          <a:xfrm>
            <a:off x="4837286" y="3909034"/>
            <a:ext cx="1144865" cy="415317"/>
            <a:chOff x="3643359" y="3428999"/>
            <a:chExt cx="1144865" cy="4153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C1F14-5138-6DBC-77BD-7CDBBF2DEBB8}"/>
                </a:ext>
              </a:extLst>
            </p:cNvPr>
            <p:cNvSpPr/>
            <p:nvPr/>
          </p:nvSpPr>
          <p:spPr>
            <a:xfrm>
              <a:off x="3675768" y="3428999"/>
              <a:ext cx="1083958" cy="4153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70FEA1-5E9C-1134-154E-5F9EC14F6D45}"/>
                </a:ext>
              </a:extLst>
            </p:cNvPr>
            <p:cNvSpPr txBox="1"/>
            <p:nvPr/>
          </p:nvSpPr>
          <p:spPr>
            <a:xfrm>
              <a:off x="3643359" y="3438145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GVS</a:t>
              </a:r>
            </a:p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Device under Test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16B198-9DFF-4971-82D2-7FDE843C8A87}"/>
              </a:ext>
            </a:extLst>
          </p:cNvPr>
          <p:cNvGrpSpPr/>
          <p:nvPr/>
        </p:nvGrpSpPr>
        <p:grpSpPr>
          <a:xfrm>
            <a:off x="6237949" y="3909033"/>
            <a:ext cx="1099980" cy="415317"/>
            <a:chOff x="5715631" y="3428998"/>
            <a:chExt cx="1099980" cy="4153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A9BBED-CF64-E24C-24B2-FBAB1E8BCC7A}"/>
                </a:ext>
              </a:extLst>
            </p:cNvPr>
            <p:cNvSpPr/>
            <p:nvPr/>
          </p:nvSpPr>
          <p:spPr>
            <a:xfrm>
              <a:off x="5723642" y="3428998"/>
              <a:ext cx="1083958" cy="4153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6BC0B4-65BB-903C-2C3F-0AF234D83BA9}"/>
                </a:ext>
              </a:extLst>
            </p:cNvPr>
            <p:cNvSpPr txBox="1"/>
            <p:nvPr/>
          </p:nvSpPr>
          <p:spPr>
            <a:xfrm>
              <a:off x="5715631" y="3438145"/>
              <a:ext cx="1099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TGEN</a:t>
              </a:r>
            </a:p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Traffic Generator</a:t>
              </a:r>
              <a:endParaRPr lang="en-US" sz="6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565C26-B001-C769-FE16-6DCA399BB8C1}"/>
              </a:ext>
            </a:extLst>
          </p:cNvPr>
          <p:cNvGrpSpPr/>
          <p:nvPr/>
        </p:nvGrpSpPr>
        <p:grpSpPr>
          <a:xfrm>
            <a:off x="5049718" y="3295579"/>
            <a:ext cx="996355" cy="230832"/>
            <a:chOff x="3790647" y="1807986"/>
            <a:chExt cx="1172116" cy="230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0CF9E8-D529-E8E3-19BB-FA66DCE07BEB}"/>
                </a:ext>
              </a:extLst>
            </p:cNvPr>
            <p:cNvSpPr/>
            <p:nvPr/>
          </p:nvSpPr>
          <p:spPr>
            <a:xfrm>
              <a:off x="3886641" y="1830820"/>
              <a:ext cx="988140" cy="1729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C8DA15-3453-6DA9-DD44-43B8794D7628}"/>
                </a:ext>
              </a:extLst>
            </p:cNvPr>
            <p:cNvSpPr txBox="1"/>
            <p:nvPr/>
          </p:nvSpPr>
          <p:spPr>
            <a:xfrm>
              <a:off x="3790647" y="1807986"/>
              <a:ext cx="11721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vSwitch Rules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6C0F7F-007E-3ABD-92E7-7509ADA54729}"/>
              </a:ext>
            </a:extLst>
          </p:cNvPr>
          <p:cNvGrpSpPr/>
          <p:nvPr/>
        </p:nvGrpSpPr>
        <p:grpSpPr>
          <a:xfrm>
            <a:off x="6215569" y="2637920"/>
            <a:ext cx="1168911" cy="261610"/>
            <a:chOff x="5680725" y="2052096"/>
            <a:chExt cx="1168911" cy="2616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CA4FA9-78C7-2B49-D7FC-E714A369E610}"/>
                </a:ext>
              </a:extLst>
            </p:cNvPr>
            <p:cNvSpPr/>
            <p:nvPr/>
          </p:nvSpPr>
          <p:spPr>
            <a:xfrm>
              <a:off x="5715631" y="2066447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1A9480-D47D-C92C-A6A5-362642E47163}"/>
                </a:ext>
              </a:extLst>
            </p:cNvPr>
            <p:cNvSpPr txBox="1"/>
            <p:nvPr/>
          </p:nvSpPr>
          <p:spPr>
            <a:xfrm>
              <a:off x="5680725" y="2052096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pcap-analyzer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41A5E1-3AC8-D68A-1C00-C26E07238E9E}"/>
              </a:ext>
            </a:extLst>
          </p:cNvPr>
          <p:cNvSpPr txBox="1"/>
          <p:nvPr/>
        </p:nvSpPr>
        <p:spPr>
          <a:xfrm>
            <a:off x="6239254" y="2085754"/>
            <a:ext cx="1114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CAIDA Traces</a:t>
            </a:r>
            <a:endParaRPr lang="en-US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572F28-8B27-8A1E-E49F-F0AB6B3CE7EE}"/>
              </a:ext>
            </a:extLst>
          </p:cNvPr>
          <p:cNvGrpSpPr/>
          <p:nvPr/>
        </p:nvGrpSpPr>
        <p:grpSpPr>
          <a:xfrm>
            <a:off x="5343123" y="2637920"/>
            <a:ext cx="798302" cy="261610"/>
            <a:chOff x="4581626" y="2051213"/>
            <a:chExt cx="1091969" cy="2616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8DC1E7-54CE-7BD1-50C3-FDBE6DEBAD31}"/>
                </a:ext>
              </a:extLst>
            </p:cNvPr>
            <p:cNvSpPr/>
            <p:nvPr/>
          </p:nvSpPr>
          <p:spPr>
            <a:xfrm>
              <a:off x="4581626" y="2065564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FC74E-EDBB-9D2D-8D5F-A807845FC918}"/>
                </a:ext>
              </a:extLst>
            </p:cNvPr>
            <p:cNvSpPr txBox="1"/>
            <p:nvPr/>
          </p:nvSpPr>
          <p:spPr>
            <a:xfrm>
              <a:off x="4670953" y="2051213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Pipebench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5C5DBD-6574-B8D8-88DA-2F69DC001365}"/>
              </a:ext>
            </a:extLst>
          </p:cNvPr>
          <p:cNvGrpSpPr/>
          <p:nvPr/>
        </p:nvGrpSpPr>
        <p:grpSpPr>
          <a:xfrm>
            <a:off x="5295248" y="2080246"/>
            <a:ext cx="885044" cy="261610"/>
            <a:chOff x="4580027" y="1585297"/>
            <a:chExt cx="1091969" cy="2616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DF19E9-FA7C-54A0-8620-B16C549F412F}"/>
                </a:ext>
              </a:extLst>
            </p:cNvPr>
            <p:cNvSpPr/>
            <p:nvPr/>
          </p:nvSpPr>
          <p:spPr>
            <a:xfrm>
              <a:off x="4580027" y="1599648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10BC91-D096-210C-344B-48894320F657}"/>
                </a:ext>
              </a:extLst>
            </p:cNvPr>
            <p:cNvSpPr txBox="1"/>
            <p:nvPr/>
          </p:nvSpPr>
          <p:spPr>
            <a:xfrm>
              <a:off x="4642105" y="1585297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Classbench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6B8B81F-ACBB-F8E2-3D88-CDD5BE4E35C7}"/>
              </a:ext>
            </a:extLst>
          </p:cNvPr>
          <p:cNvSpPr txBox="1"/>
          <p:nvPr/>
        </p:nvSpPr>
        <p:spPr>
          <a:xfrm>
            <a:off x="3645356" y="2597525"/>
            <a:ext cx="120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vSwitch Pipeline</a:t>
            </a:r>
          </a:p>
          <a:p>
            <a:pPr algn="ctr"/>
            <a:r>
              <a:rPr lang="en-US" sz="9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Description (YAML)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369751-DC84-BCB5-64A5-48EB9EFACB67}"/>
              </a:ext>
            </a:extLst>
          </p:cNvPr>
          <p:cNvCxnSpPr>
            <a:cxnSpLocks/>
          </p:cNvCxnSpPr>
          <p:nvPr/>
        </p:nvCxnSpPr>
        <p:spPr>
          <a:xfrm>
            <a:off x="4793693" y="2776224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A6A35D-894D-50BF-E66B-3EDAEF44B1DB}"/>
              </a:ext>
            </a:extLst>
          </p:cNvPr>
          <p:cNvCxnSpPr>
            <a:cxnSpLocks/>
          </p:cNvCxnSpPr>
          <p:nvPr/>
        </p:nvCxnSpPr>
        <p:spPr>
          <a:xfrm>
            <a:off x="6795836" y="2303288"/>
            <a:ext cx="0" cy="34747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Document with solid fill">
            <a:extLst>
              <a:ext uri="{FF2B5EF4-FFF2-40B4-BE49-F238E27FC236}">
                <a16:creationId xmlns:a16="http://schemas.microsoft.com/office/drawing/2014/main" id="{F0B4BA19-26CC-F4BD-8DCC-8000C05E9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616" y="2349813"/>
            <a:ext cx="282597" cy="282597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218A3FF-B907-F016-2120-B14A1F6C1C3E}"/>
              </a:ext>
            </a:extLst>
          </p:cNvPr>
          <p:cNvGrpSpPr/>
          <p:nvPr/>
        </p:nvGrpSpPr>
        <p:grpSpPr>
          <a:xfrm>
            <a:off x="5935632" y="3295579"/>
            <a:ext cx="1408560" cy="230832"/>
            <a:chOff x="5363210" y="2707442"/>
            <a:chExt cx="1408560" cy="2308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E0B15DC-D04F-2F0A-4223-B9005D92844D}"/>
                </a:ext>
              </a:extLst>
            </p:cNvPr>
            <p:cNvGrpSpPr/>
            <p:nvPr/>
          </p:nvGrpSpPr>
          <p:grpSpPr>
            <a:xfrm>
              <a:off x="5363210" y="2707442"/>
              <a:ext cx="847361" cy="230832"/>
              <a:chOff x="3790647" y="1807986"/>
              <a:chExt cx="1172116" cy="23083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C2DAE25-E8D3-D3D2-130E-DC0E7A48A1D2}"/>
                  </a:ext>
                </a:extLst>
              </p:cNvPr>
              <p:cNvSpPr/>
              <p:nvPr/>
            </p:nvSpPr>
            <p:spPr>
              <a:xfrm>
                <a:off x="3886641" y="1830820"/>
                <a:ext cx="988140" cy="1729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BAD5790-0FBA-BEB9-E60E-49633D3D4F92}"/>
                  </a:ext>
                </a:extLst>
              </p:cNvPr>
              <p:cNvSpPr txBox="1"/>
              <p:nvPr/>
            </p:nvSpPr>
            <p:spPr>
              <a:xfrm>
                <a:off x="3790647" y="1807986"/>
                <a:ext cx="11721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Traffic Flows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DE80531-CA97-359E-30B1-3471019D948F}"/>
                </a:ext>
              </a:extLst>
            </p:cNvPr>
            <p:cNvGrpSpPr/>
            <p:nvPr/>
          </p:nvGrpSpPr>
          <p:grpSpPr>
            <a:xfrm>
              <a:off x="6087614" y="2707442"/>
              <a:ext cx="684156" cy="230832"/>
              <a:chOff x="6867265" y="2780133"/>
              <a:chExt cx="684156" cy="23083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A5C8827-1D1D-CFF6-153A-FA10B6742CAF}"/>
                  </a:ext>
                </a:extLst>
              </p:cNvPr>
              <p:cNvSpPr/>
              <p:nvPr/>
            </p:nvSpPr>
            <p:spPr>
              <a:xfrm>
                <a:off x="6923296" y="2802967"/>
                <a:ext cx="576770" cy="1729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39B5A2-3236-3C48-4D4D-CE5E2A337CD9}"/>
                  </a:ext>
                </a:extLst>
              </p:cNvPr>
              <p:cNvSpPr txBox="1"/>
              <p:nvPr/>
            </p:nvSpPr>
            <p:spPr>
              <a:xfrm>
                <a:off x="6867265" y="2780133"/>
                <a:ext cx="6841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+ Locality</a:t>
                </a: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F25E95-6FDA-D23F-D1CE-C65698B1A912}"/>
              </a:ext>
            </a:extLst>
          </p:cNvPr>
          <p:cNvSpPr/>
          <p:nvPr/>
        </p:nvSpPr>
        <p:spPr>
          <a:xfrm>
            <a:off x="5131155" y="3322723"/>
            <a:ext cx="834838" cy="1729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89936B1-7A32-B3D7-6E66-83182F34FD85}"/>
              </a:ext>
            </a:extLst>
          </p:cNvPr>
          <p:cNvSpPr/>
          <p:nvPr/>
        </p:nvSpPr>
        <p:spPr>
          <a:xfrm>
            <a:off x="6004185" y="3320491"/>
            <a:ext cx="1288651" cy="1729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8242419-AAE8-6D4D-302C-BDA3ECC2492A}"/>
              </a:ext>
            </a:extLst>
          </p:cNvPr>
          <p:cNvCxnSpPr>
            <a:cxnSpLocks/>
            <a:stCxn id="114" idx="2"/>
            <a:endCxn id="15" idx="0"/>
          </p:cNvCxnSpPr>
          <p:nvPr/>
        </p:nvCxnSpPr>
        <p:spPr>
          <a:xfrm rot="16200000" flipH="1">
            <a:off x="6510447" y="3631541"/>
            <a:ext cx="415556" cy="139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2A64C8B-0D78-8AAA-9EC7-B924164BDB4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rot="5400000">
            <a:off x="5273462" y="3633921"/>
            <a:ext cx="413325" cy="136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E64B4DF-3DB2-CA9C-D6DD-79C205737FEB}"/>
              </a:ext>
            </a:extLst>
          </p:cNvPr>
          <p:cNvSpPr txBox="1"/>
          <p:nvPr/>
        </p:nvSpPr>
        <p:spPr>
          <a:xfrm>
            <a:off x="3951724" y="4007625"/>
            <a:ext cx="91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Collected </a:t>
            </a:r>
          </a:p>
          <a:p>
            <a:pPr algn="ctr"/>
            <a:r>
              <a:rPr lang="en-US" sz="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Logs</a:t>
            </a:r>
          </a:p>
        </p:txBody>
      </p:sp>
      <p:pic>
        <p:nvPicPr>
          <p:cNvPr id="145" name="Graphic 144" descr="Paper with solid fill">
            <a:extLst>
              <a:ext uri="{FF2B5EF4-FFF2-40B4-BE49-F238E27FC236}">
                <a16:creationId xmlns:a16="http://schemas.microsoft.com/office/drawing/2014/main" id="{80505BCA-42F4-867B-1423-6A170AE25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0844" y="3743312"/>
            <a:ext cx="240774" cy="240774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CCD3BB0-3407-128C-3067-0A8B931C39BB}"/>
              </a:ext>
            </a:extLst>
          </p:cNvPr>
          <p:cNvGrpSpPr/>
          <p:nvPr/>
        </p:nvGrpSpPr>
        <p:grpSpPr>
          <a:xfrm>
            <a:off x="4313570" y="3785753"/>
            <a:ext cx="240774" cy="240774"/>
            <a:chOff x="2831352" y="3636656"/>
            <a:chExt cx="240774" cy="24077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25832C2-2651-EE57-7B43-5DA8C9FBA1C1}"/>
                </a:ext>
              </a:extLst>
            </p:cNvPr>
            <p:cNvSpPr/>
            <p:nvPr/>
          </p:nvSpPr>
          <p:spPr>
            <a:xfrm>
              <a:off x="2883627" y="3662784"/>
              <a:ext cx="163286" cy="2076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48" descr="Paper with solid fill">
              <a:extLst>
                <a:ext uri="{FF2B5EF4-FFF2-40B4-BE49-F238E27FC236}">
                  <a16:creationId xmlns:a16="http://schemas.microsoft.com/office/drawing/2014/main" id="{8AE22925-F483-E29D-4DD3-E6A4BEFF5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31352" y="3636656"/>
              <a:ext cx="240774" cy="24077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C5AAE4-6AC5-17AF-3D0A-249BA71B3D56}"/>
              </a:ext>
            </a:extLst>
          </p:cNvPr>
          <p:cNvSpPr txBox="1"/>
          <p:nvPr/>
        </p:nvSpPr>
        <p:spPr>
          <a:xfrm>
            <a:off x="2423008" y="3906140"/>
            <a:ext cx="193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Intel Xeon Platinum 8358P </a:t>
            </a:r>
          </a:p>
          <a:p>
            <a:pPr algn="ctr"/>
            <a:r>
              <a:rPr lang="en-US" sz="800" b="1" dirty="0"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64-Core CPU + 512GB RAM</a:t>
            </a:r>
          </a:p>
          <a:p>
            <a:pPr algn="ctr"/>
            <a:r>
              <a:rPr lang="en-US" sz="800" b="1" dirty="0"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+ Intel XL710 10/40G </a:t>
            </a:r>
          </a:p>
          <a:p>
            <a:pPr algn="ctr"/>
            <a:r>
              <a:rPr lang="en-US" sz="800" b="1" dirty="0"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DPDK-Compatible NICs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36842E-8BB9-3549-778A-2E1911CE92F9}"/>
              </a:ext>
            </a:extLst>
          </p:cNvPr>
          <p:cNvSpPr/>
          <p:nvPr/>
        </p:nvSpPr>
        <p:spPr>
          <a:xfrm>
            <a:off x="3667001" y="1996530"/>
            <a:ext cx="3939320" cy="1274861"/>
          </a:xfrm>
          <a:prstGeom prst="rect">
            <a:avLst/>
          </a:prstGeom>
          <a:solidFill>
            <a:schemeClr val="bg1">
              <a:alpha val="88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A2840-BCAF-E448-9A77-799234B0F4C4}"/>
              </a:ext>
            </a:extLst>
          </p:cNvPr>
          <p:cNvSpPr txBox="1"/>
          <p:nvPr/>
        </p:nvSpPr>
        <p:spPr>
          <a:xfrm>
            <a:off x="2423008" y="3268103"/>
            <a:ext cx="193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Intel Xeon Platinum 8358P </a:t>
            </a:r>
          </a:p>
          <a:p>
            <a:pPr algn="ctr"/>
            <a:r>
              <a:rPr lang="en-US" sz="800" b="1" dirty="0"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64-Core CPU + 512GB RAM</a:t>
            </a:r>
          </a:p>
        </p:txBody>
      </p:sp>
    </p:spTree>
    <p:extLst>
      <p:ext uri="{BB962C8B-B14F-4D97-AF65-F5344CB8AC3E}">
        <p14:creationId xmlns:p14="http://schemas.microsoft.com/office/powerpoint/2010/main" val="41861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1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8580A-43FF-9A82-B140-DDED995F8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E4784C2A-C090-BFB2-6E7F-BA8643951101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5400000" flipH="1">
            <a:off x="4648074" y="3556645"/>
            <a:ext cx="781188" cy="742102"/>
          </a:xfrm>
          <a:prstGeom prst="bentConnector3">
            <a:avLst>
              <a:gd name="adj1" fmla="val -15424"/>
            </a:avLst>
          </a:prstGeom>
          <a:ln w="12700">
            <a:solidFill>
              <a:schemeClr val="accent6">
                <a:lumMod val="7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743A6E8E-1BF5-DD35-1F17-749F4949CA52}"/>
              </a:ext>
            </a:extLst>
          </p:cNvPr>
          <p:cNvCxnSpPr>
            <a:cxnSpLocks/>
          </p:cNvCxnSpPr>
          <p:nvPr/>
        </p:nvCxnSpPr>
        <p:spPr>
          <a:xfrm rot="5400000">
            <a:off x="6035439" y="3685580"/>
            <a:ext cx="123056" cy="1381945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DF2D9FD-714A-D1E7-BDDD-8B1926C7B07D}"/>
              </a:ext>
            </a:extLst>
          </p:cNvPr>
          <p:cNvCxnSpPr>
            <a:cxnSpLocks/>
          </p:cNvCxnSpPr>
          <p:nvPr/>
        </p:nvCxnSpPr>
        <p:spPr>
          <a:xfrm flipH="1">
            <a:off x="5958877" y="3993951"/>
            <a:ext cx="292608" cy="0"/>
          </a:xfrm>
          <a:prstGeom prst="straightConnector1">
            <a:avLst/>
          </a:prstGeom>
          <a:ln w="19050">
            <a:solidFill>
              <a:schemeClr val="bg1"/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31685D-888D-E4DE-E31E-95F9460D8968}"/>
              </a:ext>
            </a:extLst>
          </p:cNvPr>
          <p:cNvCxnSpPr>
            <a:cxnSpLocks/>
          </p:cNvCxnSpPr>
          <p:nvPr/>
        </p:nvCxnSpPr>
        <p:spPr>
          <a:xfrm>
            <a:off x="5950095" y="4231742"/>
            <a:ext cx="292608" cy="0"/>
          </a:xfrm>
          <a:prstGeom prst="straightConnector1">
            <a:avLst/>
          </a:prstGeom>
          <a:ln w="19050">
            <a:solidFill>
              <a:schemeClr val="bg1"/>
            </a:solidFill>
            <a:headEnd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3A47963-7CEA-EA62-5B7A-8233A54390DB}"/>
              </a:ext>
            </a:extLst>
          </p:cNvPr>
          <p:cNvSpPr txBox="1"/>
          <p:nvPr/>
        </p:nvSpPr>
        <p:spPr>
          <a:xfrm>
            <a:off x="5063557" y="2321835"/>
            <a:ext cx="70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Reference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Ruleset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4FD0AA-1DD0-3956-37F7-15C48525C21C}"/>
              </a:ext>
            </a:extLst>
          </p:cNvPr>
          <p:cNvSpPr txBox="1"/>
          <p:nvPr/>
        </p:nvSpPr>
        <p:spPr>
          <a:xfrm>
            <a:off x="4522271" y="2913488"/>
            <a:ext cx="124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vSwitch Pipeline Rules + Traffic Flows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5D4A1F-D7E5-D790-3C87-3E0A9017B3A3}"/>
              </a:ext>
            </a:extLst>
          </p:cNvPr>
          <p:cNvSpPr txBox="1"/>
          <p:nvPr/>
        </p:nvSpPr>
        <p:spPr>
          <a:xfrm>
            <a:off x="6771406" y="2913488"/>
            <a:ext cx="87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Traffic Locality Pattern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2B2812-EC2A-0933-0920-80AB47DC25C1}"/>
              </a:ext>
            </a:extLst>
          </p:cNvPr>
          <p:cNvCxnSpPr>
            <a:cxnSpLocks/>
          </p:cNvCxnSpPr>
          <p:nvPr/>
        </p:nvCxnSpPr>
        <p:spPr>
          <a:xfrm>
            <a:off x="5756625" y="2306861"/>
            <a:ext cx="0" cy="347472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678311-E108-C796-D0D1-14252F3B3C43}"/>
              </a:ext>
            </a:extLst>
          </p:cNvPr>
          <p:cNvCxnSpPr>
            <a:cxnSpLocks/>
          </p:cNvCxnSpPr>
          <p:nvPr/>
        </p:nvCxnSpPr>
        <p:spPr>
          <a:xfrm>
            <a:off x="6796458" y="2876324"/>
            <a:ext cx="0" cy="40051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A2E034-8B86-339F-1752-3624A6519BB3}"/>
              </a:ext>
            </a:extLst>
          </p:cNvPr>
          <p:cNvCxnSpPr>
            <a:cxnSpLocks/>
          </p:cNvCxnSpPr>
          <p:nvPr/>
        </p:nvCxnSpPr>
        <p:spPr>
          <a:xfrm>
            <a:off x="5761751" y="2879897"/>
            <a:ext cx="0" cy="396946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73A371F-0A08-BD40-215E-3560E0FBFE3C}"/>
              </a:ext>
            </a:extLst>
          </p:cNvPr>
          <p:cNvSpPr/>
          <p:nvPr/>
        </p:nvSpPr>
        <p:spPr>
          <a:xfrm>
            <a:off x="4198086" y="3280538"/>
            <a:ext cx="3133787" cy="25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4AE06-5624-60FB-6477-59BA093B6402}"/>
              </a:ext>
            </a:extLst>
          </p:cNvPr>
          <p:cNvSpPr txBox="1"/>
          <p:nvPr/>
        </p:nvSpPr>
        <p:spPr>
          <a:xfrm>
            <a:off x="4166518" y="3275492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COLLECTOR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1977A4-FC63-C874-FE58-D51863831F28}"/>
              </a:ext>
            </a:extLst>
          </p:cNvPr>
          <p:cNvGrpSpPr/>
          <p:nvPr/>
        </p:nvGrpSpPr>
        <p:grpSpPr>
          <a:xfrm>
            <a:off x="4837286" y="3909034"/>
            <a:ext cx="1144865" cy="415317"/>
            <a:chOff x="3643359" y="3428999"/>
            <a:chExt cx="1144865" cy="4153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8553BD-C68E-2FF6-0DD7-55657A99F15B}"/>
                </a:ext>
              </a:extLst>
            </p:cNvPr>
            <p:cNvSpPr/>
            <p:nvPr/>
          </p:nvSpPr>
          <p:spPr>
            <a:xfrm>
              <a:off x="3675768" y="3428999"/>
              <a:ext cx="1083958" cy="4153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1D7397-3B1D-9A27-5D85-E6FEC5A5C55B}"/>
                </a:ext>
              </a:extLst>
            </p:cNvPr>
            <p:cNvSpPr txBox="1"/>
            <p:nvPr/>
          </p:nvSpPr>
          <p:spPr>
            <a:xfrm>
              <a:off x="3643359" y="3438145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GVS</a:t>
              </a:r>
            </a:p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Device under Test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7EBE49-E458-0D7E-7A04-FA377AC352C7}"/>
              </a:ext>
            </a:extLst>
          </p:cNvPr>
          <p:cNvGrpSpPr/>
          <p:nvPr/>
        </p:nvGrpSpPr>
        <p:grpSpPr>
          <a:xfrm>
            <a:off x="6237949" y="3909033"/>
            <a:ext cx="1099980" cy="415317"/>
            <a:chOff x="5715631" y="3428998"/>
            <a:chExt cx="1099980" cy="4153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8490CE-644B-74E3-291B-E49BFA4862A3}"/>
                </a:ext>
              </a:extLst>
            </p:cNvPr>
            <p:cNvSpPr/>
            <p:nvPr/>
          </p:nvSpPr>
          <p:spPr>
            <a:xfrm>
              <a:off x="5723642" y="3428998"/>
              <a:ext cx="1083958" cy="4153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28C74-F0AA-4BF2-443B-1D001E08EC0C}"/>
                </a:ext>
              </a:extLst>
            </p:cNvPr>
            <p:cNvSpPr txBox="1"/>
            <p:nvPr/>
          </p:nvSpPr>
          <p:spPr>
            <a:xfrm>
              <a:off x="5715631" y="3438145"/>
              <a:ext cx="1099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TGEN</a:t>
              </a:r>
            </a:p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Traffic Generator</a:t>
              </a:r>
              <a:endParaRPr lang="en-US" sz="6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00D98C-2473-DCCE-B4C1-F704E04B38EE}"/>
              </a:ext>
            </a:extLst>
          </p:cNvPr>
          <p:cNvGrpSpPr/>
          <p:nvPr/>
        </p:nvGrpSpPr>
        <p:grpSpPr>
          <a:xfrm>
            <a:off x="5049718" y="3295579"/>
            <a:ext cx="996355" cy="230832"/>
            <a:chOff x="3790647" y="1807986"/>
            <a:chExt cx="1172116" cy="230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D0A011-C4D6-F33C-14EA-78D417334C2C}"/>
                </a:ext>
              </a:extLst>
            </p:cNvPr>
            <p:cNvSpPr/>
            <p:nvPr/>
          </p:nvSpPr>
          <p:spPr>
            <a:xfrm>
              <a:off x="3886641" y="1830820"/>
              <a:ext cx="988140" cy="1729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3326AF-D8D4-5F0B-D89F-B48457ACC815}"/>
                </a:ext>
              </a:extLst>
            </p:cNvPr>
            <p:cNvSpPr txBox="1"/>
            <p:nvPr/>
          </p:nvSpPr>
          <p:spPr>
            <a:xfrm>
              <a:off x="3790647" y="1807986"/>
              <a:ext cx="11721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vSwitch Rules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3E5434-EF76-178C-460A-46DE12A33D14}"/>
              </a:ext>
            </a:extLst>
          </p:cNvPr>
          <p:cNvGrpSpPr/>
          <p:nvPr/>
        </p:nvGrpSpPr>
        <p:grpSpPr>
          <a:xfrm>
            <a:off x="6215569" y="2637920"/>
            <a:ext cx="1168911" cy="261610"/>
            <a:chOff x="5680725" y="2052096"/>
            <a:chExt cx="1168911" cy="2616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B19C61-04B3-44D1-B8F7-B1270588AD5C}"/>
                </a:ext>
              </a:extLst>
            </p:cNvPr>
            <p:cNvSpPr/>
            <p:nvPr/>
          </p:nvSpPr>
          <p:spPr>
            <a:xfrm>
              <a:off x="5715631" y="2066447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177D8E-8FF2-F0A3-61BC-760C07682180}"/>
                </a:ext>
              </a:extLst>
            </p:cNvPr>
            <p:cNvSpPr txBox="1"/>
            <p:nvPr/>
          </p:nvSpPr>
          <p:spPr>
            <a:xfrm>
              <a:off x="5680725" y="2052096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pcap-analyzer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84A7A45-09CA-7542-FD86-CD7C5A4893B3}"/>
              </a:ext>
            </a:extLst>
          </p:cNvPr>
          <p:cNvSpPr txBox="1"/>
          <p:nvPr/>
        </p:nvSpPr>
        <p:spPr>
          <a:xfrm>
            <a:off x="6239254" y="2085754"/>
            <a:ext cx="1114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CAIDA Traces</a:t>
            </a:r>
            <a:endParaRPr lang="en-US" sz="9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8A1416C-1C2F-184F-AC0A-0597BEB0F52D}"/>
              </a:ext>
            </a:extLst>
          </p:cNvPr>
          <p:cNvGrpSpPr/>
          <p:nvPr/>
        </p:nvGrpSpPr>
        <p:grpSpPr>
          <a:xfrm>
            <a:off x="5343123" y="2637920"/>
            <a:ext cx="798302" cy="261610"/>
            <a:chOff x="4581626" y="2051213"/>
            <a:chExt cx="1091969" cy="2616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D8154A-C659-9D66-DC7A-AF9C75BF3416}"/>
                </a:ext>
              </a:extLst>
            </p:cNvPr>
            <p:cNvSpPr/>
            <p:nvPr/>
          </p:nvSpPr>
          <p:spPr>
            <a:xfrm>
              <a:off x="4581626" y="2065564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4063C2-0D0C-C60F-3F24-75E2F2999651}"/>
                </a:ext>
              </a:extLst>
            </p:cNvPr>
            <p:cNvSpPr txBox="1"/>
            <p:nvPr/>
          </p:nvSpPr>
          <p:spPr>
            <a:xfrm>
              <a:off x="4670953" y="2051213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Pipebench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A17D33-C0DA-DE23-8C92-734A013E90D0}"/>
              </a:ext>
            </a:extLst>
          </p:cNvPr>
          <p:cNvGrpSpPr/>
          <p:nvPr/>
        </p:nvGrpSpPr>
        <p:grpSpPr>
          <a:xfrm>
            <a:off x="5295248" y="2080246"/>
            <a:ext cx="885044" cy="261610"/>
            <a:chOff x="4580027" y="1585297"/>
            <a:chExt cx="1091969" cy="2616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D3799C-5E0E-FF49-1F63-FCF9CEDC13A9}"/>
                </a:ext>
              </a:extLst>
            </p:cNvPr>
            <p:cNvSpPr/>
            <p:nvPr/>
          </p:nvSpPr>
          <p:spPr>
            <a:xfrm>
              <a:off x="4580027" y="1599648"/>
              <a:ext cx="1091969" cy="23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1800B8-4716-F1FC-63C0-783A7DDD760A}"/>
                </a:ext>
              </a:extLst>
            </p:cNvPr>
            <p:cNvSpPr txBox="1"/>
            <p:nvPr/>
          </p:nvSpPr>
          <p:spPr>
            <a:xfrm>
              <a:off x="4642105" y="1585297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Classbench</a:t>
              </a:r>
              <a:endParaRPr lang="en-US" sz="9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B057D18-C191-24A6-44E5-4AAD7B3A17A7}"/>
              </a:ext>
            </a:extLst>
          </p:cNvPr>
          <p:cNvSpPr txBox="1"/>
          <p:nvPr/>
        </p:nvSpPr>
        <p:spPr>
          <a:xfrm>
            <a:off x="3645356" y="2597525"/>
            <a:ext cx="120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vSwitch Pipeline</a:t>
            </a:r>
          </a:p>
          <a:p>
            <a:pPr algn="ctr"/>
            <a:r>
              <a:rPr lang="en-US" sz="900" b="1" i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Description (YAML)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72E198-9892-555C-9B19-814F8F35C9D0}"/>
              </a:ext>
            </a:extLst>
          </p:cNvPr>
          <p:cNvCxnSpPr>
            <a:cxnSpLocks/>
          </p:cNvCxnSpPr>
          <p:nvPr/>
        </p:nvCxnSpPr>
        <p:spPr>
          <a:xfrm>
            <a:off x="4793693" y="2776224"/>
            <a:ext cx="548640" cy="0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6841F5-F085-19A0-4D0F-B766DABFEAA0}"/>
              </a:ext>
            </a:extLst>
          </p:cNvPr>
          <p:cNvCxnSpPr>
            <a:cxnSpLocks/>
          </p:cNvCxnSpPr>
          <p:nvPr/>
        </p:nvCxnSpPr>
        <p:spPr>
          <a:xfrm>
            <a:off x="6795836" y="2303288"/>
            <a:ext cx="0" cy="347472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headEnd w="lg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Document with solid fill">
            <a:extLst>
              <a:ext uri="{FF2B5EF4-FFF2-40B4-BE49-F238E27FC236}">
                <a16:creationId xmlns:a16="http://schemas.microsoft.com/office/drawing/2014/main" id="{4F3ED826-A56D-8568-00A4-4C03DAC8E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616" y="2349813"/>
            <a:ext cx="282597" cy="282597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ED967012-F101-B990-BA82-826AC9F04C52}"/>
              </a:ext>
            </a:extLst>
          </p:cNvPr>
          <p:cNvGrpSpPr/>
          <p:nvPr/>
        </p:nvGrpSpPr>
        <p:grpSpPr>
          <a:xfrm>
            <a:off x="5935632" y="3295579"/>
            <a:ext cx="1408560" cy="230832"/>
            <a:chOff x="5363210" y="2707442"/>
            <a:chExt cx="1408560" cy="2308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AB67A99-36C7-E317-D41B-78CE8EC9E567}"/>
                </a:ext>
              </a:extLst>
            </p:cNvPr>
            <p:cNvGrpSpPr/>
            <p:nvPr/>
          </p:nvGrpSpPr>
          <p:grpSpPr>
            <a:xfrm>
              <a:off x="5363210" y="2707442"/>
              <a:ext cx="847361" cy="230832"/>
              <a:chOff x="3790647" y="1807986"/>
              <a:chExt cx="1172116" cy="23083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660E5C5-F772-CE36-E0BB-D5F156CF2235}"/>
                  </a:ext>
                </a:extLst>
              </p:cNvPr>
              <p:cNvSpPr/>
              <p:nvPr/>
            </p:nvSpPr>
            <p:spPr>
              <a:xfrm>
                <a:off x="3886641" y="1830820"/>
                <a:ext cx="988140" cy="1729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55A9A74-EC0F-48B2-AFA2-4EF9DFA9F4AD}"/>
                  </a:ext>
                </a:extLst>
              </p:cNvPr>
              <p:cNvSpPr txBox="1"/>
              <p:nvPr/>
            </p:nvSpPr>
            <p:spPr>
              <a:xfrm>
                <a:off x="3790647" y="1807986"/>
                <a:ext cx="11721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Traffic Flows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BB1CBE0-783C-E4A9-1E6B-9E364CD7F257}"/>
                </a:ext>
              </a:extLst>
            </p:cNvPr>
            <p:cNvGrpSpPr/>
            <p:nvPr/>
          </p:nvGrpSpPr>
          <p:grpSpPr>
            <a:xfrm>
              <a:off x="6087614" y="2707442"/>
              <a:ext cx="684156" cy="230832"/>
              <a:chOff x="6867265" y="2780133"/>
              <a:chExt cx="684156" cy="23083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DBF66A8-D187-205B-E475-ADA07CBF0BDE}"/>
                  </a:ext>
                </a:extLst>
              </p:cNvPr>
              <p:cNvSpPr/>
              <p:nvPr/>
            </p:nvSpPr>
            <p:spPr>
              <a:xfrm>
                <a:off x="6923296" y="2802967"/>
                <a:ext cx="576770" cy="1729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56FA86-B65B-3628-E395-9C78EA35746A}"/>
                  </a:ext>
                </a:extLst>
              </p:cNvPr>
              <p:cNvSpPr txBox="1"/>
              <p:nvPr/>
            </p:nvSpPr>
            <p:spPr>
              <a:xfrm>
                <a:off x="6867265" y="2780133"/>
                <a:ext cx="6841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+ Locality</a:t>
                </a: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A1AA75E-B809-89FD-0CB7-CC19C06FC5FD}"/>
              </a:ext>
            </a:extLst>
          </p:cNvPr>
          <p:cNvSpPr/>
          <p:nvPr/>
        </p:nvSpPr>
        <p:spPr>
          <a:xfrm>
            <a:off x="5131155" y="3322723"/>
            <a:ext cx="834838" cy="1729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12A2AB-BE1E-0016-A4DB-11813B1F60E0}"/>
              </a:ext>
            </a:extLst>
          </p:cNvPr>
          <p:cNvSpPr/>
          <p:nvPr/>
        </p:nvSpPr>
        <p:spPr>
          <a:xfrm>
            <a:off x="6004185" y="3320491"/>
            <a:ext cx="1288651" cy="1729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4DE710D-6A7E-DC93-AAF3-0A3E6B8E5D91}"/>
              </a:ext>
            </a:extLst>
          </p:cNvPr>
          <p:cNvCxnSpPr>
            <a:cxnSpLocks/>
            <a:stCxn id="114" idx="2"/>
            <a:endCxn id="15" idx="0"/>
          </p:cNvCxnSpPr>
          <p:nvPr/>
        </p:nvCxnSpPr>
        <p:spPr>
          <a:xfrm rot="16200000" flipH="1">
            <a:off x="6510447" y="3631541"/>
            <a:ext cx="415556" cy="1394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1EAB07EC-DBB4-1B23-91E4-D4052073CF9B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rot="5400000">
            <a:off x="5273462" y="3633921"/>
            <a:ext cx="413325" cy="1369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40E28BD-2A52-6174-54D4-DFF3FB707F62}"/>
              </a:ext>
            </a:extLst>
          </p:cNvPr>
          <p:cNvSpPr txBox="1"/>
          <p:nvPr/>
        </p:nvSpPr>
        <p:spPr>
          <a:xfrm>
            <a:off x="3951724" y="4007625"/>
            <a:ext cx="91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Collected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Logs</a:t>
            </a:r>
          </a:p>
        </p:txBody>
      </p:sp>
      <p:pic>
        <p:nvPicPr>
          <p:cNvPr id="145" name="Graphic 144" descr="Paper with solid fill">
            <a:extLst>
              <a:ext uri="{FF2B5EF4-FFF2-40B4-BE49-F238E27FC236}">
                <a16:creationId xmlns:a16="http://schemas.microsoft.com/office/drawing/2014/main" id="{ABD2D8B6-DC23-B3A0-662A-74A025C1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0844" y="3743312"/>
            <a:ext cx="240774" cy="240774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A84508B-6ED1-F3E4-0F4F-2E6FFA3F9A41}"/>
              </a:ext>
            </a:extLst>
          </p:cNvPr>
          <p:cNvGrpSpPr/>
          <p:nvPr/>
        </p:nvGrpSpPr>
        <p:grpSpPr>
          <a:xfrm>
            <a:off x="4313570" y="3785753"/>
            <a:ext cx="240774" cy="240774"/>
            <a:chOff x="2831352" y="3636656"/>
            <a:chExt cx="240774" cy="24077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CE4D1E-8A63-8540-91BA-17CB39CB6C75}"/>
                </a:ext>
              </a:extLst>
            </p:cNvPr>
            <p:cNvSpPr/>
            <p:nvPr/>
          </p:nvSpPr>
          <p:spPr>
            <a:xfrm>
              <a:off x="2883627" y="3662784"/>
              <a:ext cx="163286" cy="207659"/>
            </a:xfrm>
            <a:prstGeom prst="rect">
              <a:avLst/>
            </a:prstGeom>
            <a:solidFill>
              <a:srgbClr val="1E2128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48" descr="Paper with solid fill">
              <a:extLst>
                <a:ext uri="{FF2B5EF4-FFF2-40B4-BE49-F238E27FC236}">
                  <a16:creationId xmlns:a16="http://schemas.microsoft.com/office/drawing/2014/main" id="{076DE01E-7DF0-AE3A-4333-7CC653B4D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31352" y="3636656"/>
              <a:ext cx="240774" cy="24077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10D87E-0D64-75E5-AC2C-56D1E037BC4D}"/>
              </a:ext>
            </a:extLst>
          </p:cNvPr>
          <p:cNvSpPr txBox="1"/>
          <p:nvPr/>
        </p:nvSpPr>
        <p:spPr>
          <a:xfrm>
            <a:off x="2423008" y="3906140"/>
            <a:ext cx="1938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Intel Xeon Platinum 8358P 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64-Core CPU + 512GB RAM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+ Intel XL710 10/40G 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DPDK-Compatible 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B436A-3AA0-C46D-7676-28973E8F23DC}"/>
              </a:ext>
            </a:extLst>
          </p:cNvPr>
          <p:cNvSpPr txBox="1"/>
          <p:nvPr/>
        </p:nvSpPr>
        <p:spPr>
          <a:xfrm>
            <a:off x="2423008" y="3268103"/>
            <a:ext cx="193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Intel Xeon Platinum 8358P 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ptos SemiBold" panose="020B0004020202020204" pitchFamily="34" charset="0"/>
                <a:ea typeface="Open Sans" pitchFamily="2" charset="0"/>
                <a:cs typeface="Open Sans" pitchFamily="2" charset="0"/>
              </a:rPr>
              <a:t>64-Core CPU + 512GB 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AD53A-5454-8557-9AC2-F55C0544B47C}"/>
              </a:ext>
            </a:extLst>
          </p:cNvPr>
          <p:cNvSpPr/>
          <p:nvPr/>
        </p:nvSpPr>
        <p:spPr>
          <a:xfrm>
            <a:off x="3667001" y="1996530"/>
            <a:ext cx="3939320" cy="1274861"/>
          </a:xfrm>
          <a:prstGeom prst="rect">
            <a:avLst/>
          </a:prstGeom>
          <a:solidFill>
            <a:srgbClr val="1E2128">
              <a:alpha val="88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1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A5AE8-EA63-4257-AF04-4E2D24FAC9E1}"/>
              </a:ext>
            </a:extLst>
          </p:cNvPr>
          <p:cNvGrpSpPr/>
          <p:nvPr/>
        </p:nvGrpSpPr>
        <p:grpSpPr>
          <a:xfrm>
            <a:off x="2439308" y="2056774"/>
            <a:ext cx="2106694" cy="2219841"/>
            <a:chOff x="2439308" y="2056774"/>
            <a:chExt cx="2106694" cy="221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45A8DF-1764-6F9F-C1FB-A8A3A1D1A70C}"/>
                </a:ext>
              </a:extLst>
            </p:cNvPr>
            <p:cNvSpPr txBox="1"/>
            <p:nvPr/>
          </p:nvSpPr>
          <p:spPr>
            <a:xfrm rot="16200000">
              <a:off x="2212745" y="3814790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Fast Path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039087-4C15-E842-8D75-A8ECD9500105}"/>
                </a:ext>
              </a:extLst>
            </p:cNvPr>
            <p:cNvSpPr/>
            <p:nvPr/>
          </p:nvSpPr>
          <p:spPr>
            <a:xfrm>
              <a:off x="2807331" y="3618349"/>
              <a:ext cx="1607951" cy="5969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A5A8D8-817A-AF00-CBB7-2AEDC6A93A02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2708577" y="3816570"/>
              <a:ext cx="880651" cy="3364"/>
            </a:xfrm>
            <a:prstGeom prst="line">
              <a:avLst/>
            </a:prstGeom>
            <a:ln w="6350"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6D21B95-36F3-A321-DFF8-585990A4C589}"/>
                </a:ext>
              </a:extLst>
            </p:cNvPr>
            <p:cNvSpPr/>
            <p:nvPr/>
          </p:nvSpPr>
          <p:spPr>
            <a:xfrm>
              <a:off x="2961501" y="3685969"/>
              <a:ext cx="205952" cy="26792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365B77-32C8-44EF-D891-92FABCAEA973}"/>
                </a:ext>
              </a:extLst>
            </p:cNvPr>
            <p:cNvSpPr txBox="1"/>
            <p:nvPr/>
          </p:nvSpPr>
          <p:spPr>
            <a:xfrm>
              <a:off x="2895907" y="3718297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GF</a:t>
              </a:r>
              <a:r>
                <a:rPr lang="en-US" sz="800" baseline="-250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1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D83D11-EA59-67BF-E79F-1663951E9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741" y="3955536"/>
              <a:ext cx="431605" cy="77705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503203-FF60-598E-5B6E-8FC597ACC6A0}"/>
                </a:ext>
              </a:extLst>
            </p:cNvPr>
            <p:cNvSpPr/>
            <p:nvPr/>
          </p:nvSpPr>
          <p:spPr>
            <a:xfrm>
              <a:off x="2899991" y="4039516"/>
              <a:ext cx="1415716" cy="14753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2F467B-DFEE-E82C-05D0-E47881091A1C}"/>
                </a:ext>
              </a:extLst>
            </p:cNvPr>
            <p:cNvSpPr txBox="1"/>
            <p:nvPr/>
          </p:nvSpPr>
          <p:spPr>
            <a:xfrm>
              <a:off x="2856116" y="4015210"/>
              <a:ext cx="1495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Longest Traversal Match (</a:t>
              </a:r>
              <a:r>
                <a:rPr lang="en-US" sz="7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LTM</a:t>
              </a:r>
              <a:r>
                <a:rPr lang="en-US" sz="7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54391-C34B-3D68-42EE-C2BFE19510AC}"/>
                </a:ext>
              </a:extLst>
            </p:cNvPr>
            <p:cNvSpPr/>
            <p:nvPr/>
          </p:nvSpPr>
          <p:spPr>
            <a:xfrm>
              <a:off x="2640190" y="2250725"/>
              <a:ext cx="1905812" cy="1228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4D1F3B-01DC-9A39-33D2-E0446CF7289A}"/>
                </a:ext>
              </a:extLst>
            </p:cNvPr>
            <p:cNvSpPr txBox="1"/>
            <p:nvPr/>
          </p:nvSpPr>
          <p:spPr>
            <a:xfrm rot="16200000">
              <a:off x="2193086" y="2735449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Slow Path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C9FD7-01CA-0CF0-7836-54C668EF3529}"/>
                </a:ext>
              </a:extLst>
            </p:cNvPr>
            <p:cNvSpPr/>
            <p:nvPr/>
          </p:nvSpPr>
          <p:spPr>
            <a:xfrm>
              <a:off x="2703478" y="2671400"/>
              <a:ext cx="1758738" cy="1847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ED2D0E-0905-D259-52B9-659ADBB17A44}"/>
                </a:ext>
              </a:extLst>
            </p:cNvPr>
            <p:cNvSpPr txBox="1"/>
            <p:nvPr/>
          </p:nvSpPr>
          <p:spPr>
            <a:xfrm>
              <a:off x="2736998" y="2661934"/>
              <a:ext cx="17011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50" b="1" dirty="0"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Sub-Traversal</a:t>
              </a:r>
              <a:r>
                <a:rPr lang="en-US" sz="75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 Partition Generation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E75A471C-6339-1A2B-62F1-F1D0716D592A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 rot="16200000" flipH="1">
              <a:off x="3483372" y="2571924"/>
              <a:ext cx="198757" cy="193"/>
            </a:xfrm>
            <a:prstGeom prst="bentConnector3">
              <a:avLst/>
            </a:prstGeom>
            <a:ln w="9525" cap="rnd">
              <a:prstDash val="solid"/>
              <a:round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66985AE-1FC8-77A8-C850-73CFA85FD81D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 rot="5400000">
              <a:off x="3471569" y="2967201"/>
              <a:ext cx="222365" cy="193"/>
            </a:xfrm>
            <a:prstGeom prst="bentConnector3">
              <a:avLst/>
            </a:prstGeom>
            <a:ln w="952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77FA6E-20DE-8134-0189-05008C0A55DD}"/>
                </a:ext>
              </a:extLst>
            </p:cNvPr>
            <p:cNvSpPr/>
            <p:nvPr/>
          </p:nvSpPr>
          <p:spPr>
            <a:xfrm>
              <a:off x="2703285" y="2313389"/>
              <a:ext cx="1758738" cy="1592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A82CDC-C6DE-9A0A-82DA-20926AD09A2A}"/>
                </a:ext>
              </a:extLst>
            </p:cNvPr>
            <p:cNvSpPr txBox="1"/>
            <p:nvPr/>
          </p:nvSpPr>
          <p:spPr>
            <a:xfrm>
              <a:off x="2791187" y="2287370"/>
              <a:ext cx="1574470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 err="1">
                  <a:latin typeface="Open Sans" pitchFamily="2" charset="0"/>
                  <a:ea typeface="Open Sans" pitchFamily="2" charset="0"/>
                  <a:cs typeface="Open Sans" pitchFamily="2" charset="0"/>
                </a:rPr>
                <a:t>Userspace</a:t>
              </a:r>
              <a:r>
                <a:rPr lang="en-US" sz="75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 Forwarding Pipeline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AE828-B306-E03F-9C08-39B0FD1DF3EA}"/>
                </a:ext>
              </a:extLst>
            </p:cNvPr>
            <p:cNvSpPr txBox="1"/>
            <p:nvPr/>
          </p:nvSpPr>
          <p:spPr>
            <a:xfrm>
              <a:off x="3574830" y="2472223"/>
              <a:ext cx="9525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Open Sans Light" pitchFamily="2" charset="0"/>
                  <a:ea typeface="Open Sans Light" pitchFamily="2" charset="0"/>
                  <a:cs typeface="Open Sans Light" pitchFamily="2" charset="0"/>
                </a:rPr>
                <a:t>Unrolled</a:t>
              </a:r>
              <a:r>
                <a:rPr lang="en-US" sz="7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 Traversal</a:t>
              </a:r>
              <a:endParaRPr lang="en-US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30A7C0B-267D-E1ED-372B-E6E3FAC81599}"/>
                    </a:ext>
                  </a:extLst>
                </p:cNvPr>
                <p:cNvSpPr txBox="1"/>
                <p:nvPr/>
              </p:nvSpPr>
              <p:spPr>
                <a:xfrm>
                  <a:off x="3590183" y="2870140"/>
                  <a:ext cx="88787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  <a:ea typeface="Open Sans Light" pitchFamily="2" charset="0"/>
                          <a:cs typeface="Open Sans Light" pitchFamily="2" charset="0"/>
                        </a:rPr>
                        <m:t>𝐾</m:t>
                      </m:r>
                    </m:oMath>
                  </a14:m>
                  <a:r>
                    <a:rPr lang="en-US" sz="700" dirty="0"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 Sub-Traversals</a:t>
                  </a:r>
                  <a:endParaRPr lang="en-US" dirty="0"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30A7C0B-267D-E1ED-372B-E6E3FAC81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183" y="2870140"/>
                  <a:ext cx="887872" cy="200055"/>
                </a:xfrm>
                <a:prstGeom prst="rect">
                  <a:avLst/>
                </a:prstGeom>
                <a:blipFill>
                  <a:blip r:embed="rId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F971280-E582-ABE9-12BC-BE645987245A}"/>
                    </a:ext>
                  </a:extLst>
                </p:cNvPr>
                <p:cNvSpPr txBox="1"/>
                <p:nvPr/>
              </p:nvSpPr>
              <p:spPr>
                <a:xfrm>
                  <a:off x="3585186" y="3282041"/>
                  <a:ext cx="72436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  <a:ea typeface="Open Sans Light" pitchFamily="2" charset="0"/>
                          <a:cs typeface="Open Sans Light" pitchFamily="2" charset="0"/>
                        </a:rPr>
                        <m:t>𝐾</m:t>
                      </m:r>
                    </m:oMath>
                  </a14:m>
                  <a:r>
                    <a:rPr lang="en-US" sz="700" dirty="0"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 LTM Rules</a:t>
                  </a:r>
                  <a:endParaRPr lang="en-US" dirty="0"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F971280-E582-ABE9-12BC-BE6459872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186" y="3282041"/>
                  <a:ext cx="724365" cy="200055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1740D12-ED28-DDEC-BD3F-2A079757834B}"/>
                </a:ext>
              </a:extLst>
            </p:cNvPr>
            <p:cNvSpPr/>
            <p:nvPr/>
          </p:nvSpPr>
          <p:spPr>
            <a:xfrm>
              <a:off x="3589228" y="3685969"/>
              <a:ext cx="205952" cy="26792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C0410A1-9A3D-362F-AEC5-E34094DBFF61}"/>
                </a:ext>
              </a:extLst>
            </p:cNvPr>
            <p:cNvSpPr/>
            <p:nvPr/>
          </p:nvSpPr>
          <p:spPr>
            <a:xfrm>
              <a:off x="4031283" y="3685969"/>
              <a:ext cx="205952" cy="26792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A7C109-9091-E9B5-3B0B-69B7011D2F3E}"/>
                </a:ext>
              </a:extLst>
            </p:cNvPr>
            <p:cNvSpPr txBox="1"/>
            <p:nvPr/>
          </p:nvSpPr>
          <p:spPr>
            <a:xfrm>
              <a:off x="3518093" y="3716235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GF</a:t>
              </a:r>
              <a:r>
                <a:rPr lang="en-US" sz="800" baseline="-250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3A2C05-8642-6289-DA2E-21C8983B6644}"/>
                </a:ext>
              </a:extLst>
            </p:cNvPr>
            <p:cNvSpPr txBox="1"/>
            <p:nvPr/>
          </p:nvSpPr>
          <p:spPr>
            <a:xfrm>
              <a:off x="3958751" y="3714103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GF</a:t>
              </a:r>
              <a:r>
                <a:rPr lang="en-US" sz="800" baseline="-250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K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6614C2-5029-9D49-44B5-5EACD1604495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3378340" y="3953898"/>
              <a:ext cx="937367" cy="83133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C96981CA-7A34-25EB-8394-85DD7D59F6FD}"/>
                </a:ext>
              </a:extLst>
            </p:cNvPr>
            <p:cNvCxnSpPr>
              <a:cxnSpLocks/>
              <a:stCxn id="37" idx="2"/>
              <a:endCxn id="12" idx="0"/>
            </p:cNvCxnSpPr>
            <p:nvPr/>
          </p:nvCxnSpPr>
          <p:spPr>
            <a:xfrm rot="5400000">
              <a:off x="3112179" y="3215494"/>
              <a:ext cx="422774" cy="518177"/>
            </a:xfrm>
            <a:prstGeom prst="bentConnector3">
              <a:avLst>
                <a:gd name="adj1" fmla="val 67013"/>
              </a:avLst>
            </a:prstGeom>
            <a:ln w="952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E6C9C404-77F0-35A4-D674-304E4581AE53}"/>
                </a:ext>
              </a:extLst>
            </p:cNvPr>
            <p:cNvCxnSpPr>
              <a:cxnSpLocks/>
              <a:stCxn id="37" idx="2"/>
              <a:endCxn id="41" idx="0"/>
            </p:cNvCxnSpPr>
            <p:nvPr/>
          </p:nvCxnSpPr>
          <p:spPr>
            <a:xfrm rot="5400000">
              <a:off x="3269110" y="3372425"/>
              <a:ext cx="422774" cy="204314"/>
            </a:xfrm>
            <a:prstGeom prst="bentConnector3">
              <a:avLst>
                <a:gd name="adj1" fmla="val 67011"/>
              </a:avLst>
            </a:prstGeom>
            <a:ln w="952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056A7940-3F5E-8818-A11A-B2C81A9AB954}"/>
                </a:ext>
              </a:extLst>
            </p:cNvPr>
            <p:cNvCxnSpPr>
              <a:cxnSpLocks/>
              <a:stCxn id="37" idx="2"/>
              <a:endCxn id="28" idx="0"/>
            </p:cNvCxnSpPr>
            <p:nvPr/>
          </p:nvCxnSpPr>
          <p:spPr>
            <a:xfrm rot="16200000" flipH="1">
              <a:off x="3426042" y="3419807"/>
              <a:ext cx="422774" cy="109550"/>
            </a:xfrm>
            <a:prstGeom prst="bentConnector3">
              <a:avLst>
                <a:gd name="adj1" fmla="val 67011"/>
              </a:avLst>
            </a:prstGeom>
            <a:ln w="952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76AE54C0-8A2C-2850-1099-D9A01D1712D0}"/>
                </a:ext>
              </a:extLst>
            </p:cNvPr>
            <p:cNvCxnSpPr>
              <a:cxnSpLocks/>
              <a:stCxn id="37" idx="2"/>
              <a:endCxn id="29" idx="0"/>
            </p:cNvCxnSpPr>
            <p:nvPr/>
          </p:nvCxnSpPr>
          <p:spPr>
            <a:xfrm rot="16200000" flipH="1">
              <a:off x="3647069" y="3198779"/>
              <a:ext cx="422774" cy="551605"/>
            </a:xfrm>
            <a:prstGeom prst="bentConnector3">
              <a:avLst>
                <a:gd name="adj1" fmla="val 67011"/>
              </a:avLst>
            </a:prstGeom>
            <a:ln w="9525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831D4C-6411-43D3-566A-E408219F0692}"/>
                </a:ext>
              </a:extLst>
            </p:cNvPr>
            <p:cNvSpPr/>
            <p:nvPr/>
          </p:nvSpPr>
          <p:spPr>
            <a:xfrm>
              <a:off x="2703285" y="3078480"/>
              <a:ext cx="1758738" cy="1847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D207B2-4DC5-2A3C-EC55-119A2C7F4FD5}"/>
                </a:ext>
              </a:extLst>
            </p:cNvPr>
            <p:cNvSpPr txBox="1"/>
            <p:nvPr/>
          </p:nvSpPr>
          <p:spPr>
            <a:xfrm>
              <a:off x="2786154" y="3070897"/>
              <a:ext cx="1590500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50" b="1" dirty="0"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LTM Rule</a:t>
              </a:r>
              <a:r>
                <a:rPr lang="en-US" sz="75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 Creation &amp; Installation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49ED6D-30FC-E556-4CCD-32EB1F280E59}"/>
                    </a:ext>
                  </a:extLst>
                </p:cNvPr>
                <p:cNvSpPr txBox="1"/>
                <p:nvPr/>
              </p:nvSpPr>
              <p:spPr>
                <a:xfrm>
                  <a:off x="2550708" y="2056774"/>
                  <a:ext cx="75886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Input Flow (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sz="700" dirty="0"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49ED6D-30FC-E556-4CCD-32EB1F280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708" y="2056774"/>
                  <a:ext cx="758862" cy="200055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E0040DB2-D1CA-CBA9-826B-8116BD1A0089}"/>
                </a:ext>
              </a:extLst>
            </p:cNvPr>
            <p:cNvCxnSpPr>
              <a:cxnSpLocks/>
              <a:stCxn id="39" idx="3"/>
              <a:endCxn id="23" idx="0"/>
            </p:cNvCxnSpPr>
            <p:nvPr/>
          </p:nvCxnSpPr>
          <p:spPr>
            <a:xfrm>
              <a:off x="3309570" y="2156802"/>
              <a:ext cx="273084" cy="156587"/>
            </a:xfrm>
            <a:prstGeom prst="bentConnector2">
              <a:avLst/>
            </a:prstGeom>
            <a:ln w="9525" cap="rnd">
              <a:prstDash val="solid"/>
              <a:round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C9B4EDA-D0A2-B402-4B78-44D7073C9056}"/>
                </a:ext>
              </a:extLst>
            </p:cNvPr>
            <p:cNvSpPr/>
            <p:nvPr/>
          </p:nvSpPr>
          <p:spPr>
            <a:xfrm>
              <a:off x="3275364" y="3685969"/>
              <a:ext cx="205952" cy="26792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E22ABF-83D3-86DD-9F0F-CD83A4E3461E}"/>
                </a:ext>
              </a:extLst>
            </p:cNvPr>
            <p:cNvSpPr txBox="1"/>
            <p:nvPr/>
          </p:nvSpPr>
          <p:spPr>
            <a:xfrm>
              <a:off x="3204128" y="3718417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GF</a:t>
              </a:r>
              <a:r>
                <a:rPr lang="en-US" sz="800" baseline="-250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5C96B7F-14C7-EF7D-A1AF-5A8C55679CB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4237235" y="3819934"/>
              <a:ext cx="266623" cy="0"/>
            </a:xfrm>
            <a:prstGeom prst="line">
              <a:avLst/>
            </a:prstGeom>
            <a:ln w="6350"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EE2F3C-B0C9-6F7A-63DC-A05C3822E73E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3795180" y="3819934"/>
              <a:ext cx="236103" cy="0"/>
            </a:xfrm>
            <a:prstGeom prst="line">
              <a:avLst/>
            </a:prstGeom>
            <a:ln w="6350" cap="rnd">
              <a:prstDash val="dash"/>
              <a:round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1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CAF4D-359D-D908-8921-CB64C40BC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7E249E-305B-78F4-D377-9C8EC4FCAA61}"/>
              </a:ext>
            </a:extLst>
          </p:cNvPr>
          <p:cNvGrpSpPr/>
          <p:nvPr/>
        </p:nvGrpSpPr>
        <p:grpSpPr>
          <a:xfrm>
            <a:off x="2439307" y="2056774"/>
            <a:ext cx="2106695" cy="2197399"/>
            <a:chOff x="2439307" y="2056774"/>
            <a:chExt cx="2106695" cy="2197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3C7F33-0687-DFD4-A0F8-436F159B6301}"/>
                </a:ext>
              </a:extLst>
            </p:cNvPr>
            <p:cNvSpPr txBox="1"/>
            <p:nvPr/>
          </p:nvSpPr>
          <p:spPr>
            <a:xfrm rot="16200000">
              <a:off x="2235187" y="3814790"/>
              <a:ext cx="6479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Fast Path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3326F7-DF8D-2ADB-0B05-3BA7385F2DFF}"/>
                </a:ext>
              </a:extLst>
            </p:cNvPr>
            <p:cNvSpPr/>
            <p:nvPr/>
          </p:nvSpPr>
          <p:spPr>
            <a:xfrm>
              <a:off x="2807331" y="3618349"/>
              <a:ext cx="1607951" cy="596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9D45D3-288A-CC6B-CE27-8637ECC6266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2708577" y="3816570"/>
              <a:ext cx="880651" cy="3364"/>
            </a:xfrm>
            <a:prstGeom prst="line">
              <a:avLst/>
            </a:prstGeom>
            <a:ln w="6350">
              <a:solidFill>
                <a:schemeClr val="bg1"/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E370C8C-533E-47C0-BA7F-CE350CAE2327}"/>
                </a:ext>
              </a:extLst>
            </p:cNvPr>
            <p:cNvSpPr/>
            <p:nvPr/>
          </p:nvSpPr>
          <p:spPr>
            <a:xfrm>
              <a:off x="2961501" y="3685969"/>
              <a:ext cx="205952" cy="26792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41408B-4640-2B53-0E9F-729B1493D158}"/>
                </a:ext>
              </a:extLst>
            </p:cNvPr>
            <p:cNvSpPr txBox="1"/>
            <p:nvPr/>
          </p:nvSpPr>
          <p:spPr>
            <a:xfrm>
              <a:off x="2895907" y="3718297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GF</a:t>
              </a:r>
              <a:r>
                <a:rPr lang="en-US" sz="800" baseline="-250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1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71BB01-CB84-DFDB-4DF7-2D02E9CADC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741" y="3955536"/>
              <a:ext cx="431605" cy="77705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0140F8-8A01-3DE0-D085-96031DD5690E}"/>
                </a:ext>
              </a:extLst>
            </p:cNvPr>
            <p:cNvSpPr/>
            <p:nvPr/>
          </p:nvSpPr>
          <p:spPr>
            <a:xfrm>
              <a:off x="2899991" y="4039516"/>
              <a:ext cx="1415716" cy="14753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402B66-0E8D-AD3F-DC3D-3682706B4CF2}"/>
                </a:ext>
              </a:extLst>
            </p:cNvPr>
            <p:cNvSpPr txBox="1"/>
            <p:nvPr/>
          </p:nvSpPr>
          <p:spPr>
            <a:xfrm>
              <a:off x="2856116" y="4015210"/>
              <a:ext cx="14959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Longest Traversal Match (</a:t>
              </a:r>
              <a:r>
                <a:rPr lang="en-US" sz="7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LTM</a:t>
              </a:r>
              <a:r>
                <a:rPr lang="en-US" sz="7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A9E67A-13E8-F063-427F-C509C795B9A1}"/>
                </a:ext>
              </a:extLst>
            </p:cNvPr>
            <p:cNvSpPr/>
            <p:nvPr/>
          </p:nvSpPr>
          <p:spPr>
            <a:xfrm>
              <a:off x="2640190" y="2250725"/>
              <a:ext cx="1905812" cy="1228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F6DBF4-591E-1F24-5B45-DAA04DDB78FF}"/>
                </a:ext>
              </a:extLst>
            </p:cNvPr>
            <p:cNvSpPr txBox="1"/>
            <p:nvPr/>
          </p:nvSpPr>
          <p:spPr>
            <a:xfrm rot="16200000">
              <a:off x="2213123" y="2735449"/>
              <a:ext cx="6832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Slow Path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912A48-9866-5A4A-E689-45BB507A143D}"/>
                </a:ext>
              </a:extLst>
            </p:cNvPr>
            <p:cNvSpPr/>
            <p:nvPr/>
          </p:nvSpPr>
          <p:spPr>
            <a:xfrm>
              <a:off x="2703478" y="2671400"/>
              <a:ext cx="1758738" cy="1847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15CA65-4F5B-46CB-C721-AEC533108098}"/>
                </a:ext>
              </a:extLst>
            </p:cNvPr>
            <p:cNvSpPr txBox="1"/>
            <p:nvPr/>
          </p:nvSpPr>
          <p:spPr>
            <a:xfrm>
              <a:off x="2736998" y="2661934"/>
              <a:ext cx="17011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50" b="1" dirty="0"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Sub-Traversal</a:t>
              </a:r>
              <a:r>
                <a:rPr lang="en-US" sz="75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 Partition Generation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1083C5D-22DA-4D1E-017F-50B71D617941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 rot="16200000" flipH="1">
              <a:off x="3483372" y="2571924"/>
              <a:ext cx="198757" cy="193"/>
            </a:xfrm>
            <a:prstGeom prst="bentConnector3">
              <a:avLst/>
            </a:prstGeom>
            <a:ln w="9525" cap="rnd">
              <a:solidFill>
                <a:schemeClr val="bg1"/>
              </a:solidFill>
              <a:prstDash val="solid"/>
              <a:round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2B2582E9-C309-ABE4-A9EC-B62A80E09914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 rot="5400000">
              <a:off x="3471569" y="2967201"/>
              <a:ext cx="222365" cy="193"/>
            </a:xfrm>
            <a:prstGeom prst="bentConnector3">
              <a:avLst/>
            </a:prstGeom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12DF46-F8DB-2216-6D9A-E6634F3B0F05}"/>
                </a:ext>
              </a:extLst>
            </p:cNvPr>
            <p:cNvSpPr/>
            <p:nvPr/>
          </p:nvSpPr>
          <p:spPr>
            <a:xfrm>
              <a:off x="2703285" y="2313389"/>
              <a:ext cx="1758738" cy="1592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DB0136-2DBE-8F51-406E-42A673675241}"/>
                </a:ext>
              </a:extLst>
            </p:cNvPr>
            <p:cNvSpPr txBox="1"/>
            <p:nvPr/>
          </p:nvSpPr>
          <p:spPr>
            <a:xfrm>
              <a:off x="2791187" y="2287370"/>
              <a:ext cx="1574470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 err="1">
                  <a:latin typeface="Open Sans" pitchFamily="2" charset="0"/>
                  <a:ea typeface="Open Sans" pitchFamily="2" charset="0"/>
                  <a:cs typeface="Open Sans" pitchFamily="2" charset="0"/>
                </a:rPr>
                <a:t>Userspace</a:t>
              </a:r>
              <a:r>
                <a:rPr lang="en-US" sz="75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 Forwarding Pipeline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0EA882C-EE75-3EDF-1A6C-9E942D9D199C}"/>
                </a:ext>
              </a:extLst>
            </p:cNvPr>
            <p:cNvSpPr/>
            <p:nvPr/>
          </p:nvSpPr>
          <p:spPr>
            <a:xfrm>
              <a:off x="3589228" y="3685969"/>
              <a:ext cx="205952" cy="26792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3814529-1F46-1C77-FEE8-D72FD3B5B029}"/>
                </a:ext>
              </a:extLst>
            </p:cNvPr>
            <p:cNvSpPr/>
            <p:nvPr/>
          </p:nvSpPr>
          <p:spPr>
            <a:xfrm>
              <a:off x="4031283" y="3685969"/>
              <a:ext cx="205952" cy="26792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6BB645-4453-64C9-00BF-6F2521634F61}"/>
                </a:ext>
              </a:extLst>
            </p:cNvPr>
            <p:cNvSpPr txBox="1"/>
            <p:nvPr/>
          </p:nvSpPr>
          <p:spPr>
            <a:xfrm>
              <a:off x="3518093" y="3716235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GF</a:t>
              </a:r>
              <a:r>
                <a:rPr lang="en-US" sz="800" baseline="-250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1A4C95-5257-3C15-5BB5-5ED73B451E9A}"/>
                </a:ext>
              </a:extLst>
            </p:cNvPr>
            <p:cNvSpPr txBox="1"/>
            <p:nvPr/>
          </p:nvSpPr>
          <p:spPr>
            <a:xfrm>
              <a:off x="3958751" y="3714103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GF</a:t>
              </a:r>
              <a:r>
                <a:rPr lang="en-US" sz="800" baseline="-250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K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29F70F-26D4-7FE1-3ECC-CA754EBF148C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3378340" y="3953898"/>
              <a:ext cx="937367" cy="83133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4350E0DA-37C3-A9F1-D9D3-DE5D28E83A66}"/>
                </a:ext>
              </a:extLst>
            </p:cNvPr>
            <p:cNvCxnSpPr>
              <a:cxnSpLocks/>
              <a:stCxn id="37" idx="2"/>
              <a:endCxn id="12" idx="0"/>
            </p:cNvCxnSpPr>
            <p:nvPr/>
          </p:nvCxnSpPr>
          <p:spPr>
            <a:xfrm rot="5400000">
              <a:off x="3112179" y="3215494"/>
              <a:ext cx="422774" cy="518177"/>
            </a:xfrm>
            <a:prstGeom prst="bentConnector3">
              <a:avLst>
                <a:gd name="adj1" fmla="val 67013"/>
              </a:avLst>
            </a:prstGeom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EA1F8F7C-41AD-5E65-C859-26E121747027}"/>
                </a:ext>
              </a:extLst>
            </p:cNvPr>
            <p:cNvCxnSpPr>
              <a:cxnSpLocks/>
              <a:stCxn id="37" idx="2"/>
              <a:endCxn id="41" idx="0"/>
            </p:cNvCxnSpPr>
            <p:nvPr/>
          </p:nvCxnSpPr>
          <p:spPr>
            <a:xfrm rot="5400000">
              <a:off x="3269110" y="3372425"/>
              <a:ext cx="422774" cy="204314"/>
            </a:xfrm>
            <a:prstGeom prst="bentConnector3">
              <a:avLst>
                <a:gd name="adj1" fmla="val 67011"/>
              </a:avLst>
            </a:prstGeom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E996977A-5423-21CB-14CE-AE02BB89E9AC}"/>
                </a:ext>
              </a:extLst>
            </p:cNvPr>
            <p:cNvCxnSpPr>
              <a:cxnSpLocks/>
              <a:stCxn id="37" idx="2"/>
              <a:endCxn id="28" idx="0"/>
            </p:cNvCxnSpPr>
            <p:nvPr/>
          </p:nvCxnSpPr>
          <p:spPr>
            <a:xfrm rot="16200000" flipH="1">
              <a:off x="3426042" y="3419807"/>
              <a:ext cx="422774" cy="109550"/>
            </a:xfrm>
            <a:prstGeom prst="bentConnector3">
              <a:avLst>
                <a:gd name="adj1" fmla="val 67011"/>
              </a:avLst>
            </a:prstGeom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165D1C2A-8EC0-1FF4-E622-DB6329FE955F}"/>
                </a:ext>
              </a:extLst>
            </p:cNvPr>
            <p:cNvCxnSpPr>
              <a:cxnSpLocks/>
              <a:stCxn id="37" idx="2"/>
              <a:endCxn id="29" idx="0"/>
            </p:cNvCxnSpPr>
            <p:nvPr/>
          </p:nvCxnSpPr>
          <p:spPr>
            <a:xfrm rot="16200000" flipH="1">
              <a:off x="3647069" y="3198779"/>
              <a:ext cx="422774" cy="551605"/>
            </a:xfrm>
            <a:prstGeom prst="bentConnector3">
              <a:avLst>
                <a:gd name="adj1" fmla="val 67011"/>
              </a:avLst>
            </a:prstGeom>
            <a:ln w="9525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8B542E-E267-2345-25C2-6ADCBE013A65}"/>
                </a:ext>
              </a:extLst>
            </p:cNvPr>
            <p:cNvSpPr/>
            <p:nvPr/>
          </p:nvSpPr>
          <p:spPr>
            <a:xfrm>
              <a:off x="2703285" y="3078480"/>
              <a:ext cx="1758738" cy="1847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326215-450D-4E75-FA09-67A360042FA5}"/>
                </a:ext>
              </a:extLst>
            </p:cNvPr>
            <p:cNvSpPr txBox="1"/>
            <p:nvPr/>
          </p:nvSpPr>
          <p:spPr>
            <a:xfrm>
              <a:off x="2786154" y="3070897"/>
              <a:ext cx="1590500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50" b="1" dirty="0"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LTM Rule</a:t>
              </a:r>
              <a:r>
                <a:rPr lang="en-US" sz="75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 Creation &amp; Installation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D871BA-42F7-A862-E3F0-D64B00EAE521}"/>
                    </a:ext>
                  </a:extLst>
                </p:cNvPr>
                <p:cNvSpPr txBox="1"/>
                <p:nvPr/>
              </p:nvSpPr>
              <p:spPr>
                <a:xfrm>
                  <a:off x="2550708" y="2056774"/>
                  <a:ext cx="75886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bg1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Input Flow (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sz="700" dirty="0">
                      <a:solidFill>
                        <a:schemeClr val="bg1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D871BA-42F7-A862-E3F0-D64B00EAE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708" y="2056774"/>
                  <a:ext cx="758862" cy="200055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A80AE33D-A5B8-8310-A225-219628E38324}"/>
                </a:ext>
              </a:extLst>
            </p:cNvPr>
            <p:cNvCxnSpPr>
              <a:cxnSpLocks/>
              <a:stCxn id="39" idx="3"/>
              <a:endCxn id="23" idx="0"/>
            </p:cNvCxnSpPr>
            <p:nvPr/>
          </p:nvCxnSpPr>
          <p:spPr>
            <a:xfrm>
              <a:off x="3309570" y="2156802"/>
              <a:ext cx="273084" cy="156587"/>
            </a:xfrm>
            <a:prstGeom prst="bentConnector2">
              <a:avLst/>
            </a:prstGeom>
            <a:ln w="9525" cap="rnd">
              <a:solidFill>
                <a:schemeClr val="bg1"/>
              </a:solidFill>
              <a:prstDash val="solid"/>
              <a:round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B7DD9A0-09DD-5166-0985-DB868064539A}"/>
                </a:ext>
              </a:extLst>
            </p:cNvPr>
            <p:cNvSpPr/>
            <p:nvPr/>
          </p:nvSpPr>
          <p:spPr>
            <a:xfrm>
              <a:off x="3275364" y="3685969"/>
              <a:ext cx="205952" cy="267929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B1A5B4-F94D-22E4-0A40-583F8B26FA51}"/>
                </a:ext>
              </a:extLst>
            </p:cNvPr>
            <p:cNvSpPr txBox="1"/>
            <p:nvPr/>
          </p:nvSpPr>
          <p:spPr>
            <a:xfrm>
              <a:off x="3204128" y="3718417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GF</a:t>
              </a:r>
              <a:r>
                <a:rPr lang="en-US" sz="800" baseline="-25000" dirty="0">
                  <a:latin typeface="Open Sans Medium" pitchFamily="2" charset="0"/>
                  <a:ea typeface="Open Sans Medium" pitchFamily="2" charset="0"/>
                  <a:cs typeface="Open Sans Medium" pitchFamily="2" charset="0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E9739D-270E-E20F-C1B6-D9BEC7A5A7D6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4237235" y="3819934"/>
              <a:ext cx="266623" cy="0"/>
            </a:xfrm>
            <a:prstGeom prst="line">
              <a:avLst/>
            </a:prstGeom>
            <a:ln w="6350">
              <a:solidFill>
                <a:schemeClr val="bg1"/>
              </a:solidFill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F9E10E-ABD3-92DA-BCDD-22519B7E4DA2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3795180" y="3819934"/>
              <a:ext cx="236103" cy="0"/>
            </a:xfrm>
            <a:prstGeom prst="line">
              <a:avLst/>
            </a:prstGeom>
            <a:ln w="635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760B95-13B2-63CF-F2A7-B0C0B565B5C8}"/>
                </a:ext>
              </a:extLst>
            </p:cNvPr>
            <p:cNvSpPr txBox="1"/>
            <p:nvPr/>
          </p:nvSpPr>
          <p:spPr>
            <a:xfrm>
              <a:off x="3574830" y="2472223"/>
              <a:ext cx="9525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Open Sans Light" pitchFamily="2" charset="0"/>
                  <a:ea typeface="Open Sans Light" pitchFamily="2" charset="0"/>
                  <a:cs typeface="Open Sans Light" pitchFamily="2" charset="0"/>
                </a:rPr>
                <a:t>Unrolled</a:t>
              </a:r>
              <a:r>
                <a:rPr lang="en-US" sz="7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 Traversal</a:t>
              </a:r>
              <a:endParaRPr lang="en-US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35A874-5B42-A3DF-7981-EFD948BA8A8D}"/>
                    </a:ext>
                  </a:extLst>
                </p:cNvPr>
                <p:cNvSpPr txBox="1"/>
                <p:nvPr/>
              </p:nvSpPr>
              <p:spPr>
                <a:xfrm>
                  <a:off x="3590183" y="2870140"/>
                  <a:ext cx="88787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 Light" pitchFamily="2" charset="0"/>
                          <a:cs typeface="Open Sans Light" pitchFamily="2" charset="0"/>
                        </a:rPr>
                        <m:t>𝐾</m:t>
                      </m:r>
                    </m:oMath>
                  </a14:m>
                  <a:r>
                    <a:rPr lang="en-US" sz="700" dirty="0">
                      <a:solidFill>
                        <a:schemeClr val="tx1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 Sub-Traversals</a:t>
                  </a:r>
                  <a:endParaRPr lang="en-US" dirty="0">
                    <a:solidFill>
                      <a:schemeClr val="tx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35A874-5B42-A3DF-7981-EFD948BA8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183" y="2870140"/>
                  <a:ext cx="887872" cy="200055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3AEFF2-01A7-DE35-27B9-4AA0FAE61738}"/>
                    </a:ext>
                  </a:extLst>
                </p:cNvPr>
                <p:cNvSpPr txBox="1"/>
                <p:nvPr/>
              </p:nvSpPr>
              <p:spPr>
                <a:xfrm>
                  <a:off x="3585186" y="3282041"/>
                  <a:ext cx="72436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 Light" pitchFamily="2" charset="0"/>
                          <a:cs typeface="Open Sans Light" pitchFamily="2" charset="0"/>
                        </a:rPr>
                        <m:t>𝐾</m:t>
                      </m:r>
                    </m:oMath>
                  </a14:m>
                  <a:r>
                    <a:rPr lang="en-US" sz="700" dirty="0">
                      <a:solidFill>
                        <a:schemeClr val="tx1"/>
                      </a:solidFill>
                      <a:latin typeface="Open Sans" pitchFamily="2" charset="0"/>
                      <a:ea typeface="Open Sans" pitchFamily="2" charset="0"/>
                      <a:cs typeface="Open Sans" pitchFamily="2" charset="0"/>
                    </a:rPr>
                    <a:t> LTM Rules</a:t>
                  </a:r>
                  <a:endParaRPr lang="en-US" dirty="0">
                    <a:solidFill>
                      <a:schemeClr val="tx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3AEFF2-01A7-DE35-27B9-4AA0FAE61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186" y="3282041"/>
                  <a:ext cx="724365" cy="200055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06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11556</TotalTime>
  <Words>278</Words>
  <Application>Microsoft Macintosh PowerPoint</Application>
  <PresentationFormat>Widescreen</PresentationFormat>
  <Paragraphs>124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Open Sans Medium</vt:lpstr>
      <vt:lpstr>Aptos</vt:lpstr>
      <vt:lpstr>Aptos Display</vt:lpstr>
      <vt:lpstr>Aptos SemiBold</vt:lpstr>
      <vt:lpstr>Arial</vt:lpstr>
      <vt:lpstr>Cambria Math</vt:lpstr>
      <vt:lpstr>Open Sans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Zulfiqar, Annus</dc:creator>
  <cp:lastModifiedBy>Zulfiqar, Annus</cp:lastModifiedBy>
  <cp:revision>22</cp:revision>
  <dcterms:created xsi:type="dcterms:W3CDTF">2025-02-13T20:00:28Z</dcterms:created>
  <dcterms:modified xsi:type="dcterms:W3CDTF">2025-04-04T00:54:39Z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2025-04-04T00:27:08Z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de55fba0-a918-4f22-9465-017419521cff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