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6" r:id="rId2"/>
    <p:sldId id="277" r:id="rId3"/>
    <p:sldId id="279" r:id="rId4"/>
    <p:sldId id="278" r:id="rId5"/>
    <p:sldId id="280" r:id="rId6"/>
    <p:sldId id="281" r:id="rId7"/>
    <p:sldId id="282" r:id="rId8"/>
    <p:sldId id="283" r:id="rId9"/>
    <p:sldId id="274" r:id="rId10"/>
    <p:sldId id="273" r:id="rId11"/>
    <p:sldId id="257" r:id="rId12"/>
    <p:sldId id="258" r:id="rId13"/>
    <p:sldId id="260" r:id="rId14"/>
    <p:sldId id="261" r:id="rId15"/>
    <p:sldId id="262" r:id="rId16"/>
    <p:sldId id="264" r:id="rId17"/>
    <p:sldId id="265" r:id="rId18"/>
    <p:sldId id="266" r:id="rId19"/>
    <p:sldId id="267" r:id="rId20"/>
    <p:sldId id="269" r:id="rId21"/>
    <p:sldId id="271" r:id="rId22"/>
    <p:sldId id="270" r:id="rId23"/>
    <p:sldId id="272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3" r:id="rId33"/>
    <p:sldId id="292" r:id="rId34"/>
    <p:sldId id="294" r:id="rId35"/>
    <p:sldId id="295" r:id="rId36"/>
    <p:sldId id="296" r:id="rId37"/>
    <p:sldId id="29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26A3BB0-60E0-417C-9ECA-F40241F6ED49}">
          <p14:sldIdLst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  <p14:sldId id="274"/>
            <p14:sldId id="273"/>
            <p14:sldId id="257"/>
            <p14:sldId id="258"/>
            <p14:sldId id="260"/>
            <p14:sldId id="261"/>
            <p14:sldId id="262"/>
          </p14:sldIdLst>
        </p14:section>
        <p14:section name="Архитектура" id="{FC81B855-227E-438A-A94B-BAEE837CF97B}">
          <p14:sldIdLst>
            <p14:sldId id="264"/>
            <p14:sldId id="265"/>
            <p14:sldId id="266"/>
            <p14:sldId id="267"/>
            <p14:sldId id="269"/>
            <p14:sldId id="271"/>
            <p14:sldId id="270"/>
            <p14:sldId id="27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3"/>
            <p14:sldId id="292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319" y="3037243"/>
            <a:ext cx="9404723" cy="1304608"/>
          </a:xfrm>
        </p:spPr>
        <p:txBody>
          <a:bodyPr/>
          <a:lstStyle/>
          <a:p>
            <a:pPr algn="ctr"/>
            <a:r>
              <a:rPr lang="en-US" dirty="0" smtClean="0"/>
              <a:t>AngularJS and Angular 2+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985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я должен выбрать?</a:t>
            </a:r>
            <a:br>
              <a:rPr lang="ru-RU" dirty="0"/>
            </a:br>
            <a:endParaRPr lang="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7577" y="1152982"/>
            <a:ext cx="11578108" cy="5453879"/>
          </a:xfrm>
        </p:spPr>
        <p:txBody>
          <a:bodyPr>
            <a:normAutofit/>
          </a:bodyPr>
          <a:lstStyle/>
          <a:p>
            <a:r>
              <a:rPr lang="ru-RU" dirty="0"/>
              <a:t>Если вы работаете в </a:t>
            </a:r>
            <a:r>
              <a:rPr lang="ru-RU" dirty="0" err="1"/>
              <a:t>Google</a:t>
            </a:r>
            <a:r>
              <a:rPr lang="ru-RU" dirty="0"/>
              <a:t>: </a:t>
            </a:r>
            <a:r>
              <a:rPr lang="ru-RU" b="1" dirty="0" err="1"/>
              <a:t>Angular</a:t>
            </a:r>
            <a:endParaRPr lang="ru-RU" dirty="0"/>
          </a:p>
          <a:p>
            <a:r>
              <a:rPr lang="ru-RU" dirty="0"/>
              <a:t>Если вы любите </a:t>
            </a:r>
            <a:r>
              <a:rPr lang="ru-RU" dirty="0" err="1"/>
              <a:t>TypeScript</a:t>
            </a:r>
            <a:r>
              <a:rPr lang="ru-RU" dirty="0"/>
              <a:t>: </a:t>
            </a:r>
            <a:r>
              <a:rPr lang="ru-RU" b="1" dirty="0" err="1" smtClean="0"/>
              <a:t>Angular</a:t>
            </a:r>
            <a:r>
              <a:rPr lang="ru-RU" b="1" dirty="0" smtClean="0"/>
              <a:t> (</a:t>
            </a:r>
            <a:r>
              <a:rPr lang="ru-RU" b="1" dirty="0"/>
              <a:t>или </a:t>
            </a:r>
            <a:r>
              <a:rPr lang="ru-RU" b="1" dirty="0" err="1"/>
              <a:t>React</a:t>
            </a:r>
            <a:r>
              <a:rPr lang="ru-RU" b="1" dirty="0"/>
              <a:t>)</a:t>
            </a:r>
            <a:endParaRPr lang="ru-RU" dirty="0"/>
          </a:p>
          <a:p>
            <a:r>
              <a:rPr lang="ru-RU" dirty="0"/>
              <a:t>Если вам нужно руководство, структура и рука помощи: </a:t>
            </a:r>
            <a:r>
              <a:rPr lang="ru-RU" b="1" dirty="0" err="1"/>
              <a:t>Angular</a:t>
            </a:r>
            <a:endParaRPr lang="ru-RU" dirty="0"/>
          </a:p>
          <a:p>
            <a:r>
              <a:rPr lang="ru-RU" dirty="0"/>
              <a:t>Если вы работаете в </a:t>
            </a:r>
            <a:r>
              <a:rPr lang="ru-RU" dirty="0" err="1"/>
              <a:t>Facebook</a:t>
            </a:r>
            <a:r>
              <a:rPr lang="ru-RU" dirty="0"/>
              <a:t>: </a:t>
            </a:r>
            <a:r>
              <a:rPr lang="ru-RU" b="1" dirty="0" err="1"/>
              <a:t>React</a:t>
            </a:r>
            <a:endParaRPr lang="ru-RU" dirty="0"/>
          </a:p>
          <a:p>
            <a:r>
              <a:rPr lang="ru-RU" dirty="0"/>
              <a:t>Если вам нравится гибкость: </a:t>
            </a:r>
            <a:r>
              <a:rPr lang="ru-RU" b="1" dirty="0" err="1"/>
              <a:t>React</a:t>
            </a:r>
            <a:endParaRPr lang="ru-RU" dirty="0"/>
          </a:p>
          <a:p>
            <a:r>
              <a:rPr lang="ru-RU" dirty="0"/>
              <a:t>Если вы любите большие экосистемы: </a:t>
            </a:r>
            <a:r>
              <a:rPr lang="ru-RU" b="1" dirty="0" err="1"/>
              <a:t>React</a:t>
            </a:r>
            <a:endParaRPr lang="ru-RU" dirty="0"/>
          </a:p>
          <a:p>
            <a:r>
              <a:rPr lang="ru-RU" dirty="0"/>
              <a:t>Если вам нравится выбирать из десятков пакетов: </a:t>
            </a:r>
            <a:r>
              <a:rPr lang="ru-RU" b="1" dirty="0" err="1"/>
              <a:t>React</a:t>
            </a:r>
            <a:endParaRPr lang="ru-RU" dirty="0"/>
          </a:p>
          <a:p>
            <a:r>
              <a:rPr lang="ru-RU" dirty="0"/>
              <a:t>Если вы </a:t>
            </a:r>
            <a:r>
              <a:rPr lang="ru-RU" dirty="0" smtClean="0"/>
              <a:t>любите </a:t>
            </a:r>
            <a:r>
              <a:rPr lang="ru-RU" dirty="0"/>
              <a:t>JS и подход “все-есть-</a:t>
            </a:r>
            <a:r>
              <a:rPr lang="ru-RU" dirty="0" err="1"/>
              <a:t>JavaScript</a:t>
            </a:r>
            <a:r>
              <a:rPr lang="ru-RU" dirty="0"/>
              <a:t>”: </a:t>
            </a:r>
            <a:r>
              <a:rPr lang="ru-RU" b="1" dirty="0" err="1" smtClean="0"/>
              <a:t>React</a:t>
            </a:r>
            <a:endParaRPr lang="ru-RU" b="1" dirty="0" smtClean="0"/>
          </a:p>
          <a:p>
            <a:r>
              <a:rPr lang="ru-RU" dirty="0"/>
              <a:t>Если ваше приложение имеет тенденцию разрастаться: </a:t>
            </a:r>
            <a:r>
              <a:rPr lang="ru-RU" b="1" dirty="0" err="1" smtClean="0"/>
              <a:t>Angular</a:t>
            </a:r>
            <a:r>
              <a:rPr lang="ru-RU" b="1" dirty="0" smtClean="0"/>
              <a:t> (</a:t>
            </a:r>
            <a:r>
              <a:rPr lang="ru-RU" b="1" dirty="0"/>
              <a:t>или </a:t>
            </a:r>
            <a:r>
              <a:rPr lang="ru-RU" b="1" dirty="0" err="1"/>
              <a:t>React</a:t>
            </a:r>
            <a:r>
              <a:rPr lang="ru-RU" b="1" dirty="0"/>
              <a:t>)</a:t>
            </a:r>
            <a:endParaRPr lang="ru-RU" dirty="0"/>
          </a:p>
          <a:p>
            <a:r>
              <a:rPr lang="ru-RU" dirty="0"/>
              <a:t>Если вы хотите иметь большой пул девелоперов: </a:t>
            </a:r>
            <a:r>
              <a:rPr lang="ru-RU" b="1" dirty="0" err="1"/>
              <a:t>Angular</a:t>
            </a:r>
            <a:r>
              <a:rPr lang="ru-RU" b="1" dirty="0"/>
              <a:t> или </a:t>
            </a:r>
            <a:r>
              <a:rPr lang="ru-RU" b="1" dirty="0" err="1"/>
              <a:t>React</a:t>
            </a:r>
            <a:endParaRPr lang="ru-RU" dirty="0"/>
          </a:p>
          <a:p>
            <a:r>
              <a:rPr lang="ru-RU" dirty="0" smtClean="0"/>
              <a:t>Если </a:t>
            </a:r>
            <a:r>
              <a:rPr lang="ru-RU" dirty="0"/>
              <a:t>вы работаете с дизайнерами и вам нужны чистые HTML-файлы: </a:t>
            </a:r>
            <a:r>
              <a:rPr lang="ru-RU" b="1" dirty="0" err="1" smtClean="0"/>
              <a:t>Angular</a:t>
            </a:r>
            <a:endParaRPr lang="ru-RU" b="1" dirty="0" smtClean="0"/>
          </a:p>
          <a:p>
            <a:r>
              <a:rPr lang="ru-RU" dirty="0"/>
              <a:t>Если вы не можете решить, изучите сначала </a:t>
            </a:r>
            <a:r>
              <a:rPr lang="ru-RU" b="1" dirty="0" err="1"/>
              <a:t>React</a:t>
            </a:r>
            <a:r>
              <a:rPr lang="ru-RU" dirty="0"/>
              <a:t>,</a:t>
            </a:r>
            <a:r>
              <a:rPr lang="ru-RU" strike="sngStrike" dirty="0"/>
              <a:t> затем </a:t>
            </a:r>
            <a:r>
              <a:rPr lang="ru-RU" b="1" strike="sngStrike" dirty="0" err="1"/>
              <a:t>Vue</a:t>
            </a:r>
            <a:r>
              <a:rPr lang="ru-RU" strike="sngStrike" dirty="0"/>
              <a:t>,</a:t>
            </a:r>
            <a:r>
              <a:rPr lang="ru-RU" dirty="0"/>
              <a:t> затем </a:t>
            </a:r>
            <a:r>
              <a:rPr lang="ru-RU" b="1" dirty="0" err="1"/>
              <a:t>Angular</a:t>
            </a:r>
            <a:endParaRPr lang="ru-RU" b="1" dirty="0"/>
          </a:p>
          <a:p>
            <a:endParaRPr lang="ru-RU" dirty="0"/>
          </a:p>
          <a:p>
            <a:endParaRPr lang="ru-RU" dirty="0"/>
          </a:p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400530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</a:t>
            </a:r>
            <a:r>
              <a:rPr lang="en-US" b="1" dirty="0" smtClean="0"/>
              <a:t>Angular</a:t>
            </a:r>
            <a:r>
              <a:rPr lang="ru-RU" b="1" dirty="0" smtClean="0"/>
              <a:t> 2</a:t>
            </a:r>
            <a:r>
              <a:rPr lang="en-US" b="1" dirty="0" smtClean="0"/>
              <a:t>?</a:t>
            </a:r>
            <a:r>
              <a:rPr lang="en-US" dirty="0"/>
              <a:t/>
            </a:r>
            <a:br>
              <a:rPr lang="en-US" dirty="0"/>
            </a:br>
            <a:endParaRPr lang="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0275" y="1226752"/>
            <a:ext cx="9521759" cy="4774803"/>
          </a:xfrm>
        </p:spPr>
        <p:txBody>
          <a:bodyPr/>
          <a:lstStyle/>
          <a:p>
            <a:r>
              <a:rPr lang="ru-RU" dirty="0" err="1"/>
              <a:t>AngularJS</a:t>
            </a:r>
            <a:r>
              <a:rPr lang="ru-RU" dirty="0"/>
              <a:t> 2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а точнее </a:t>
            </a:r>
            <a:r>
              <a:rPr lang="en-US" dirty="0" smtClean="0"/>
              <a:t>Angular 2 -</a:t>
            </a:r>
            <a:r>
              <a:rPr lang="ru-RU" dirty="0"/>
              <a:t> </a:t>
            </a:r>
            <a:r>
              <a:rPr lang="ru-RU" dirty="0" smtClean="0"/>
              <a:t>второе поколение </a:t>
            </a:r>
            <a:r>
              <a:rPr lang="ru-RU" dirty="0" err="1"/>
              <a:t>JavaScript</a:t>
            </a:r>
            <a:r>
              <a:rPr lang="ru-RU" dirty="0"/>
              <a:t> </a:t>
            </a:r>
            <a:r>
              <a:rPr lang="ru-RU" dirty="0" err="1"/>
              <a:t>фреймворка</a:t>
            </a:r>
            <a:r>
              <a:rPr lang="ru-RU" dirty="0"/>
              <a:t>. Переработанный с нуля специалистами </a:t>
            </a:r>
            <a:r>
              <a:rPr lang="ru-RU" dirty="0" err="1"/>
              <a:t>Google</a:t>
            </a:r>
            <a:r>
              <a:rPr lang="ru-RU" dirty="0"/>
              <a:t>, </a:t>
            </a:r>
            <a:r>
              <a:rPr lang="ru-RU" dirty="0" err="1"/>
              <a:t>Angular</a:t>
            </a:r>
            <a:r>
              <a:rPr lang="ru-RU" dirty="0"/>
              <a:t> </a:t>
            </a:r>
            <a:r>
              <a:rPr lang="ru-RU" dirty="0" smtClean="0"/>
              <a:t>2/</a:t>
            </a:r>
            <a:r>
              <a:rPr lang="en-US" dirty="0" smtClean="0"/>
              <a:t>6</a:t>
            </a:r>
            <a:r>
              <a:rPr lang="ru-RU" dirty="0" smtClean="0"/>
              <a:t> </a:t>
            </a:r>
            <a:r>
              <a:rPr lang="ru-RU" dirty="0"/>
              <a:t>предоставляет </a:t>
            </a:r>
            <a:r>
              <a:rPr lang="ru-RU" dirty="0" smtClean="0"/>
              <a:t>расширенные </a:t>
            </a:r>
            <a:r>
              <a:rPr lang="ru-RU" dirty="0"/>
              <a:t>возможности для создания </a:t>
            </a:r>
            <a:r>
              <a:rPr lang="ru-RU" dirty="0" err="1"/>
              <a:t>Single-page</a:t>
            </a:r>
            <a:r>
              <a:rPr lang="ru-RU" dirty="0"/>
              <a:t> </a:t>
            </a:r>
            <a:r>
              <a:rPr lang="ru-RU" dirty="0" err="1"/>
              <a:t>application</a:t>
            </a:r>
            <a:r>
              <a:rPr lang="ru-RU" dirty="0"/>
              <a:t>, такие как, декларативные шаблоны, двухсторонний </a:t>
            </a:r>
            <a:r>
              <a:rPr lang="en-US" dirty="0" smtClean="0"/>
              <a:t>data binding</a:t>
            </a:r>
            <a:r>
              <a:rPr lang="ru-RU" dirty="0" smtClean="0"/>
              <a:t>, </a:t>
            </a:r>
            <a:r>
              <a:rPr lang="ru-RU" dirty="0"/>
              <a:t>поддержка </a:t>
            </a:r>
            <a:r>
              <a:rPr lang="ru-RU" dirty="0" err="1"/>
              <a:t>TypeScript</a:t>
            </a:r>
            <a:r>
              <a:rPr lang="ru-RU" dirty="0"/>
              <a:t>, и внедрение зависимостей. Вместо контроллеров, характерных для архитектуры MVC, </a:t>
            </a:r>
            <a:r>
              <a:rPr lang="ru-RU" dirty="0" err="1"/>
              <a:t>Angular</a:t>
            </a:r>
            <a:r>
              <a:rPr lang="ru-RU" dirty="0"/>
              <a:t> </a:t>
            </a:r>
            <a:r>
              <a:rPr lang="ru-RU" dirty="0" smtClean="0"/>
              <a:t>2/</a:t>
            </a:r>
            <a:r>
              <a:rPr lang="en-US" dirty="0" smtClean="0"/>
              <a:t>6</a:t>
            </a:r>
            <a:r>
              <a:rPr lang="ru-RU" dirty="0" smtClean="0"/>
              <a:t> </a:t>
            </a:r>
            <a:r>
              <a:rPr lang="ru-RU" dirty="0"/>
              <a:t>теперь использует компоненты. Это обновление, подходит как для мобильных так и для веб разработчиков</a:t>
            </a:r>
            <a:r>
              <a:rPr lang="ru-RU" dirty="0" smtClean="0"/>
              <a:t>.</a:t>
            </a:r>
            <a:endParaRPr lang="" dirty="0"/>
          </a:p>
        </p:txBody>
      </p:sp>
      <p:pic>
        <p:nvPicPr>
          <p:cNvPr id="1030" name="Picture 6" descr="angular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112" y="4153664"/>
            <a:ext cx="6215988" cy="253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52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2135936"/>
          </a:xfrm>
        </p:spPr>
        <p:txBody>
          <a:bodyPr/>
          <a:lstStyle/>
          <a:p>
            <a:r>
              <a:rPr lang="ru-RU" dirty="0" smtClean="0"/>
              <a:t>Какими знаниями нужно обладать для написания приложений на </a:t>
            </a:r>
            <a:r>
              <a:rPr lang="en-US" dirty="0" smtClean="0"/>
              <a:t>Angular 2+?</a:t>
            </a:r>
            <a:endParaRPr lang="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99525" y="2774135"/>
            <a:ext cx="8946541" cy="1772107"/>
          </a:xfrm>
        </p:spPr>
        <p:txBody>
          <a:bodyPr/>
          <a:lstStyle/>
          <a:p>
            <a:r>
              <a:rPr lang="ru-RU" b="1" dirty="0"/>
              <a:t>Минимальные навыки: </a:t>
            </a:r>
            <a:r>
              <a:rPr lang="ru-RU" dirty="0"/>
              <a:t>Базовые знания </a:t>
            </a:r>
            <a:r>
              <a:rPr lang="ru-RU" dirty="0" err="1" smtClean="0"/>
              <a:t>JavaSc</a:t>
            </a:r>
            <a:r>
              <a:rPr lang="en-US" dirty="0" smtClean="0"/>
              <a:t>r</a:t>
            </a:r>
            <a:r>
              <a:rPr lang="ru-RU" dirty="0" err="1" smtClean="0"/>
              <a:t>ipt</a:t>
            </a:r>
            <a:r>
              <a:rPr lang="ru-RU" dirty="0"/>
              <a:t>. А так же, было бы хорошо знать смежные технологии  HTML, CSS, AJAX, </a:t>
            </a:r>
            <a:r>
              <a:rPr lang="ru-RU" dirty="0" err="1"/>
              <a:t>AngularJS</a:t>
            </a:r>
            <a:r>
              <a:rPr lang="ru-RU" dirty="0"/>
              <a:t> и т.д.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87744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Особенности </a:t>
            </a:r>
            <a:r>
              <a:rPr lang="en-US" b="1" dirty="0" smtClean="0"/>
              <a:t>Angular 2+</a:t>
            </a:r>
            <a:r>
              <a:rPr lang="ru-RU" dirty="0"/>
              <a:t/>
            </a:r>
            <a:br>
              <a:rPr lang="ru-RU" dirty="0"/>
            </a:br>
            <a:endParaRPr lang="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Angular</a:t>
            </a:r>
            <a:r>
              <a:rPr lang="ru-RU" dirty="0"/>
              <a:t> </a:t>
            </a:r>
            <a:r>
              <a:rPr lang="ru-RU" dirty="0" smtClean="0"/>
              <a:t>2</a:t>
            </a:r>
            <a:r>
              <a:rPr lang="en-US" dirty="0" smtClean="0"/>
              <a:t>+</a:t>
            </a:r>
            <a:r>
              <a:rPr lang="ru-RU" dirty="0" smtClean="0"/>
              <a:t> </a:t>
            </a:r>
            <a:r>
              <a:rPr lang="ru-RU" dirty="0"/>
              <a:t>быстрее и проще чем </a:t>
            </a:r>
            <a:r>
              <a:rPr lang="ru-RU" dirty="0" err="1"/>
              <a:t>Angular</a:t>
            </a:r>
            <a:r>
              <a:rPr lang="ru-RU" dirty="0"/>
              <a:t> 1</a:t>
            </a:r>
          </a:p>
          <a:p>
            <a:r>
              <a:rPr lang="ru-RU" dirty="0"/>
              <a:t>Поддерживается большинством браузеров, а также IE9+ &amp; </a:t>
            </a:r>
            <a:r>
              <a:rPr lang="ru-RU" dirty="0" err="1"/>
              <a:t>Android</a:t>
            </a:r>
            <a:r>
              <a:rPr lang="ru-RU" dirty="0"/>
              <a:t> 4.1 +</a:t>
            </a:r>
          </a:p>
          <a:p>
            <a:r>
              <a:rPr lang="ru-RU" dirty="0" smtClean="0"/>
              <a:t>Кроссплатформенный </a:t>
            </a:r>
            <a:r>
              <a:rPr lang="ru-RU" dirty="0" err="1"/>
              <a:t>фреймворк</a:t>
            </a:r>
            <a:endParaRPr lang="ru-RU" dirty="0"/>
          </a:p>
          <a:p>
            <a:r>
              <a:rPr lang="ru-RU" dirty="0" smtClean="0"/>
              <a:t>Упрощенная </a:t>
            </a:r>
            <a:r>
              <a:rPr lang="ru-RU" dirty="0"/>
              <a:t>структура кода</a:t>
            </a:r>
          </a:p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359986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Преимущества</a:t>
            </a:r>
            <a:r>
              <a:rPr lang="ru-RU" dirty="0"/>
              <a:t/>
            </a:r>
            <a:br>
              <a:rPr lang="ru-RU" dirty="0"/>
            </a:br>
            <a:endParaRPr lang="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SSR</a:t>
            </a:r>
            <a:r>
              <a:rPr lang="ru-RU" dirty="0"/>
              <a:t> для более быстрого рендеринга на мобильных устройствах.</a:t>
            </a:r>
          </a:p>
          <a:p>
            <a:r>
              <a:rPr lang="ru-RU" dirty="0"/>
              <a:t>Хорошо работает с </a:t>
            </a:r>
            <a:r>
              <a:rPr lang="ru-RU" dirty="0" err="1"/>
              <a:t>ECMAScript</a:t>
            </a:r>
            <a:r>
              <a:rPr lang="ru-RU" dirty="0"/>
              <a:t> и другими языками которые компилируются в JS код</a:t>
            </a:r>
          </a:p>
          <a:p>
            <a:r>
              <a:rPr lang="ru-RU" dirty="0"/>
              <a:t>Использует 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Компонентно</a:t>
            </a:r>
            <a:r>
              <a:rPr lang="ru-RU" dirty="0"/>
              <a:t>-</a:t>
            </a:r>
            <a:r>
              <a:rPr lang="ru-RU" dirty="0" smtClean="0"/>
              <a:t>ориентированный </a:t>
            </a:r>
            <a:r>
              <a:rPr lang="ru-RU" dirty="0"/>
              <a:t>подход</a:t>
            </a:r>
          </a:p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336106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Недостатки</a:t>
            </a:r>
            <a:r>
              <a:rPr lang="ru-RU" dirty="0"/>
              <a:t/>
            </a:r>
            <a:br>
              <a:rPr lang="ru-RU" dirty="0"/>
            </a:br>
            <a:endParaRPr lang="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008478"/>
          </a:xfrm>
        </p:spPr>
        <p:txBody>
          <a:bodyPr>
            <a:normAutofit/>
          </a:bodyPr>
          <a:lstStyle/>
          <a:p>
            <a:r>
              <a:rPr lang="ru-RU" sz="2900" dirty="0"/>
              <a:t>Изучение занимает время если вы </a:t>
            </a:r>
            <a:r>
              <a:rPr lang="ru-RU" sz="2900" dirty="0" smtClean="0"/>
              <a:t>новичок</a:t>
            </a:r>
            <a:endParaRPr lang="en-US" sz="2900" dirty="0" smtClean="0"/>
          </a:p>
          <a:p>
            <a:r>
              <a:rPr lang="ru-RU" sz="2900" dirty="0" smtClean="0"/>
              <a:t>Размер приложения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sz="5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Ну а больше их и нет</a:t>
            </a:r>
            <a:endParaRPr lang="ru-RU" sz="5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396046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2 — </a:t>
            </a:r>
            <a:r>
              <a:rPr lang="ru-RU" dirty="0"/>
              <a:t>Архитектура</a:t>
            </a:r>
            <a:br>
              <a:rPr lang="ru-RU" dirty="0"/>
            </a:br>
            <a:endParaRPr lang="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32333" y="2143070"/>
            <a:ext cx="4859667" cy="4195481"/>
          </a:xfrm>
        </p:spPr>
        <p:txBody>
          <a:bodyPr/>
          <a:lstStyle/>
          <a:p>
            <a:r>
              <a:rPr lang="ru-RU" dirty="0"/>
              <a:t>Модуль</a:t>
            </a:r>
          </a:p>
          <a:p>
            <a:r>
              <a:rPr lang="ru-RU" dirty="0"/>
              <a:t>Компонент</a:t>
            </a:r>
          </a:p>
          <a:p>
            <a:r>
              <a:rPr lang="ru-RU" dirty="0" smtClean="0"/>
              <a:t>Шаблон</a:t>
            </a:r>
            <a:endParaRPr lang="ru-RU" dirty="0"/>
          </a:p>
          <a:p>
            <a:r>
              <a:rPr lang="en-US" dirty="0"/>
              <a:t>Data binding (</a:t>
            </a:r>
            <a:r>
              <a:rPr lang="ru-RU" dirty="0"/>
              <a:t>связывание данных)</a:t>
            </a:r>
          </a:p>
          <a:p>
            <a:r>
              <a:rPr lang="ru-RU" dirty="0" smtClean="0"/>
              <a:t>Сервис</a:t>
            </a:r>
            <a:endParaRPr lang="ru-RU" dirty="0"/>
          </a:p>
          <a:p>
            <a:r>
              <a:rPr lang="ru-RU" dirty="0" smtClean="0"/>
              <a:t>Директивы</a:t>
            </a:r>
            <a:endParaRPr lang="ru-RU" dirty="0"/>
          </a:p>
          <a:p>
            <a:r>
              <a:rPr lang="ru-RU" dirty="0" err="1"/>
              <a:t>Dependency</a:t>
            </a:r>
            <a:r>
              <a:rPr lang="ru-RU" dirty="0"/>
              <a:t> </a:t>
            </a:r>
            <a:r>
              <a:rPr lang="ru-RU" dirty="0" err="1" smtClean="0"/>
              <a:t>Injection</a:t>
            </a:r>
            <a:endParaRPr lang="" dirty="0"/>
          </a:p>
        </p:txBody>
      </p:sp>
      <p:pic>
        <p:nvPicPr>
          <p:cNvPr id="1026" name="Picture 2" descr="angular_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73" y="1558041"/>
            <a:ext cx="6374014" cy="478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48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</a:t>
            </a:r>
            <a:br>
              <a:rPr lang="ru-RU" dirty="0"/>
            </a:br>
            <a:endParaRPr lang="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1321150"/>
            <a:ext cx="8946541" cy="5195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Приложение </a:t>
            </a:r>
            <a:r>
              <a:rPr lang="ru-RU" dirty="0" err="1"/>
              <a:t>Angular</a:t>
            </a:r>
            <a:r>
              <a:rPr lang="ru-RU" dirty="0"/>
              <a:t> состоит из отдельных модулей. Как правило, приложения состоят из нескольких модулей. И каждое приложение </a:t>
            </a:r>
            <a:r>
              <a:rPr lang="ru-RU" dirty="0" err="1"/>
              <a:t>Angular</a:t>
            </a:r>
            <a:r>
              <a:rPr lang="ru-RU" dirty="0"/>
              <a:t> как минимум имеет один корневой модуль (</a:t>
            </a:r>
            <a:r>
              <a:rPr lang="ru-RU" dirty="0" err="1"/>
              <a:t>root</a:t>
            </a:r>
            <a:r>
              <a:rPr lang="ru-RU" dirty="0"/>
              <a:t> </a:t>
            </a:r>
            <a:r>
              <a:rPr lang="ru-RU" dirty="0" err="1"/>
              <a:t>module</a:t>
            </a:r>
            <a:r>
              <a:rPr lang="ru-RU" dirty="0"/>
              <a:t>), который, согласно условностям, называется </a:t>
            </a:r>
            <a:r>
              <a:rPr lang="ru-RU" b="1" dirty="0" err="1"/>
              <a:t>AppModule</a:t>
            </a:r>
            <a:r>
              <a:rPr lang="ru-RU" dirty="0"/>
              <a:t>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13" y="2721680"/>
            <a:ext cx="6279390" cy="27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</a:t>
            </a:r>
            <a:br>
              <a:rPr lang="ru-RU" dirty="0"/>
            </a:br>
            <a:endParaRPr lang="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5200" y="1152983"/>
            <a:ext cx="10728665" cy="5505394"/>
          </a:xfrm>
        </p:spPr>
        <p:txBody>
          <a:bodyPr/>
          <a:lstStyle/>
          <a:p>
            <a:endParaRPr lang="ru-RU" dirty="0" smtClean="0"/>
          </a:p>
          <a:p>
            <a:r>
              <a:rPr lang="ru-RU" dirty="0"/>
              <a:t>Одним из ключевых элементов приложения являются компоненты. Компонент управляет отображением представления на экране.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создания компонента необходимо импортировать функцию декоратора @</a:t>
            </a:r>
            <a:r>
              <a:rPr lang="ru-RU" dirty="0" err="1"/>
              <a:t>Component</a:t>
            </a:r>
            <a:r>
              <a:rPr lang="ru-RU" dirty="0"/>
              <a:t> из библиотеки @</a:t>
            </a:r>
            <a:r>
              <a:rPr lang="ru-RU" dirty="0" err="1"/>
              <a:t>angular</a:t>
            </a:r>
            <a:r>
              <a:rPr lang="ru-RU" dirty="0"/>
              <a:t>/</a:t>
            </a:r>
            <a:r>
              <a:rPr lang="ru-RU" dirty="0" err="1"/>
              <a:t>core</a:t>
            </a:r>
            <a:r>
              <a:rPr lang="ru-RU" dirty="0"/>
              <a:t>. Декоратор @</a:t>
            </a:r>
            <a:r>
              <a:rPr lang="ru-RU" dirty="0" err="1"/>
              <a:t>Component</a:t>
            </a:r>
            <a:r>
              <a:rPr lang="ru-RU" dirty="0"/>
              <a:t> позволяет идентифицировать класс как компонент.</a:t>
            </a:r>
            <a:endParaRPr lang="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635" y="2295936"/>
            <a:ext cx="6862396" cy="28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65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</a:t>
            </a:r>
            <a:br>
              <a:rPr lang="ru-RU" dirty="0"/>
            </a:br>
            <a:endParaRPr lang="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134" y="1447611"/>
            <a:ext cx="7559037" cy="5410389"/>
          </a:xfrm>
        </p:spPr>
        <p:txBody>
          <a:bodyPr>
            <a:normAutofit/>
          </a:bodyPr>
          <a:lstStyle/>
          <a:p>
            <a:r>
              <a:rPr lang="ru-RU" dirty="0"/>
              <a:t>Вид компонента может быть определен с помощью шаблона, который говорит </a:t>
            </a:r>
            <a:r>
              <a:rPr lang="ru-RU" dirty="0" err="1"/>
              <a:t>Angular</a:t>
            </a:r>
            <a:r>
              <a:rPr lang="ru-RU" dirty="0"/>
              <a:t> как отобразить компонент. Например, ниже простой шаблон показывает, как отобразить имя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Для </a:t>
            </a:r>
            <a:r>
              <a:rPr lang="ru-RU" dirty="0"/>
              <a:t>отображения значения можно поместить шаблон выражения в фигурных скобках</a:t>
            </a:r>
            <a:r>
              <a:rPr lang="ru-RU" dirty="0" smtClean="0"/>
              <a:t>.</a:t>
            </a:r>
            <a:endParaRPr lang="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75" y="3164418"/>
            <a:ext cx="4686246" cy="1586114"/>
          </a:xfrm>
          <a:prstGeom prst="rect">
            <a:avLst/>
          </a:prstGeom>
        </p:spPr>
      </p:pic>
      <p:pic>
        <p:nvPicPr>
          <p:cNvPr id="3074" name="Picture 2" descr="ÐÐ°ÑÑÐ¸Ð½ÐºÐ¸ Ð¿Ð¾ Ð·Ð°Ð¿ÑÐ¾ÑÑ angular 2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852" y="1853248"/>
            <a:ext cx="4715630" cy="314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04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497" y="2767812"/>
            <a:ext cx="984455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AngularJS — JavaScript-фреймворк с открытым исходным кодом. Предназначен для разработки одностраничных </a:t>
            </a:r>
            <a:r>
              <a:rPr lang="ru-RU" sz="2400" dirty="0" smtClean="0"/>
              <a:t>приложений.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Его </a:t>
            </a:r>
            <a:r>
              <a:rPr lang="ru-RU" sz="2400" dirty="0"/>
              <a:t>цель — расширение браузерных приложений на основе MVC-шаблона, а также упрощение тестирования и разработки.</a:t>
            </a:r>
          </a:p>
        </p:txBody>
      </p:sp>
      <p:pic>
        <p:nvPicPr>
          <p:cNvPr id="1026" name="Picture 2" descr="File:AngularJS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509" y="190957"/>
            <a:ext cx="661987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59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 (</a:t>
            </a:r>
            <a:r>
              <a:rPr lang="ru-RU" dirty="0"/>
              <a:t>связывание данных)</a:t>
            </a:r>
            <a:br>
              <a:rPr lang="ru-RU" dirty="0"/>
            </a:br>
            <a:endParaRPr lang="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0456" y="1159099"/>
            <a:ext cx="11745533" cy="5499277"/>
          </a:xfrm>
        </p:spPr>
        <p:txBody>
          <a:bodyPr>
            <a:normAutofit/>
          </a:bodyPr>
          <a:lstStyle/>
          <a:p>
            <a:r>
              <a:rPr lang="ru-RU" dirty="0" err="1"/>
              <a:t>Angular</a:t>
            </a:r>
            <a:r>
              <a:rPr lang="ru-RU" dirty="0"/>
              <a:t> поддерживает механизм привязки, благодаря которому различные части шаблона могут быть привязаны к некоторым значениям, определенным в компоненте.</a:t>
            </a:r>
          </a:p>
          <a:p>
            <a:r>
              <a:rPr lang="ru-RU" dirty="0"/>
              <a:t>В </a:t>
            </a:r>
            <a:r>
              <a:rPr lang="ru-RU" dirty="0" err="1"/>
              <a:t>Angular</a:t>
            </a:r>
            <a:r>
              <a:rPr lang="ru-RU" dirty="0"/>
              <a:t> есть четыре формы привязки данных:</a:t>
            </a:r>
          </a:p>
          <a:p>
            <a:endParaRPr lang="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Привязка элемента DOM к значению компонента (односторонняя). В двойных фигурных скобках указывается выражение, к которому идет привязка: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{{выражение}}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Например: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63" y="2305965"/>
            <a:ext cx="11863874" cy="400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5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Директивы</a:t>
            </a:r>
            <a:r>
              <a:rPr lang="ru-RU" dirty="0"/>
              <a:t/>
            </a:r>
            <a:br>
              <a:rPr lang="ru-RU" dirty="0"/>
            </a:br>
            <a:endParaRPr lang="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6033" y="1152983"/>
            <a:ext cx="11827077" cy="5531152"/>
          </a:xfrm>
        </p:spPr>
        <p:txBody>
          <a:bodyPr/>
          <a:lstStyle/>
          <a:p>
            <a:r>
              <a:rPr lang="ru-RU" dirty="0"/>
              <a:t>Директивы определяют набор инструкций, которые применяются при рендеринге </a:t>
            </a:r>
            <a:r>
              <a:rPr lang="ru-RU" dirty="0" err="1"/>
              <a:t>html</a:t>
            </a:r>
            <a:r>
              <a:rPr lang="ru-RU" dirty="0"/>
              <a:t>-кода. Директива представляет класс с директивными метаданными. В </a:t>
            </a:r>
            <a:r>
              <a:rPr lang="ru-RU" dirty="0" err="1"/>
              <a:t>TypeScript</a:t>
            </a:r>
            <a:r>
              <a:rPr lang="ru-RU" dirty="0"/>
              <a:t> для прикрепления метаданных к классу применяется декоратор </a:t>
            </a:r>
            <a:r>
              <a:rPr lang="ru-RU" b="1" dirty="0"/>
              <a:t>@</a:t>
            </a:r>
            <a:r>
              <a:rPr lang="ru-RU" b="1" dirty="0" err="1"/>
              <a:t>Directive</a:t>
            </a:r>
            <a:r>
              <a:rPr lang="ru-RU" dirty="0"/>
              <a:t>.</a:t>
            </a:r>
          </a:p>
          <a:p>
            <a:r>
              <a:rPr lang="ru-RU" dirty="0"/>
              <a:t>В </a:t>
            </a:r>
            <a:r>
              <a:rPr lang="ru-RU" dirty="0" err="1"/>
              <a:t>Angular</a:t>
            </a:r>
            <a:r>
              <a:rPr lang="ru-RU" dirty="0"/>
              <a:t> есть три типа директив</a:t>
            </a:r>
            <a:r>
              <a:rPr lang="ru-RU" dirty="0" smtClean="0"/>
              <a:t>:</a:t>
            </a:r>
          </a:p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Компоненты</a:t>
            </a:r>
            <a:r>
              <a:rPr lang="ru-RU" dirty="0"/>
              <a:t>: компонент по сути также является директивой, а декоратор @</a:t>
            </a:r>
            <a:r>
              <a:rPr lang="ru-RU" dirty="0" err="1"/>
              <a:t>Component</a:t>
            </a:r>
            <a:r>
              <a:rPr lang="ru-RU" dirty="0"/>
              <a:t> расширяет возможности декоратора @</a:t>
            </a:r>
            <a:r>
              <a:rPr lang="ru-RU" dirty="0" err="1"/>
              <a:t>Directive</a:t>
            </a:r>
            <a:r>
              <a:rPr lang="ru-RU" dirty="0"/>
              <a:t> с помощью добавления функционала по работе с шаблонами.</a:t>
            </a:r>
          </a:p>
          <a:p>
            <a:endParaRPr lang="ru-RU" dirty="0"/>
          </a:p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Атрибутивные</a:t>
            </a:r>
            <a:r>
              <a:rPr lang="ru-RU" dirty="0"/>
              <a:t>: они изменяют поведение уже существующего элемента, к которому они применяются. Например, </a:t>
            </a:r>
            <a:r>
              <a:rPr lang="ru-RU" dirty="0" err="1"/>
              <a:t>ngModel</a:t>
            </a:r>
            <a:r>
              <a:rPr lang="ru-RU" dirty="0"/>
              <a:t>, </a:t>
            </a:r>
            <a:r>
              <a:rPr lang="ru-RU" dirty="0" err="1"/>
              <a:t>ngStyle</a:t>
            </a:r>
            <a:r>
              <a:rPr lang="ru-RU" dirty="0"/>
              <a:t>, </a:t>
            </a:r>
            <a:r>
              <a:rPr lang="ru-RU" dirty="0" err="1"/>
              <a:t>ngClass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Структурные</a:t>
            </a:r>
            <a:r>
              <a:rPr lang="ru-RU" dirty="0"/>
              <a:t>: они изменяют структуру DOM с помощью добавления, изменения или удаления элементов </a:t>
            </a:r>
            <a:r>
              <a:rPr lang="ru-RU" dirty="0" err="1" smtClean="0"/>
              <a:t>ht</a:t>
            </a:r>
            <a:r>
              <a:rPr lang="en-US" dirty="0" smtClean="0"/>
              <a:t>m</a:t>
            </a:r>
            <a:r>
              <a:rPr lang="ru-RU" dirty="0" smtClean="0"/>
              <a:t>l</a:t>
            </a:r>
            <a:r>
              <a:rPr lang="ru-RU" dirty="0"/>
              <a:t>. Например, это директивы </a:t>
            </a:r>
            <a:r>
              <a:rPr lang="ru-RU" dirty="0" err="1"/>
              <a:t>ngFor</a:t>
            </a:r>
            <a:r>
              <a:rPr lang="ru-RU" dirty="0"/>
              <a:t> и </a:t>
            </a:r>
            <a:r>
              <a:rPr lang="ru-RU" dirty="0" err="1"/>
              <a:t>ngIf</a:t>
            </a:r>
            <a:endParaRPr lang="ru-RU" dirty="0"/>
          </a:p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119228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Сервис</a:t>
            </a:r>
            <a:br>
              <a:rPr lang="ru-RU" dirty="0"/>
            </a:br>
            <a:endParaRPr lang="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Сервисы — </a:t>
            </a:r>
            <a:r>
              <a:rPr lang="ru-RU" dirty="0" err="1" smtClean="0"/>
              <a:t>JavaScript</a:t>
            </a:r>
            <a:r>
              <a:rPr lang="ru-RU" dirty="0" smtClean="0"/>
              <a:t>-классы, </a:t>
            </a:r>
            <a:r>
              <a:rPr lang="ru-RU" dirty="0"/>
              <a:t>которые отвечают за выполнение только конкретной задачи. Сервисы </a:t>
            </a:r>
            <a:r>
              <a:rPr lang="ru-RU" dirty="0" err="1"/>
              <a:t>Angular</a:t>
            </a:r>
            <a:r>
              <a:rPr lang="ru-RU" dirty="0"/>
              <a:t> внедряются с помощью механизма DI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Сервисы </a:t>
            </a:r>
            <a:r>
              <a:rPr lang="ru-RU" dirty="0"/>
              <a:t>содержат значения и функции для будущего применения в приложении. Как правило, сервис является классом, который может выполнить что-то конкретное, например, передача данных, обмен сообщениями, </a:t>
            </a:r>
            <a:r>
              <a:rPr lang="ru-RU" dirty="0" smtClean="0"/>
              <a:t>конфигурации, </a:t>
            </a:r>
            <a:r>
              <a:rPr lang="ru-RU" dirty="0"/>
              <a:t>э</a:t>
            </a:r>
            <a:r>
              <a:rPr lang="ru-RU" dirty="0" smtClean="0"/>
              <a:t>кспорт </a:t>
            </a:r>
            <a:r>
              <a:rPr lang="ru-RU" dirty="0"/>
              <a:t>/ импорт и так далее. 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270186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br>
              <a:rPr lang="en-US" dirty="0"/>
            </a:br>
            <a:endParaRPr lang="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1639" y="1267307"/>
            <a:ext cx="11968744" cy="5455465"/>
          </a:xfrm>
        </p:spPr>
        <p:txBody>
          <a:bodyPr/>
          <a:lstStyle/>
          <a:p>
            <a:r>
              <a:rPr lang="ru-RU" dirty="0" err="1" smtClean="0"/>
              <a:t>Dependency</a:t>
            </a:r>
            <a:r>
              <a:rPr lang="ru-RU" dirty="0" smtClean="0"/>
              <a:t> </a:t>
            </a:r>
            <a:r>
              <a:rPr lang="ru-RU" dirty="0" err="1" smtClean="0"/>
              <a:t>Injection</a:t>
            </a:r>
            <a:r>
              <a:rPr lang="ru-RU" dirty="0" smtClean="0"/>
              <a:t> является шаблоном, который передает объект в виде зависимостей в различных компонентах через приложения. Он создает новый экземпляр класса наряду с его необходимыми зависимостями.</a:t>
            </a:r>
          </a:p>
          <a:p>
            <a:endParaRPr lang="en-US" dirty="0"/>
          </a:p>
          <a:p>
            <a:endParaRPr lang="en-US" dirty="0" smtClean="0"/>
          </a:p>
          <a:p>
            <a:endParaRPr lang="" dirty="0" smtClean="0"/>
          </a:p>
          <a:p>
            <a:endParaRPr lang="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299" y="2736333"/>
            <a:ext cx="9347857" cy="4559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299" y="3459619"/>
            <a:ext cx="8270250" cy="5472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299" y="4336343"/>
            <a:ext cx="8742892" cy="41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8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&amp; Navigation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244" y="1853248"/>
            <a:ext cx="8295614" cy="162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65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414" y="86468"/>
            <a:ext cx="8089820" cy="686616"/>
          </a:xfrm>
        </p:spPr>
        <p:txBody>
          <a:bodyPr/>
          <a:lstStyle/>
          <a:p>
            <a:r>
              <a:rPr lang="ru-RU" dirty="0" smtClean="0"/>
              <a:t>Настройка роутинга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2910" y="835289"/>
            <a:ext cx="4087956" cy="564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40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95" y="781396"/>
            <a:ext cx="6542604" cy="1853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478" y="3217026"/>
            <a:ext cx="6720038" cy="275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91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90500"/>
            <a:ext cx="1149667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12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 events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693" y="1773878"/>
            <a:ext cx="9944682" cy="490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9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interceptor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266" y="2044931"/>
            <a:ext cx="10418640" cy="42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7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442" y="469343"/>
            <a:ext cx="9404723" cy="1400530"/>
          </a:xfrm>
        </p:spPr>
        <p:txBody>
          <a:bodyPr/>
          <a:lstStyle/>
          <a:p>
            <a:pPr algn="ctr"/>
            <a:r>
              <a:rPr lang="ru-RU" dirty="0" smtClean="0"/>
              <a:t>Преимущества </a:t>
            </a:r>
            <a:r>
              <a:rPr lang="en-US" dirty="0" smtClean="0"/>
              <a:t>AngularJS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Неограниченное расширение </a:t>
            </a:r>
            <a:r>
              <a:rPr lang="en-US" sz="2400" dirty="0" smtClean="0"/>
              <a:t>HTML </a:t>
            </a:r>
            <a:r>
              <a:rPr lang="ru-RU" sz="2400" dirty="0" smtClean="0"/>
              <a:t>с помощью директив</a:t>
            </a:r>
          </a:p>
          <a:p>
            <a:r>
              <a:rPr lang="ru-RU" sz="2400" dirty="0" smtClean="0"/>
              <a:t>Эффективные методы </a:t>
            </a:r>
            <a:r>
              <a:rPr lang="en-US" sz="2400" dirty="0"/>
              <a:t>data </a:t>
            </a:r>
            <a:r>
              <a:rPr lang="en-US" sz="2400" dirty="0" smtClean="0"/>
              <a:t>binding</a:t>
            </a:r>
            <a:endParaRPr lang="en-US" sz="2400" dirty="0"/>
          </a:p>
          <a:p>
            <a:r>
              <a:rPr lang="ru-RU" sz="2400" dirty="0" smtClean="0"/>
              <a:t>Большое комьюнити, огромный опыт использования</a:t>
            </a:r>
          </a:p>
          <a:p>
            <a:r>
              <a:rPr lang="ru-RU" sz="2400" dirty="0" smtClean="0"/>
              <a:t>Самодостаточный фреймворк</a:t>
            </a:r>
          </a:p>
          <a:p>
            <a:r>
              <a:rPr lang="en-US" sz="2400" dirty="0" smtClean="0"/>
              <a:t>DI</a:t>
            </a:r>
          </a:p>
          <a:p>
            <a:r>
              <a:rPr lang="ru-RU" sz="2400" dirty="0" smtClean="0"/>
              <a:t>Быстрота покрытия </a:t>
            </a:r>
            <a:r>
              <a:rPr lang="en-US" sz="2400" dirty="0" smtClean="0"/>
              <a:t>unit </a:t>
            </a:r>
            <a:r>
              <a:rPr lang="ru-RU" sz="2400" dirty="0" smtClean="0"/>
              <a:t>тестами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454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Template-driven </a:t>
            </a:r>
            <a:r>
              <a:rPr lang="en-US" dirty="0" smtClean="0"/>
              <a:t>forms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807" y="1267409"/>
            <a:ext cx="7728932" cy="518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40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Forms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99" y="1970117"/>
            <a:ext cx="9912286" cy="256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9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Builder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65" y="1853248"/>
            <a:ext cx="98107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52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43" y="2052918"/>
            <a:ext cx="11036486" cy="18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34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458" y="1287238"/>
            <a:ext cx="4836102" cy="5344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747" y="1287238"/>
            <a:ext cx="5105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88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662519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webpack</a:t>
            </a:r>
            <a:endParaRPr lang="en-US" sz="2400" dirty="0" smtClean="0"/>
          </a:p>
          <a:p>
            <a:r>
              <a:rPr lang="en-US" sz="2400" dirty="0" smtClean="0"/>
              <a:t>source-map-explorer</a:t>
            </a:r>
          </a:p>
          <a:p>
            <a:r>
              <a:rPr lang="en-US" sz="2400" dirty="0" smtClean="0"/>
              <a:t>ng </a:t>
            </a:r>
            <a:r>
              <a:rPr lang="en-US" sz="2400" dirty="0"/>
              <a:t>build --prod </a:t>
            </a:r>
            <a:r>
              <a:rPr lang="en-US" sz="2400" dirty="0" smtClean="0"/>
              <a:t>–</a:t>
            </a:r>
            <a:r>
              <a:rPr lang="en-US" sz="2400" dirty="0" err="1" smtClean="0"/>
              <a:t>sourcemaps</a:t>
            </a:r>
            <a:endParaRPr lang="en-US" sz="2400" dirty="0" smtClean="0"/>
          </a:p>
          <a:p>
            <a:r>
              <a:rPr lang="en-US" sz="2400" dirty="0"/>
              <a:t>CORS</a:t>
            </a:r>
            <a:endParaRPr lang="ru-RU" sz="2400" dirty="0"/>
          </a:p>
        </p:txBody>
      </p:sp>
      <p:pic>
        <p:nvPicPr>
          <p:cNvPr id="6146" name="Picture 2" descr="ÐÐ°ÑÑÐ¸Ð½ÐºÐ¸ Ð¿Ð¾ Ð·Ð°Ð¿ÑÐ¾ÑÑ angular deplo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52718"/>
            <a:ext cx="4783668" cy="202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873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578" y="156384"/>
            <a:ext cx="10783889" cy="1400530"/>
          </a:xfrm>
        </p:spPr>
        <p:txBody>
          <a:bodyPr/>
          <a:lstStyle/>
          <a:p>
            <a:r>
              <a:rPr lang="en-US" sz="4000" dirty="0"/>
              <a:t>https://github.com/ngx-rocket/starter-kit</a:t>
            </a:r>
            <a:endParaRPr lang="ru-RU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067" y="1316846"/>
            <a:ext cx="6649508" cy="519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33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13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6845" y="402841"/>
            <a:ext cx="7292544" cy="1400530"/>
          </a:xfrm>
        </p:spPr>
        <p:txBody>
          <a:bodyPr/>
          <a:lstStyle/>
          <a:p>
            <a:pPr algn="ctr"/>
            <a:r>
              <a:rPr lang="ru-RU" dirty="0" smtClean="0"/>
              <a:t>Паттерны, реализованные в </a:t>
            </a:r>
            <a:r>
              <a:rPr lang="en-US" dirty="0" smtClean="0"/>
              <a:t>AngularJS</a:t>
            </a:r>
            <a:endParaRPr lang="ru-RU" dirty="0"/>
          </a:p>
        </p:txBody>
      </p:sp>
      <p:pic>
        <p:nvPicPr>
          <p:cNvPr id="2050" name="Picture 2" descr="File:MVC-Proces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85" y="2043069"/>
            <a:ext cx="3048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MVVMPatter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884" y="2043069"/>
            <a:ext cx="734377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61816" y="5677592"/>
            <a:ext cx="1183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MVC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683102" y="4492568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MVVM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3081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компоненты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Контроллеры</a:t>
            </a:r>
          </a:p>
          <a:p>
            <a:r>
              <a:rPr lang="ru-RU" dirty="0" smtClean="0"/>
              <a:t>Сервисы</a:t>
            </a:r>
          </a:p>
          <a:p>
            <a:r>
              <a:rPr lang="ru-RU" dirty="0" smtClean="0"/>
              <a:t>Директивы</a:t>
            </a:r>
          </a:p>
          <a:p>
            <a:r>
              <a:rPr lang="ru-RU" dirty="0" smtClean="0"/>
              <a:t>Представления</a:t>
            </a:r>
            <a:endParaRPr lang="en-US" dirty="0" smtClean="0"/>
          </a:p>
          <a:p>
            <a:r>
              <a:rPr lang="ru-RU" dirty="0" smtClean="0"/>
              <a:t>Компоненты – с версии 1.5</a:t>
            </a:r>
          </a:p>
          <a:p>
            <a:endParaRPr lang="ru-RU" dirty="0"/>
          </a:p>
        </p:txBody>
      </p:sp>
      <p:pic>
        <p:nvPicPr>
          <p:cNvPr id="3074" name="Picture 2" descr="ÐÐ°ÑÑÐ¸Ð½ÐºÐ¸ Ð¿Ð¾ Ð·Ð°Ð¿ÑÐ¾ÑÑ angularjs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884" y="2052918"/>
            <a:ext cx="5922374" cy="315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56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ÐÐ°ÑÑÐ¸Ð½ÐºÐ¸ Ð¿Ð¾ Ð·Ð°Ð¿ÑÐ¾ÑÑ angularjs digest cyc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23" y="309646"/>
            <a:ext cx="8127942" cy="610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18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1413" y="477656"/>
            <a:ext cx="9404723" cy="1400530"/>
          </a:xfrm>
        </p:spPr>
        <p:txBody>
          <a:bodyPr/>
          <a:lstStyle/>
          <a:p>
            <a:r>
              <a:rPr lang="en-US" dirty="0" smtClean="0"/>
              <a:t>AngularJS vs Angular 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Архитектура: </a:t>
            </a:r>
            <a:r>
              <a:rPr lang="en-US" dirty="0" smtClean="0"/>
              <a:t>MVC vs service/controller.</a:t>
            </a:r>
          </a:p>
          <a:p>
            <a:r>
              <a:rPr lang="ru-RU" dirty="0" smtClean="0"/>
              <a:t>Язык программирования: </a:t>
            </a:r>
            <a:r>
              <a:rPr lang="en-US" dirty="0" smtClean="0"/>
              <a:t>JavaScript vs </a:t>
            </a:r>
            <a:r>
              <a:rPr lang="en-US" dirty="0" err="1" smtClean="0"/>
              <a:t>TypeScript</a:t>
            </a:r>
            <a:endParaRPr lang="en-US" dirty="0" smtClean="0"/>
          </a:p>
          <a:p>
            <a:r>
              <a:rPr lang="ru-RU" dirty="0" smtClean="0"/>
              <a:t>Поддержка мобильных устройств: </a:t>
            </a:r>
            <a:r>
              <a:rPr lang="en-US" dirty="0" smtClean="0"/>
              <a:t>nothing vs rendering level</a:t>
            </a:r>
          </a:p>
          <a:p>
            <a:r>
              <a:rPr lang="en-US" dirty="0" smtClean="0"/>
              <a:t>Main concept: controller concept </a:t>
            </a:r>
            <a:r>
              <a:rPr lang="en-US" dirty="0"/>
              <a:t>vs component based </a:t>
            </a:r>
            <a:r>
              <a:rPr lang="en-US" dirty="0" smtClean="0"/>
              <a:t>UI</a:t>
            </a:r>
          </a:p>
          <a:p>
            <a:r>
              <a:rPr lang="en-US" dirty="0" smtClean="0"/>
              <a:t>SEO: </a:t>
            </a:r>
            <a:r>
              <a:rPr lang="ru-RU" dirty="0" smtClean="0"/>
              <a:t>костыли </a:t>
            </a:r>
            <a:r>
              <a:rPr lang="en-US" dirty="0" smtClean="0"/>
              <a:t>vs SSR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95721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02740" cy="1400530"/>
          </a:xfrm>
        </p:spPr>
        <p:txBody>
          <a:bodyPr/>
          <a:lstStyle/>
          <a:p>
            <a:r>
              <a:rPr lang="ru-RU" dirty="0" smtClean="0"/>
              <a:t>Миграция с </a:t>
            </a:r>
            <a:r>
              <a:rPr lang="en-US" dirty="0" smtClean="0"/>
              <a:t>AngularJS </a:t>
            </a:r>
            <a:r>
              <a:rPr lang="ru-RU" dirty="0" smtClean="0"/>
              <a:t>на </a:t>
            </a:r>
            <a:r>
              <a:rPr lang="en-US" dirty="0" smtClean="0"/>
              <a:t>Angular 2+</a:t>
            </a:r>
            <a:endParaRPr lang="ru-RU" dirty="0"/>
          </a:p>
        </p:txBody>
      </p:sp>
      <p:pic>
        <p:nvPicPr>
          <p:cNvPr id="5122" name="Picture 2" descr="https://blog.rangle.io/content/images/2016/03/upgrading-to-angular2-with-ng-upgrade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872" y="2111551"/>
            <a:ext cx="7689558" cy="343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96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vs. React</a:t>
            </a:r>
            <a:r>
              <a:rPr lang="en-US" b="1" dirty="0"/>
              <a:t/>
            </a:r>
            <a:br>
              <a:rPr lang="en-US" b="1" dirty="0"/>
            </a:br>
            <a:endParaRPr lang="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9369" y="1305943"/>
            <a:ext cx="8946541" cy="4195481"/>
          </a:xfrm>
        </p:spPr>
        <p:txBody>
          <a:bodyPr/>
          <a:lstStyle/>
          <a:p>
            <a:r>
              <a:rPr lang="ru-RU" dirty="0"/>
              <a:t>Выбор </a:t>
            </a:r>
            <a:r>
              <a:rPr lang="ru-RU" dirty="0" err="1" smtClean="0"/>
              <a:t>JavaScript</a:t>
            </a:r>
            <a:r>
              <a:rPr lang="en-US" dirty="0" smtClean="0"/>
              <a:t> </a:t>
            </a:r>
            <a:r>
              <a:rPr lang="ru-RU" dirty="0" err="1" smtClean="0"/>
              <a:t>фреймворка</a:t>
            </a:r>
            <a:r>
              <a:rPr lang="ru-RU" dirty="0" smtClean="0"/>
              <a:t> </a:t>
            </a:r>
            <a:r>
              <a:rPr lang="ru-RU" dirty="0"/>
              <a:t>для вашего веб-приложения может быть невыносим. В настоящее время очень популярны 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Angular</a:t>
            </a:r>
            <a:r>
              <a:rPr lang="ru-RU" dirty="0"/>
              <a:t> и 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React</a:t>
            </a:r>
            <a:r>
              <a:rPr lang="ru-RU" dirty="0" smtClean="0"/>
              <a:t>, </a:t>
            </a:r>
            <a:r>
              <a:rPr lang="ru-RU" dirty="0"/>
              <a:t>и есть также выскочка, получающий много внимания в последнее время: </a:t>
            </a:r>
            <a:r>
              <a:rPr lang="en-US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VueJS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endParaRPr lang="" dirty="0"/>
          </a:p>
        </p:txBody>
      </p:sp>
      <p:pic>
        <p:nvPicPr>
          <p:cNvPr id="1028" name="Picture 4" descr="https://habrastorage.org/web/4c8/acd/730/4c8acd730e8c49698d2e0de4a44e6b9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60" y="2348975"/>
            <a:ext cx="4430333" cy="438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55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281</TotalTime>
  <Words>563</Words>
  <Application>Microsoft Office PowerPoint</Application>
  <PresentationFormat>Широкоэкранный</PresentationFormat>
  <Paragraphs>123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Arial</vt:lpstr>
      <vt:lpstr>Century Gothic</vt:lpstr>
      <vt:lpstr>Courier New</vt:lpstr>
      <vt:lpstr>Verdana</vt:lpstr>
      <vt:lpstr>Wingdings 3</vt:lpstr>
      <vt:lpstr>Ион</vt:lpstr>
      <vt:lpstr>AngularJS and Angular 2+</vt:lpstr>
      <vt:lpstr>Презентация PowerPoint</vt:lpstr>
      <vt:lpstr>Преимущества AngularJS</vt:lpstr>
      <vt:lpstr>Паттерны, реализованные в AngularJS</vt:lpstr>
      <vt:lpstr>Основные компоненты</vt:lpstr>
      <vt:lpstr>Презентация PowerPoint</vt:lpstr>
      <vt:lpstr>AngularJS vs Angular 2</vt:lpstr>
      <vt:lpstr>Миграция с AngularJS на Angular 2+</vt:lpstr>
      <vt:lpstr>Angular vs. React </vt:lpstr>
      <vt:lpstr>Что я должен выбрать? </vt:lpstr>
      <vt:lpstr>Что такое Angular 2? </vt:lpstr>
      <vt:lpstr>Какими знаниями нужно обладать для написания приложений на Angular 2+?</vt:lpstr>
      <vt:lpstr>Особенности Angular 2+ </vt:lpstr>
      <vt:lpstr>Преимущества </vt:lpstr>
      <vt:lpstr>Недостатки </vt:lpstr>
      <vt:lpstr>Angular 2 — Архитектура </vt:lpstr>
      <vt:lpstr>Модуль </vt:lpstr>
      <vt:lpstr>Компонент </vt:lpstr>
      <vt:lpstr>Шаблон </vt:lpstr>
      <vt:lpstr>Data binding (связывание данных) </vt:lpstr>
      <vt:lpstr>Директивы </vt:lpstr>
      <vt:lpstr>Сервис </vt:lpstr>
      <vt:lpstr>Dependency injection </vt:lpstr>
      <vt:lpstr>Routing &amp; Navigation</vt:lpstr>
      <vt:lpstr>Настройка роутинга</vt:lpstr>
      <vt:lpstr>Презентация PowerPoint</vt:lpstr>
      <vt:lpstr>Презентация PowerPoint</vt:lpstr>
      <vt:lpstr>Router events</vt:lpstr>
      <vt:lpstr>HTTP interceptor</vt:lpstr>
      <vt:lpstr>Template-driven forms</vt:lpstr>
      <vt:lpstr>Reactive Forms</vt:lpstr>
      <vt:lpstr>From Builder</vt:lpstr>
      <vt:lpstr>Презентация PowerPoint</vt:lpstr>
      <vt:lpstr>События</vt:lpstr>
      <vt:lpstr>Презентация PowerPoint</vt:lpstr>
      <vt:lpstr>https://github.com/ngx-rocket/starter-kit</vt:lpstr>
      <vt:lpstr>Спасибо за внимание!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65</cp:revision>
  <dcterms:created xsi:type="dcterms:W3CDTF">2018-05-24T20:13:46Z</dcterms:created>
  <dcterms:modified xsi:type="dcterms:W3CDTF">2018-05-26T07:34:14Z</dcterms:modified>
</cp:coreProperties>
</file>