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58" r:id="rId20"/>
    <p:sldId id="266" r:id="rId21"/>
    <p:sldId id="259" r:id="rId22"/>
    <p:sldId id="260" r:id="rId23"/>
    <p:sldId id="261" r:id="rId24"/>
    <p:sldId id="308" r:id="rId25"/>
    <p:sldId id="262" r:id="rId26"/>
    <p:sldId id="270" r:id="rId27"/>
    <p:sldId id="267" r:id="rId28"/>
    <p:sldId id="309" r:id="rId29"/>
    <p:sldId id="307" r:id="rId30"/>
    <p:sldId id="263" r:id="rId31"/>
    <p:sldId id="264" r:id="rId32"/>
    <p:sldId id="271" r:id="rId33"/>
    <p:sldId id="269" r:id="rId34"/>
    <p:sldId id="272" r:id="rId35"/>
    <p:sldId id="268" r:id="rId36"/>
    <p:sldId id="273" r:id="rId37"/>
    <p:sldId id="285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6" r:id="rId50"/>
    <p:sldId id="289" r:id="rId51"/>
    <p:sldId id="287" r:id="rId52"/>
    <p:sldId id="288" r:id="rId53"/>
    <p:sldId id="306" r:id="rId54"/>
    <p:sldId id="311" r:id="rId55"/>
    <p:sldId id="310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6BD48D-4628-40D4-8853-DB96BCDF05B7}">
          <p14:sldIdLst>
            <p14:sldId id="256"/>
            <p14:sldId id="257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312"/>
            <p14:sldId id="313"/>
            <p14:sldId id="314"/>
            <p14:sldId id="315"/>
            <p14:sldId id="316"/>
            <p14:sldId id="317"/>
            <p14:sldId id="318"/>
            <p14:sldId id="258"/>
            <p14:sldId id="266"/>
            <p14:sldId id="259"/>
            <p14:sldId id="260"/>
            <p14:sldId id="261"/>
            <p14:sldId id="308"/>
            <p14:sldId id="262"/>
            <p14:sldId id="270"/>
            <p14:sldId id="267"/>
            <p14:sldId id="309"/>
            <p14:sldId id="307"/>
            <p14:sldId id="263"/>
            <p14:sldId id="264"/>
            <p14:sldId id="271"/>
            <p14:sldId id="269"/>
            <p14:sldId id="272"/>
            <p14:sldId id="268"/>
            <p14:sldId id="273"/>
            <p14:sldId id="28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9"/>
            <p14:sldId id="287"/>
            <p14:sldId id="288"/>
            <p14:sldId id="306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2F5FF"/>
    <a:srgbClr val="254D79"/>
    <a:srgbClr val="C2F6FF"/>
    <a:srgbClr val="2B2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5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3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7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27B7-6024-431C-A68F-8023E4CA0E7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8ED2-BD2F-407F-98CA-8043B3290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wjs/nw.js/wiki/Protect-JavaScript-source-code-with-v8-snapshot" TargetMode="External"/><Relationship Id="rId2" Type="http://schemas.openxmlformats.org/officeDocument/2006/relationships/hyperlink" Target="https://github.com/electron/as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ru.wikipedia.org/wiki/GitHu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lectron.atom.io/docs/latest/api/proces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.atom.io/docs/latest/api/web-view-tag/" TargetMode="External"/><Relationship Id="rId2" Type="http://schemas.openxmlformats.org/officeDocument/2006/relationships/hyperlink" Target="http://electron.atom.io/docs/latest/api/file-obj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on.atom.io/docs/latest/api/window-ope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maxogden/electron-packag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74"/>
            <a:ext cx="12405209" cy="5750608"/>
          </a:xfrm>
          <a:prstGeom prst="rect">
            <a:avLst/>
          </a:prstGeom>
          <a:solidFill>
            <a:srgbClr val="C2F5FF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282220" y="-103517"/>
            <a:ext cx="12756015" cy="765353"/>
          </a:xfrm>
          <a:prstGeom prst="rect">
            <a:avLst/>
          </a:prstGeom>
          <a:solidFill>
            <a:srgbClr val="2B2E3B"/>
          </a:solidFill>
          <a:ln>
            <a:solidFill>
              <a:srgbClr val="C2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282220" y="6205257"/>
            <a:ext cx="12902666" cy="743743"/>
          </a:xfrm>
          <a:prstGeom prst="rect">
            <a:avLst/>
          </a:prstGeom>
          <a:solidFill>
            <a:srgbClr val="2B2E3B"/>
          </a:solidFill>
          <a:ln>
            <a:solidFill>
              <a:srgbClr val="C2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282220" y="4199458"/>
            <a:ext cx="12902666" cy="1471174"/>
          </a:xfrm>
          <a:prstGeom prst="rect">
            <a:avLst/>
          </a:prstGeom>
          <a:solidFill>
            <a:srgbClr val="2B2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02175" y="4377135"/>
            <a:ext cx="45025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solidFill>
                  <a:srgbClr val="C2F5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ru-RU" sz="8000" dirty="0">
              <a:ln w="0"/>
              <a:solidFill>
                <a:srgbClr val="C2F5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9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Вечер “интересных” историй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/>
              <a:t>Aпрель</a:t>
            </a:r>
            <a:r>
              <a:rPr lang="ru-RU" sz="3200" dirty="0"/>
              <a:t> 2013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в </a:t>
            </a:r>
            <a:r>
              <a:rPr lang="ru-RU" sz="3200" dirty="0"/>
              <a:t>гонку вступает </a:t>
            </a:r>
            <a:r>
              <a:rPr lang="ru-RU" sz="3200" dirty="0" err="1" smtClean="0"/>
              <a:t>GitHub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и </a:t>
            </a:r>
            <a:r>
              <a:rPr lang="ru-RU" sz="3200" dirty="0"/>
              <a:t>создает </a:t>
            </a:r>
            <a:r>
              <a:rPr lang="ru-RU" sz="3200" b="1" dirty="0" err="1"/>
              <a:t>AtomShell</a:t>
            </a:r>
            <a:r>
              <a:rPr lang="ru-RU" sz="3200" dirty="0"/>
              <a:t> …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….</a:t>
            </a:r>
            <a:r>
              <a:rPr lang="ru-RU" sz="3200" dirty="0"/>
              <a:t>а спустя 2 года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в </a:t>
            </a:r>
            <a:r>
              <a:rPr lang="ru-RU" sz="3200" dirty="0"/>
              <a:t>апреле 2015 переименовывает </a:t>
            </a:r>
            <a:r>
              <a:rPr lang="ru-RU" sz="3200" dirty="0" smtClean="0"/>
              <a:t>проект</a:t>
            </a:r>
          </a:p>
          <a:p>
            <a:pPr marL="0" indent="0" algn="ctr">
              <a:buNone/>
            </a:pPr>
            <a:r>
              <a:rPr lang="ru-RU" sz="3200" dirty="0" smtClean="0"/>
              <a:t> </a:t>
            </a:r>
            <a:r>
              <a:rPr lang="ru-RU" sz="3200" dirty="0"/>
              <a:t>в </a:t>
            </a:r>
            <a:r>
              <a:rPr lang="ru-RU" sz="3200" b="1" dirty="0" err="1"/>
              <a:t>Electron</a:t>
            </a:r>
            <a:r>
              <a:rPr lang="ru-RU" sz="3200" dirty="0"/>
              <a:t>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i="1" dirty="0" smtClean="0"/>
              <a:t>P.S</a:t>
            </a:r>
            <a:r>
              <a:rPr lang="ru-RU" sz="3200" i="1" dirty="0"/>
              <a:t>. Проект догнал NW.js за счет того, что первым поддержал IO.js 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58096" y="1388764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Кто остался в живых к </a:t>
            </a:r>
            <a:r>
              <a:rPr lang="ru-RU" b="1" dirty="0" smtClean="0">
                <a:latin typeface="+mn-lt"/>
              </a:rPr>
              <a:t>2017?</a:t>
            </a:r>
            <a:endParaRPr lang="ru-RU" b="1" dirty="0">
              <a:latin typeface="+mn-lt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85" y="1653500"/>
            <a:ext cx="2257985" cy="2579748"/>
          </a:xfrm>
        </p:spPr>
      </p:pic>
      <p:sp>
        <p:nvSpPr>
          <p:cNvPr id="4" name="Прямоугольник 3"/>
          <p:cNvSpPr/>
          <p:nvPr/>
        </p:nvSpPr>
        <p:spPr>
          <a:xfrm>
            <a:off x="2785419" y="5712471"/>
            <a:ext cx="7141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Умерли или в состоянии “при смерти” - </a:t>
            </a:r>
            <a:r>
              <a:rPr lang="ru-RU" sz="2400" b="1" dirty="0" err="1"/>
              <a:t>appJS</a:t>
            </a:r>
            <a:r>
              <a:rPr lang="ru-RU" sz="2400" b="1" dirty="0"/>
              <a:t> и Tint2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11" y="1810262"/>
            <a:ext cx="2236134" cy="242298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358096" y="1388764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475668" y="4352816"/>
            <a:ext cx="2814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NW.js </a:t>
            </a:r>
            <a:r>
              <a:rPr lang="en-US" sz="2400" dirty="0"/>
              <a:t>(Node-</a:t>
            </a:r>
            <a:r>
              <a:rPr lang="en-US" sz="2400" dirty="0" err="1"/>
              <a:t>Webkit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by Intel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69417" y="4352816"/>
            <a:ext cx="15899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Electron.js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by </a:t>
            </a:r>
            <a:r>
              <a:rPr lang="en-US" sz="2400" dirty="0"/>
              <a:t>GitHub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24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89" y="336431"/>
            <a:ext cx="11049892" cy="6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Сравнение </a:t>
            </a:r>
            <a:r>
              <a:rPr lang="en-US" b="1" dirty="0">
                <a:latin typeface="+mn-lt"/>
              </a:rPr>
              <a:t>Electron.js vs </a:t>
            </a:r>
            <a:r>
              <a:rPr lang="en-US" b="1" dirty="0" smtClean="0">
                <a:latin typeface="+mn-lt"/>
              </a:rPr>
              <a:t>NW.js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94304"/>
            <a:ext cx="10515600" cy="5334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Парадигма</a:t>
            </a:r>
            <a:endParaRPr lang="en-US" sz="4000" b="1" dirty="0" smtClean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b="1" dirty="0"/>
              <a:t> NW.js </a:t>
            </a:r>
            <a:r>
              <a:rPr lang="ru-RU" dirty="0"/>
              <a:t>точкой входа в приложение является веб-страница. Вы указываете URL основной страницы в </a:t>
            </a:r>
            <a:r>
              <a:rPr lang="ru-RU" dirty="0" err="1"/>
              <a:t>package.json</a:t>
            </a:r>
            <a:r>
              <a:rPr lang="ru-RU" dirty="0"/>
              <a:t> и она открывается как главное окно приложения.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b="1" dirty="0" err="1"/>
              <a:t>Electron</a:t>
            </a:r>
            <a:r>
              <a:rPr lang="ru-RU" dirty="0"/>
              <a:t> точка входа — это программа на </a:t>
            </a:r>
            <a:r>
              <a:rPr lang="ru-RU" dirty="0" err="1"/>
              <a:t>NodeJS</a:t>
            </a:r>
            <a:r>
              <a:rPr lang="ru-RU" dirty="0"/>
              <a:t>. Вместо указания URL-адреса напрямую вы «вручную» создаете окно и загружаете в него HTML-файл с помощью API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ru-RU" b="1" dirty="0"/>
              <a:t>Победитель: зависит от ваших потребностей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92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/>
              <a:t>Защита исходного </a:t>
            </a:r>
            <a:r>
              <a:rPr lang="ru-RU" sz="3200" b="1" dirty="0" smtClean="0"/>
              <a:t>кода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ru-RU" sz="3200" dirty="0"/>
              <a:t>В </a:t>
            </a:r>
            <a:r>
              <a:rPr lang="ru-RU" sz="3200" b="1" dirty="0" err="1"/>
              <a:t>Electron</a:t>
            </a:r>
            <a:r>
              <a:rPr lang="ru-RU" sz="3200" dirty="0"/>
              <a:t> нет какого-либо механизма для защиты вашего исходного кода. </a:t>
            </a:r>
            <a:r>
              <a:rPr lang="ru-RU" sz="3200" dirty="0" err="1">
                <a:hlinkClick r:id="rId2"/>
              </a:rPr>
              <a:t>Asar</a:t>
            </a:r>
            <a:r>
              <a:rPr lang="ru-RU" sz="3200" dirty="0"/>
              <a:t> трудно назвать приемлемой </a:t>
            </a:r>
            <a:r>
              <a:rPr lang="ru-RU" sz="3200" dirty="0" smtClean="0"/>
              <a:t>защитой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b="1" dirty="0"/>
              <a:t>NW.js</a:t>
            </a:r>
            <a:r>
              <a:rPr lang="ru-RU" sz="3200" dirty="0"/>
              <a:t> позволяет собрать исполняемый файл с защитой через </a:t>
            </a:r>
            <a:r>
              <a:rPr lang="ru-RU" sz="3200" dirty="0">
                <a:hlinkClick r:id="rId3"/>
              </a:rPr>
              <a:t>V8 </a:t>
            </a:r>
            <a:r>
              <a:rPr lang="ru-RU" sz="3200" dirty="0" err="1">
                <a:hlinkClick r:id="rId3"/>
              </a:rPr>
              <a:t>Snapshot</a:t>
            </a:r>
            <a:r>
              <a:rPr lang="ru-RU" sz="3200" dirty="0"/>
              <a:t>. 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ru-RU" sz="3200" b="1" dirty="0" smtClean="0"/>
              <a:t>Победитель</a:t>
            </a:r>
            <a:r>
              <a:rPr lang="ru-RU" sz="3200" b="1" dirty="0"/>
              <a:t>: NW.js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Сравнение </a:t>
            </a:r>
            <a:r>
              <a:rPr lang="en-US" b="1" dirty="0" smtClean="0">
                <a:latin typeface="+mn-lt"/>
              </a:rPr>
              <a:t>Electron.js vs NW.js</a:t>
            </a:r>
            <a:endParaRPr lang="ru-RU" b="1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3314"/>
            <a:ext cx="10515600" cy="4885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Время </a:t>
            </a:r>
            <a:r>
              <a:rPr lang="ru-RU" sz="3600" b="1" dirty="0" smtClean="0"/>
              <a:t>запуска</a:t>
            </a:r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ru-RU" sz="3600" dirty="0"/>
              <a:t>П</a:t>
            </a:r>
            <a:r>
              <a:rPr lang="ru-RU" sz="3600" dirty="0" smtClean="0"/>
              <a:t>риложение </a:t>
            </a:r>
            <a:r>
              <a:rPr lang="ru-RU" sz="3600" dirty="0"/>
              <a:t>на </a:t>
            </a:r>
            <a:r>
              <a:rPr lang="ru-RU" sz="3600" b="1" dirty="0" err="1"/>
              <a:t>Electron</a:t>
            </a:r>
            <a:r>
              <a:rPr lang="ru-RU" sz="3600" dirty="0"/>
              <a:t> запускается заметно быстрее как на </a:t>
            </a:r>
            <a:r>
              <a:rPr lang="ru-RU" sz="3600" dirty="0" err="1"/>
              <a:t>Windows</a:t>
            </a:r>
            <a:r>
              <a:rPr lang="ru-RU" sz="3600" dirty="0"/>
              <a:t>, так и на OSX. Даже если отключить V8 </a:t>
            </a:r>
            <a:r>
              <a:rPr lang="ru-RU" sz="3600" dirty="0" err="1"/>
              <a:t>Snapshot</a:t>
            </a:r>
            <a:r>
              <a:rPr lang="ru-RU" sz="3600" dirty="0"/>
              <a:t>, NW.js-приложение загружается гораздо медленнее</a:t>
            </a:r>
            <a:r>
              <a:rPr lang="ru-RU" sz="3600" dirty="0" smtClean="0"/>
              <a:t>.</a:t>
            </a:r>
          </a:p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r>
              <a:rPr lang="ru-RU" sz="3600" b="1" dirty="0" smtClean="0"/>
              <a:t>Победитель</a:t>
            </a:r>
            <a:r>
              <a:rPr lang="ru-RU" sz="3600" b="1" dirty="0"/>
              <a:t>: </a:t>
            </a:r>
            <a:r>
              <a:rPr lang="ru-RU" sz="3600" b="1" dirty="0" err="1"/>
              <a:t>Electron</a:t>
            </a:r>
            <a:endParaRPr lang="ru-RU" sz="36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Сравнение </a:t>
            </a:r>
            <a:r>
              <a:rPr lang="en-US" b="1" dirty="0" smtClean="0">
                <a:latin typeface="+mn-lt"/>
              </a:rPr>
              <a:t>Electron.js vs NW.js</a:t>
            </a:r>
            <a:endParaRPr lang="ru-RU" b="1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4303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Open Source</a:t>
            </a:r>
            <a:endParaRPr lang="ru-RU" sz="3200" b="1" dirty="0" smtClean="0"/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dirty="0" smtClean="0"/>
              <a:t>В </a:t>
            </a:r>
            <a:r>
              <a:rPr lang="ru-RU" dirty="0"/>
              <a:t>свое время </a:t>
            </a:r>
            <a:r>
              <a:rPr lang="ru-RU" b="1" dirty="0" err="1"/>
              <a:t>Electron</a:t>
            </a:r>
            <a:r>
              <a:rPr lang="ru-RU" dirty="0"/>
              <a:t> сделал смелый шаг, поддержав </a:t>
            </a:r>
            <a:r>
              <a:rPr lang="ru-RU" b="1" dirty="0"/>
              <a:t>IO.js</a:t>
            </a:r>
            <a:r>
              <a:rPr lang="ru-RU" dirty="0"/>
              <a:t> в момент застоя разработки Node.js. Это означает, что </a:t>
            </a:r>
            <a:r>
              <a:rPr lang="ru-RU" dirty="0" err="1"/>
              <a:t>Electron</a:t>
            </a:r>
            <a:r>
              <a:rPr lang="ru-RU" dirty="0"/>
              <a:t> в большой степени стремится поддерживать передовые возможности </a:t>
            </a:r>
            <a:r>
              <a:rPr lang="ru-RU" dirty="0" err="1"/>
              <a:t>JavaScript</a:t>
            </a:r>
            <a:r>
              <a:rPr lang="ru-RU" dirty="0"/>
              <a:t>, в то время как NW.js больше ориентируется на поддержку обратной совместимости (по крайней мере в теории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/>
              <a:t>Победитель: </a:t>
            </a:r>
            <a:r>
              <a:rPr lang="en-US" sz="3200" b="1" dirty="0"/>
              <a:t>Electron</a:t>
            </a:r>
            <a:endParaRPr lang="ru-RU" sz="3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Сравнение </a:t>
            </a:r>
            <a:r>
              <a:rPr lang="en-US" b="1" dirty="0" smtClean="0">
                <a:latin typeface="+mn-lt"/>
              </a:rPr>
              <a:t>Electron.js vs NW.js</a:t>
            </a:r>
            <a:endParaRPr lang="ru-RU" b="1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Сравнение </a:t>
            </a:r>
            <a:r>
              <a:rPr lang="en-US" b="1" dirty="0" smtClean="0">
                <a:latin typeface="+mn-lt"/>
              </a:rPr>
              <a:t>Electron.js vs NW.js</a:t>
            </a:r>
            <a:endParaRPr lang="ru-RU" b="1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541260" y="1346696"/>
            <a:ext cx="1168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NW.js</a:t>
            </a:r>
            <a:endParaRPr lang="ru-RU" sz="3200" b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84410" y="1410708"/>
            <a:ext cx="1588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Electron</a:t>
            </a:r>
            <a:endParaRPr lang="ru-RU" sz="3200" b="1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5" y="1877860"/>
            <a:ext cx="3771900" cy="1123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2536" b="16392"/>
          <a:stretch/>
        </p:blipFill>
        <p:spPr>
          <a:xfrm>
            <a:off x="601670" y="4799952"/>
            <a:ext cx="3048090" cy="9110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" y="2976368"/>
            <a:ext cx="1976842" cy="19768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33" y="1963680"/>
            <a:ext cx="1563800" cy="16780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/>
          <a:srcRect l="10188" t="8082" r="5837"/>
          <a:stretch/>
        </p:blipFill>
        <p:spPr>
          <a:xfrm>
            <a:off x="10272317" y="2173775"/>
            <a:ext cx="1401060" cy="14240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7"/>
          <a:srcRect l="10949" t="10263" r="12884"/>
          <a:stretch/>
        </p:blipFill>
        <p:spPr>
          <a:xfrm>
            <a:off x="8721561" y="2074891"/>
            <a:ext cx="1314402" cy="15680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662" y="3839145"/>
            <a:ext cx="1550100" cy="167301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7168" y="4085962"/>
            <a:ext cx="1340523" cy="1377250"/>
          </a:xfrm>
          <a:prstGeom prst="rect">
            <a:avLst/>
          </a:prstGeom>
        </p:spPr>
      </p:pic>
      <p:sp>
        <p:nvSpPr>
          <p:cNvPr id="17" name="Объект 16"/>
          <p:cNvSpPr>
            <a:spLocks noGrp="1"/>
          </p:cNvSpPr>
          <p:nvPr>
            <p:ph idx="1"/>
          </p:nvPr>
        </p:nvSpPr>
        <p:spPr>
          <a:xfrm>
            <a:off x="838200" y="591397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Победитель: </a:t>
            </a:r>
            <a:r>
              <a:rPr lang="en-US" sz="3600" b="1" dirty="0"/>
              <a:t>Electron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029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396" y="-100701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Итог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0019" y="1653096"/>
            <a:ext cx="9827628" cy="5127266"/>
          </a:xfrm>
        </p:spPr>
        <p:txBody>
          <a:bodyPr>
            <a:normAutofit/>
          </a:bodyPr>
          <a:lstStyle/>
          <a:p>
            <a:r>
              <a:rPr lang="ru-RU" sz="3400" dirty="0"/>
              <a:t>Оба </a:t>
            </a:r>
            <a:r>
              <a:rPr lang="ru-RU" sz="3400" dirty="0" smtClean="0"/>
              <a:t>проекта </a:t>
            </a:r>
            <a:r>
              <a:rPr lang="ru-RU" sz="3400" dirty="0"/>
              <a:t>имеют право на жизнь </a:t>
            </a:r>
            <a:endParaRPr lang="ru-RU" sz="3400" dirty="0" smtClean="0"/>
          </a:p>
          <a:p>
            <a:endParaRPr lang="ru-RU" sz="3400" dirty="0" smtClean="0"/>
          </a:p>
          <a:p>
            <a:r>
              <a:rPr lang="ru-RU" sz="3400" dirty="0" smtClean="0"/>
              <a:t> </a:t>
            </a:r>
            <a:r>
              <a:rPr lang="ru-RU" sz="3400" dirty="0"/>
              <a:t>Выбирать в зависимости от </a:t>
            </a:r>
            <a:r>
              <a:rPr lang="ru-RU" sz="3400" dirty="0" smtClean="0"/>
              <a:t>нужной </a:t>
            </a:r>
            <a:r>
              <a:rPr lang="ru-RU" sz="3400" dirty="0"/>
              <a:t>функциональности </a:t>
            </a:r>
            <a:endParaRPr lang="ru-RU" sz="3400" dirty="0" smtClean="0"/>
          </a:p>
          <a:p>
            <a:endParaRPr lang="ru-RU" sz="3400" dirty="0" smtClean="0"/>
          </a:p>
          <a:p>
            <a:r>
              <a:rPr lang="ru-RU" sz="3400" dirty="0" smtClean="0"/>
              <a:t>Недостатки </a:t>
            </a:r>
            <a:r>
              <a:rPr lang="ru-RU" sz="3400" dirty="0"/>
              <a:t>есть, но их не так </a:t>
            </a:r>
            <a:r>
              <a:rPr lang="ru-RU" sz="3400" dirty="0" smtClean="0"/>
              <a:t>много</a:t>
            </a:r>
          </a:p>
          <a:p>
            <a:endParaRPr lang="ru-RU" sz="3400" dirty="0" smtClean="0"/>
          </a:p>
          <a:p>
            <a:r>
              <a:rPr lang="ru-RU" sz="3400" dirty="0" smtClean="0"/>
              <a:t> </a:t>
            </a:r>
            <a:r>
              <a:rPr lang="ru-RU" sz="3400" dirty="0"/>
              <a:t>Преимущества превышают недостатки </a:t>
            </a:r>
            <a:endParaRPr lang="ru-RU" sz="3400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408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Electron.js</a:t>
            </a:r>
            <a:endParaRPr lang="ru-RU" b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691" y="1058054"/>
            <a:ext cx="12535382" cy="3999198"/>
          </a:xfrm>
          <a:prstGeom prst="rect">
            <a:avLst/>
          </a:prstGeom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95167" y="5325360"/>
            <a:ext cx="31646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ы можете создавать свое приложение с помощью HTML, CSS и </a:t>
            </a:r>
            <a:r>
              <a:rPr lang="ru-RU" sz="20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43668" y="5479247"/>
            <a:ext cx="30796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риложения создаются и работают на трех платформах.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07" y="1058054"/>
            <a:ext cx="1028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166" y="505784"/>
            <a:ext cx="10515600" cy="6102050"/>
          </a:xfrm>
        </p:spPr>
        <p:txBody>
          <a:bodyPr>
            <a:normAutofit/>
          </a:bodyPr>
          <a:lstStyle/>
          <a:p>
            <a:pPr algn="just"/>
            <a:r>
              <a:rPr lang="ru-RU" sz="3600" b="1" u="sng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Electron</a:t>
            </a:r>
            <a:r>
              <a:rPr lang="ru-RU" dirty="0" smtClean="0">
                <a:effectLst/>
              </a:rPr>
              <a:t>— </a:t>
            </a:r>
            <a:r>
              <a:rPr lang="ru-RU" dirty="0" err="1" smtClean="0">
                <a:effectLst/>
              </a:rPr>
              <a:t>фреймворк</a:t>
            </a:r>
            <a:r>
              <a:rPr lang="ru-RU" dirty="0" smtClean="0">
                <a:effectLst/>
              </a:rPr>
              <a:t>, разработанный </a:t>
            </a:r>
            <a:r>
              <a:rPr lang="ru-RU" dirty="0" err="1" smtClean="0">
                <a:effectLst/>
                <a:hlinkClick r:id="rId2" tooltip="GitHub"/>
              </a:rPr>
              <a:t>GitHub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в 2013 году.</a:t>
            </a:r>
          </a:p>
          <a:p>
            <a:pPr algn="just"/>
            <a:endParaRPr lang="ru-RU" dirty="0"/>
          </a:p>
          <a:p>
            <a:pPr algn="just"/>
            <a:endParaRPr lang="ru-RU" dirty="0" smtClean="0">
              <a:effectLst/>
            </a:endParaRPr>
          </a:p>
          <a:p>
            <a:pPr algn="just"/>
            <a:endParaRPr lang="ru-RU" dirty="0"/>
          </a:p>
          <a:p>
            <a:pPr algn="just"/>
            <a:endParaRPr lang="ru-RU" dirty="0" smtClean="0">
              <a:effectLst/>
            </a:endParaRPr>
          </a:p>
          <a:p>
            <a:pPr algn="just"/>
            <a:endParaRPr lang="ru-RU" dirty="0"/>
          </a:p>
          <a:p>
            <a:pPr algn="just"/>
            <a:endParaRPr lang="ru-RU" dirty="0" smtClean="0">
              <a:effectLst/>
            </a:endParaRPr>
          </a:p>
          <a:p>
            <a:pPr algn="just"/>
            <a:endParaRPr lang="ru-RU" dirty="0" smtClean="0">
              <a:effectLst/>
            </a:endParaRPr>
          </a:p>
          <a:p>
            <a:pPr marL="0" indent="0" algn="just">
              <a:buNone/>
            </a:pPr>
            <a:r>
              <a:rPr lang="ru-RU" dirty="0" smtClean="0"/>
              <a:t> Позволяет нам создавать кроссплатформенные приложения, используя HTML, CSS и </a:t>
            </a:r>
            <a:r>
              <a:rPr lang="ru-RU" dirty="0" err="1" smtClean="0"/>
              <a:t>JavaScript</a:t>
            </a:r>
            <a:r>
              <a:rPr lang="ru-RU" dirty="0" smtClean="0"/>
              <a:t>. Что является большим плюсом для команд, которые занимаются веб-разработкой.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72" y="1214259"/>
            <a:ext cx="6255588" cy="31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603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собой: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П</a:t>
            </a:r>
            <a:r>
              <a:rPr lang="ru-RU" sz="3600" dirty="0" err="1" smtClean="0"/>
              <a:t>рекомпилированый</a:t>
            </a:r>
            <a:r>
              <a:rPr lang="ru-RU" sz="3600" dirty="0" smtClean="0"/>
              <a:t> </a:t>
            </a:r>
            <a:r>
              <a:rPr lang="ru-RU" sz="3600" dirty="0" err="1"/>
              <a:t>бинарник</a:t>
            </a:r>
            <a:r>
              <a:rPr lang="ru-RU" sz="3600" dirty="0"/>
              <a:t> и библиотеки, нужные для работы приложения и доступа к </a:t>
            </a:r>
            <a:r>
              <a:rPr lang="ru-RU" sz="3600" dirty="0" err="1"/>
              <a:t>native</a:t>
            </a:r>
            <a:r>
              <a:rPr lang="ru-RU" sz="3600" dirty="0"/>
              <a:t> API операционной системы. 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/>
              <a:t>В</a:t>
            </a:r>
            <a:r>
              <a:rPr lang="ru-RU" sz="3600" dirty="0" smtClean="0"/>
              <a:t>ключает </a:t>
            </a:r>
            <a:r>
              <a:rPr lang="ru-RU" sz="3600" dirty="0"/>
              <a:t>в себя Node.js, направленный на работу в </a:t>
            </a:r>
            <a:r>
              <a:rPr lang="ru-RU" sz="3600" dirty="0" err="1"/>
              <a:t>десктопной</a:t>
            </a:r>
            <a:r>
              <a:rPr lang="ru-RU" sz="3600" dirty="0"/>
              <a:t> среде, и минимальную версию браузера </a:t>
            </a:r>
            <a:r>
              <a:rPr lang="ru-RU" sz="3600" dirty="0" err="1" smtClean="0"/>
              <a:t>Chromium</a:t>
            </a:r>
            <a:r>
              <a:rPr lang="ru-RU" sz="3600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62291" y="1157468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4330" y="-196768"/>
            <a:ext cx="12500659" cy="1481558"/>
          </a:xfrm>
          <a:ln w="19050">
            <a:noFill/>
          </a:ln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работы: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2291" y="1663580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основной процесс</a:t>
            </a:r>
            <a:r>
              <a:rPr lang="ru-RU" sz="3600" dirty="0" smtClean="0"/>
              <a:t>, который отвечает за интеграцию и взаимодействие с GUI ОС;</a:t>
            </a:r>
          </a:p>
          <a:p>
            <a:endParaRPr lang="ru-RU" sz="3600" dirty="0" smtClean="0"/>
          </a:p>
          <a:p>
            <a:r>
              <a:rPr lang="ru-RU" sz="3600" b="1" dirty="0" smtClean="0"/>
              <a:t>процесс рендеринга</a:t>
            </a:r>
            <a:r>
              <a:rPr lang="ru-RU" sz="3600" dirty="0" smtClean="0"/>
              <a:t>, отвечающий за отображение окна браузера, в котором может быть открыта страница приложения или любая другая веб-страница.</a:t>
            </a:r>
            <a:endParaRPr lang="ru-RU" sz="3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162291" y="1157468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4172" y="-104172"/>
            <a:ext cx="12396485" cy="1429735"/>
          </a:xfrm>
          <a:noFill/>
          <a:ln w="19050">
            <a:noFill/>
          </a:ln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хема рождения приложения: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0147" y="1581779"/>
            <a:ext cx="1060241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45720" rIns="1904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Электрон читает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ищет в нём секцию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 которой определен основной файл приложения</a:t>
            </a:r>
            <a:endParaRPr lang="en-US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«точку входу».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Затем происходит обработка «точки входа» и создаётся основной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процесс,который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свою очередь, при желании разработчика, открывает какую-либо страницу или страницы,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 есть создаёт окно браузера. А если говорить точнее, то порождает процесс или процессы рендеринга.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030147" y="1157469"/>
            <a:ext cx="10127848" cy="23149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79" y="0"/>
            <a:ext cx="1022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7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Подробная схема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60699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00" y="1466490"/>
            <a:ext cx="9141153" cy="49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603" y="-8628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Базовые возможности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699" y="1489959"/>
            <a:ext cx="10515600" cy="4351338"/>
          </a:xfrm>
        </p:spPr>
        <p:txBody>
          <a:bodyPr/>
          <a:lstStyle/>
          <a:p>
            <a:r>
              <a:rPr lang="ru-RU" sz="3600" u="sng" dirty="0" err="1">
                <a:hlinkClick r:id="rId2"/>
              </a:rPr>
              <a:t>process</a:t>
            </a:r>
            <a:r>
              <a:rPr lang="ru-RU" dirty="0"/>
              <a:t> — это объект, позволяющий получить информацию о типе запущенного процесса (рендеринг или основной процесс), версию </a:t>
            </a:r>
            <a:r>
              <a:rPr lang="ru-RU" dirty="0" err="1"/>
              <a:t>Chrome</a:t>
            </a:r>
            <a:r>
              <a:rPr lang="ru-RU" dirty="0"/>
              <a:t> и </a:t>
            </a:r>
            <a:r>
              <a:rPr lang="ru-RU" dirty="0" err="1"/>
              <a:t>Electron</a:t>
            </a:r>
            <a:r>
              <a:rPr lang="ru-RU" dirty="0"/>
              <a:t>, а также путь до выполняемого </a:t>
            </a:r>
            <a:r>
              <a:rPr lang="ru-RU" dirty="0" err="1"/>
              <a:t>js</a:t>
            </a:r>
            <a:r>
              <a:rPr lang="ru-RU" dirty="0"/>
              <a:t>-файла.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60699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196049" y="3572179"/>
            <a:ext cx="93716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u="sng" dirty="0" err="1" smtClean="0"/>
              <a:t>process.resourcesPath</a:t>
            </a:r>
            <a:r>
              <a:rPr lang="en-US" sz="2400" u="sng" dirty="0" smtClean="0"/>
              <a:t> </a:t>
            </a:r>
            <a:r>
              <a:rPr lang="en-US" sz="2400" dirty="0" smtClean="0"/>
              <a:t>- </a:t>
            </a:r>
            <a:r>
              <a:rPr lang="ru-RU" sz="2800" dirty="0" smtClean="0"/>
              <a:t>путь </a:t>
            </a:r>
            <a:r>
              <a:rPr lang="ru-RU" sz="2800" dirty="0"/>
              <a:t>к каталогу ресурсов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196049" y="4443146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ru-RU" sz="3200" u="sng" dirty="0" err="1" smtClean="0"/>
              <a:t>process.type</a:t>
            </a:r>
            <a:r>
              <a:rPr lang="en-US" sz="2800" dirty="0" smtClean="0"/>
              <a:t> - </a:t>
            </a:r>
            <a:r>
              <a:rPr lang="ru-RU" sz="2800" dirty="0" smtClean="0"/>
              <a:t>тип </a:t>
            </a:r>
            <a:r>
              <a:rPr lang="ru-RU" sz="2800" dirty="0"/>
              <a:t>текущего </a:t>
            </a:r>
            <a:r>
              <a:rPr lang="ru-RU" sz="2800" dirty="0" smtClean="0"/>
              <a:t>процесса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96049" y="5445650"/>
            <a:ext cx="83762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u="sng" dirty="0" err="1" smtClean="0"/>
              <a:t>process.versions</a:t>
            </a:r>
            <a:r>
              <a:rPr lang="ru-RU" sz="3200" u="sng" dirty="0" smtClean="0"/>
              <a:t>.</a:t>
            </a:r>
            <a:r>
              <a:rPr lang="en-US" sz="3200" u="sng" dirty="0" smtClean="0"/>
              <a:t>node</a:t>
            </a:r>
            <a:r>
              <a:rPr lang="en-US" sz="2800" dirty="0" smtClean="0"/>
              <a:t> - </a:t>
            </a:r>
            <a:r>
              <a:rPr lang="ru-RU" sz="2800" dirty="0" smtClean="0"/>
              <a:t>верси</a:t>
            </a:r>
            <a:r>
              <a:rPr lang="ru-RU" sz="2800" dirty="0"/>
              <a:t>я</a:t>
            </a:r>
            <a:r>
              <a:rPr lang="ru-RU" sz="2800" dirty="0" smtClean="0"/>
              <a:t> </a:t>
            </a:r>
            <a:r>
              <a:rPr lang="en-US" sz="2800" dirty="0" smtClean="0"/>
              <a:t>Node</a:t>
            </a:r>
            <a:r>
              <a:rPr lang="ru-RU" sz="2800" dirty="0" smtClean="0"/>
              <a:t>.</a:t>
            </a:r>
            <a:r>
              <a:rPr lang="en-US" sz="2800" dirty="0" err="1" smtClean="0"/>
              <a:t>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18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91" y="3252486"/>
            <a:ext cx="11023453" cy="29016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89958" y="1038458"/>
            <a:ext cx="83762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u="sng" dirty="0" err="1" smtClean="0"/>
              <a:t>process.versions.chrome</a:t>
            </a:r>
            <a:r>
              <a:rPr lang="en-US" sz="2800" dirty="0" smtClean="0"/>
              <a:t> - </a:t>
            </a:r>
            <a:r>
              <a:rPr lang="ru-RU" sz="2800" dirty="0" smtClean="0"/>
              <a:t>верси</a:t>
            </a:r>
            <a:r>
              <a:rPr lang="ru-RU" sz="2800" dirty="0"/>
              <a:t>я</a:t>
            </a:r>
            <a:r>
              <a:rPr lang="ru-RU" sz="2800" dirty="0" smtClean="0"/>
              <a:t> </a:t>
            </a:r>
            <a:r>
              <a:rPr lang="ru-RU" sz="2800" dirty="0" err="1"/>
              <a:t>Chrome</a:t>
            </a:r>
            <a:r>
              <a:rPr lang="ru-RU" sz="28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9958" y="1984811"/>
            <a:ext cx="83762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u="sng" dirty="0" err="1" smtClean="0"/>
              <a:t>process.versions</a:t>
            </a:r>
            <a:r>
              <a:rPr lang="ru-RU" sz="3200" u="sng" dirty="0" smtClean="0"/>
              <a:t>.</a:t>
            </a:r>
            <a:r>
              <a:rPr lang="en-US" sz="3200" u="sng" dirty="0" smtClean="0"/>
              <a:t>electron</a:t>
            </a:r>
            <a:r>
              <a:rPr lang="en-US" sz="2800" dirty="0" smtClean="0"/>
              <a:t> - </a:t>
            </a:r>
            <a:r>
              <a:rPr lang="ru-RU" sz="2800" dirty="0" smtClean="0"/>
              <a:t>верси</a:t>
            </a:r>
            <a:r>
              <a:rPr lang="ru-RU" sz="2800" dirty="0"/>
              <a:t>я</a:t>
            </a:r>
            <a:r>
              <a:rPr lang="ru-RU" sz="2800" dirty="0" smtClean="0"/>
              <a:t> </a:t>
            </a:r>
            <a:r>
              <a:rPr lang="en-US" sz="2800" dirty="0" smtClean="0"/>
              <a:t>Electron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520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элементы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60699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79655"/>
            <a:ext cx="1085705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Объект </a:t>
            </a:r>
            <a:r>
              <a:rPr lang="ru-RU" altLang="ru-RU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File</a:t>
            </a:r>
            <a:r>
              <a:rPr lang="ru-RU" alt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dirty="0"/>
              <a:t>— это абстракция над </a:t>
            </a:r>
            <a:r>
              <a:rPr lang="ru-RU" altLang="ru-RU" dirty="0" err="1"/>
              <a:t>нативным</a:t>
            </a:r>
            <a:r>
              <a:rPr lang="ru-RU" altLang="ru-RU" dirty="0"/>
              <a:t> </a:t>
            </a:r>
            <a:r>
              <a:rPr lang="ru-RU" altLang="ru-RU" dirty="0" err="1"/>
              <a:t>File</a:t>
            </a:r>
            <a:r>
              <a:rPr lang="ru-RU" altLang="ru-RU" dirty="0"/>
              <a:t>, передающая стандартному HTML5 </a:t>
            </a:r>
            <a:r>
              <a:rPr lang="ru-RU" altLang="ru-RU" dirty="0" err="1"/>
              <a:t>file</a:t>
            </a:r>
            <a:r>
              <a:rPr lang="ru-RU" altLang="ru-RU" dirty="0"/>
              <a:t> API путь к физическому расположению файла в файловой системе пользователя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hlinkClick r:id="rId3"/>
              </a:rPr>
              <a:t>Тег &lt;</a:t>
            </a:r>
            <a:r>
              <a:rPr lang="ru-RU" altLang="ru-RU" dirty="0" err="1">
                <a:hlinkClick r:id="rId3"/>
              </a:rPr>
              <a:t>webview</a:t>
            </a:r>
            <a:r>
              <a:rPr lang="ru-RU" altLang="ru-RU" dirty="0">
                <a:hlinkClick r:id="rId3"/>
              </a:rPr>
              <a:t>&gt;</a:t>
            </a:r>
            <a:r>
              <a:rPr lang="ru-RU" altLang="ru-RU" dirty="0"/>
              <a:t> — возможность встраивания гостевого контента (веб-страницы) в гостевой контейнер, работающий в отдельном процессе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hlinkClick r:id="rId4"/>
              </a:rPr>
              <a:t>Функция </a:t>
            </a:r>
            <a:r>
              <a:rPr lang="ru-RU" altLang="ru-RU" dirty="0" err="1">
                <a:hlinkClick r:id="rId4"/>
              </a:rPr>
              <a:t>window.open</a:t>
            </a:r>
            <a:r>
              <a:rPr lang="ru-RU" altLang="ru-RU" dirty="0"/>
              <a:t> — создание нового окна на странице (экземпляр </a:t>
            </a:r>
            <a:r>
              <a:rPr lang="ru-RU" altLang="ru-RU" dirty="0" err="1"/>
              <a:t>BrowserWindow</a:t>
            </a:r>
            <a:r>
              <a:rPr lang="ru-RU" altLang="ru-RU" dirty="0" smtClean="0"/>
              <a:t>)</a:t>
            </a:r>
            <a:r>
              <a:rPr lang="en-US" altLang="ru-RU" dirty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583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815" y="-748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API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211" y="1333918"/>
            <a:ext cx="10515600" cy="5239409"/>
          </a:xfrm>
        </p:spPr>
        <p:txBody>
          <a:bodyPr>
            <a:normAutofit lnSpcReduction="10000"/>
          </a:bodyPr>
          <a:lstStyle/>
          <a:p>
            <a:r>
              <a:rPr lang="ru-RU" u="sng" dirty="0" err="1"/>
              <a:t>Frameless</a:t>
            </a:r>
            <a:r>
              <a:rPr lang="ru-RU" u="sng" dirty="0"/>
              <a:t> </a:t>
            </a:r>
            <a:r>
              <a:rPr lang="ru-RU" u="sng" dirty="0" err="1"/>
              <a:t>Window</a:t>
            </a:r>
            <a:r>
              <a:rPr lang="ru-RU" u="sng" dirty="0"/>
              <a:t> </a:t>
            </a:r>
            <a:r>
              <a:rPr lang="ru-RU" dirty="0"/>
              <a:t>- можно задавать размер окна(мин, макс), включать и выключать рамки. Изменять стиль </a:t>
            </a:r>
            <a:r>
              <a:rPr lang="ru-RU" dirty="0" err="1"/>
              <a:t>titleBar</a:t>
            </a:r>
            <a:r>
              <a:rPr lang="ru-RU" dirty="0"/>
              <a:t> под мак. Прозрачность (артефакты под мак и </a:t>
            </a:r>
            <a:r>
              <a:rPr lang="ru-RU" dirty="0" err="1"/>
              <a:t>линукс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 smtClean="0"/>
              <a:t> </a:t>
            </a:r>
            <a:r>
              <a:rPr lang="ru-RU" u="sng" dirty="0" err="1"/>
              <a:t>Dialog</a:t>
            </a:r>
            <a:r>
              <a:rPr lang="ru-RU" dirty="0"/>
              <a:t> - </a:t>
            </a:r>
            <a:r>
              <a:rPr lang="ru-RU" dirty="0" err="1"/>
              <a:t>нативные</a:t>
            </a:r>
            <a:r>
              <a:rPr lang="ru-RU" dirty="0"/>
              <a:t> диалоговые окна как открыть и сохранить файл, </a:t>
            </a:r>
            <a:r>
              <a:rPr lang="ru-RU" dirty="0" err="1"/>
              <a:t>alert</a:t>
            </a:r>
            <a:r>
              <a:rPr lang="ru-RU" dirty="0" smtClean="0"/>
              <a:t>…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u="sng" dirty="0" err="1" smtClean="0"/>
              <a:t>Tray</a:t>
            </a:r>
            <a:r>
              <a:rPr lang="ru-RU" dirty="0" smtClean="0"/>
              <a:t> </a:t>
            </a:r>
            <a:r>
              <a:rPr lang="ru-RU" dirty="0"/>
              <a:t>- возможность поместить иконку приложения в </a:t>
            </a:r>
            <a:r>
              <a:rPr lang="ru-RU" dirty="0" err="1"/>
              <a:t>трей</a:t>
            </a:r>
            <a:r>
              <a:rPr lang="ru-RU" dirty="0"/>
              <a:t> с возможностью отображения меню по клику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u="sng" dirty="0" err="1"/>
              <a:t>Menu</a:t>
            </a:r>
            <a:r>
              <a:rPr lang="ru-RU" dirty="0"/>
              <a:t> и </a:t>
            </a:r>
            <a:r>
              <a:rPr lang="ru-RU" u="sng" dirty="0" err="1"/>
              <a:t>MenuItem</a:t>
            </a:r>
            <a:r>
              <a:rPr lang="ru-RU" dirty="0"/>
              <a:t> - Возможность создать главное и контекстное меню с вложенным меню </a:t>
            </a:r>
            <a:endParaRPr lang="en-US" dirty="0" smtClean="0"/>
          </a:p>
          <a:p>
            <a:r>
              <a:rPr lang="ru-RU" u="sng" dirty="0" err="1" smtClean="0"/>
              <a:t>globalShortcut</a:t>
            </a:r>
            <a:r>
              <a:rPr lang="ru-RU" dirty="0" smtClean="0"/>
              <a:t> </a:t>
            </a:r>
            <a:r>
              <a:rPr lang="ru-RU" dirty="0"/>
              <a:t>- можно управлять глобальными </a:t>
            </a:r>
            <a:r>
              <a:rPr lang="ru-RU" dirty="0" err="1"/>
              <a:t>хоткеями</a:t>
            </a:r>
            <a:r>
              <a:rPr lang="ru-RU" dirty="0"/>
              <a:t>. (осторожно) </a:t>
            </a:r>
            <a:endParaRPr lang="en-US" dirty="0" smtClean="0"/>
          </a:p>
          <a:p>
            <a:r>
              <a:rPr lang="ru-RU" u="sng" dirty="0" err="1" smtClean="0"/>
              <a:t>clipboard</a:t>
            </a:r>
            <a:r>
              <a:rPr lang="ru-RU" dirty="0" smtClean="0"/>
              <a:t> </a:t>
            </a:r>
            <a:r>
              <a:rPr lang="ru-RU" dirty="0"/>
              <a:t>- доступ к буферу обмена </a:t>
            </a:r>
            <a:endParaRPr lang="en-US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97352" y="1028073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4" y="1061049"/>
            <a:ext cx="10549505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99324"/>
            <a:ext cx="10515600" cy="1325563"/>
          </a:xfrm>
        </p:spPr>
        <p:txBody>
          <a:bodyPr/>
          <a:lstStyle/>
          <a:p>
            <a:pPr algn="ctr"/>
            <a:r>
              <a:rPr lang="ru-RU" b="1" dirty="0" err="1">
                <a:latin typeface="+mn-lt"/>
              </a:rPr>
              <a:t>Десктопные</a:t>
            </a:r>
            <a:r>
              <a:rPr lang="ru-RU" b="1" dirty="0">
                <a:latin typeface="+mn-lt"/>
              </a:rPr>
              <a:t> приложения на </a:t>
            </a:r>
            <a:r>
              <a:rPr lang="ru-RU" b="1" dirty="0" err="1">
                <a:latin typeface="+mn-lt"/>
              </a:rPr>
              <a:t>JavaScript</a:t>
            </a:r>
            <a:r>
              <a:rPr lang="ru-RU" b="1" dirty="0">
                <a:latin typeface="+mn-lt"/>
              </a:rPr>
              <a:t> Почему это имеет право на жизнь?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23432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"/>
              </a:lnSpc>
            </a:pPr>
            <a:r>
              <a:rPr lang="ru-RU" sz="3200" dirty="0"/>
              <a:t>н</a:t>
            </a:r>
            <a:r>
              <a:rPr lang="ru-RU" sz="3200" dirty="0" smtClean="0"/>
              <a:t>изкий порог вхождения, ниже только дно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r>
              <a:rPr lang="ru-RU" sz="3200" dirty="0"/>
              <a:t>с</a:t>
            </a:r>
            <a:r>
              <a:rPr lang="ru-RU" sz="3200" dirty="0" smtClean="0"/>
              <a:t>корость разработки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/>
          </a:p>
          <a:p>
            <a:pPr>
              <a:lnSpc>
                <a:spcPct val="20000"/>
              </a:lnSpc>
            </a:pPr>
            <a:r>
              <a:rPr lang="ru-RU" sz="3200" dirty="0"/>
              <a:t>к</a:t>
            </a:r>
            <a:r>
              <a:rPr lang="ru-RU" sz="3200" dirty="0" smtClean="0"/>
              <a:t>россплатформенность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r>
              <a:rPr lang="ru-RU" sz="3200" dirty="0" smtClean="0"/>
              <a:t>хорошая производительность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r>
              <a:rPr lang="ru-RU" sz="3200" dirty="0"/>
              <a:t>д</a:t>
            </a:r>
            <a:r>
              <a:rPr lang="ru-RU" sz="3200" dirty="0" smtClean="0"/>
              <a:t>изайн приложения ограничен вашей фантазией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>
              <a:lnSpc>
                <a:spcPct val="20000"/>
              </a:lnSpc>
            </a:pPr>
            <a:endParaRPr lang="ru-RU" sz="3200" dirty="0" smtClean="0"/>
          </a:p>
          <a:p>
            <a:pPr>
              <a:lnSpc>
                <a:spcPct val="20000"/>
              </a:lnSpc>
            </a:pPr>
            <a:endParaRPr lang="en-US" sz="3200" dirty="0" smtClean="0"/>
          </a:p>
          <a:p>
            <a:pPr>
              <a:lnSpc>
                <a:spcPct val="20000"/>
              </a:lnSpc>
            </a:pPr>
            <a:r>
              <a:rPr lang="ru-RU" sz="3200" dirty="0"/>
              <a:t>в</a:t>
            </a:r>
            <a:r>
              <a:rPr lang="ru-RU" sz="3200" dirty="0" smtClean="0"/>
              <a:t>озможность использования </a:t>
            </a:r>
            <a:r>
              <a:rPr lang="ru-RU" sz="3200" dirty="0" err="1" smtClean="0"/>
              <a:t>нативных</a:t>
            </a:r>
            <a:r>
              <a:rPr lang="ru-RU" sz="3200" dirty="0" smtClean="0"/>
              <a:t> модулей.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80458" y="1469547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7323" y="-115746"/>
            <a:ext cx="12674279" cy="1481560"/>
          </a:xfrm>
          <a:ln w="19050">
            <a:noFill/>
          </a:ln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окружения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работы с Электроном вам нужен </a:t>
            </a:r>
            <a:r>
              <a:rPr lang="ru-RU" b="1" dirty="0" smtClean="0"/>
              <a:t>Node.js</a:t>
            </a:r>
            <a:r>
              <a:rPr lang="ru-RU" dirty="0" smtClean="0"/>
              <a:t> и пакетный менеджер </a:t>
            </a:r>
            <a:r>
              <a:rPr lang="ru-RU" b="1" dirty="0" err="1" smtClean="0"/>
              <a:t>npm</a:t>
            </a:r>
            <a:r>
              <a:rPr lang="ru-RU" dirty="0" smtClean="0"/>
              <a:t> актуальной версии.</a:t>
            </a:r>
          </a:p>
          <a:p>
            <a:r>
              <a:rPr lang="ru-RU" dirty="0"/>
              <a:t>Г</a:t>
            </a:r>
            <a:r>
              <a:rPr lang="ru-RU" dirty="0" smtClean="0"/>
              <a:t>лобально установить пакет </a:t>
            </a:r>
            <a:r>
              <a:rPr lang="ru-RU" b="1" dirty="0" err="1" smtClean="0"/>
              <a:t>electron-prebuilt</a:t>
            </a:r>
            <a:r>
              <a:rPr lang="ru-RU" dirty="0" smtClean="0"/>
              <a:t>, который позволит автоматически загружать актуальную версию Электрона и запускать приложения без необходимости предварительной сборки.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5349"/>
          <a:stretch/>
        </p:blipFill>
        <p:spPr>
          <a:xfrm>
            <a:off x="838200" y="4398379"/>
            <a:ext cx="11313999" cy="141799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960699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562" y="221112"/>
            <a:ext cx="10515600" cy="4351338"/>
          </a:xfrm>
        </p:spPr>
        <p:txBody>
          <a:bodyPr/>
          <a:lstStyle/>
          <a:p>
            <a:r>
              <a:rPr lang="ru-RU" dirty="0"/>
              <a:t>Ч</a:t>
            </a:r>
            <a:r>
              <a:rPr lang="ru-RU" dirty="0" smtClean="0"/>
              <a:t>тобы запустить приложение, необходимо всего лишь выполнить команду</a:t>
            </a:r>
            <a:endParaRPr lang="en-US" dirty="0" smtClean="0"/>
          </a:p>
          <a:p>
            <a:r>
              <a:rPr lang="ru-RU" dirty="0" smtClean="0"/>
              <a:t>Для последующей автоматизации процесса разработки я советую добавить эту команду в секцию</a:t>
            </a:r>
            <a:r>
              <a:rPr lang="en-US" dirty="0" smtClean="0"/>
              <a:t> </a:t>
            </a:r>
            <a:r>
              <a:rPr lang="ru-RU" dirty="0" smtClean="0"/>
              <a:t> скриптов в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04" y="661571"/>
            <a:ext cx="1406103" cy="414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63" y="1536101"/>
            <a:ext cx="1478642" cy="4152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62" y="2137432"/>
            <a:ext cx="9810750" cy="20002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8007" y="4249284"/>
            <a:ext cx="10768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Эта запись даст возможность инициировать запуск приложения по команде  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795" y="4792510"/>
            <a:ext cx="1256271" cy="4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Electron-quick-start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1534"/>
            <a:ext cx="10515600" cy="6629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https</a:t>
            </a:r>
            <a:r>
              <a:rPr lang="en-US" sz="3600" dirty="0" smtClean="0"/>
              <a:t>://</a:t>
            </a:r>
            <a:r>
              <a:rPr lang="en-US" sz="3600" dirty="0"/>
              <a:t>github.com/electron/electron-quick-start</a:t>
            </a:r>
            <a:endParaRPr lang="ru-RU" sz="3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60699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2" y="2122502"/>
            <a:ext cx="10764456" cy="47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V="1">
            <a:off x="1279002" y="6366076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578734"/>
            <a:ext cx="11698158" cy="52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84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Terminal -&gt;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286" y="1630297"/>
            <a:ext cx="9878708" cy="465475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027394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03" t="15865" r="129" b="6666"/>
          <a:stretch/>
        </p:blipFill>
        <p:spPr>
          <a:xfrm>
            <a:off x="1202560" y="250391"/>
            <a:ext cx="10188134" cy="612726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298775" y="6643868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94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Для </a:t>
            </a:r>
            <a:r>
              <a:rPr lang="ru-RU" b="1" dirty="0">
                <a:latin typeface="+mn-lt"/>
              </a:rPr>
              <a:t>создания самого простого приложения нам нужно всего три файла: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879" y="2280996"/>
            <a:ext cx="4618299" cy="4150047"/>
          </a:xfrm>
          <a:noFill/>
        </p:spPr>
        <p:txBody>
          <a:bodyPr>
            <a:normAutofit fontScale="85000" lnSpcReduction="20000"/>
          </a:bodyPr>
          <a:lstStyle/>
          <a:p>
            <a:endParaRPr lang="ru-RU" sz="5400" dirty="0" smtClean="0"/>
          </a:p>
          <a:p>
            <a:r>
              <a:rPr lang="en-US" sz="5400" dirty="0" err="1" smtClean="0"/>
              <a:t>package.json</a:t>
            </a:r>
            <a:endParaRPr lang="ru-RU" sz="5400" dirty="0" smtClean="0"/>
          </a:p>
          <a:p>
            <a:endParaRPr lang="ru-RU" sz="5400" dirty="0" smtClean="0"/>
          </a:p>
          <a:p>
            <a:r>
              <a:rPr lang="en-US" sz="5400" dirty="0" smtClean="0"/>
              <a:t>main.js </a:t>
            </a:r>
            <a:endParaRPr lang="ru-RU" sz="5400" dirty="0" smtClean="0"/>
          </a:p>
          <a:p>
            <a:endParaRPr lang="ru-RU" sz="5400" dirty="0" smtClean="0"/>
          </a:p>
          <a:p>
            <a:r>
              <a:rPr lang="en-US" sz="5400" dirty="0" smtClean="0"/>
              <a:t>index.html</a:t>
            </a:r>
            <a:r>
              <a:rPr lang="en-US" sz="1800" dirty="0"/>
              <a:t/>
            </a:r>
            <a:br>
              <a:rPr lang="en-US" sz="1800" dirty="0"/>
            </a:br>
            <a:endParaRPr lang="ru-RU" sz="18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97352" y="1829583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71" y="3225980"/>
            <a:ext cx="6079321" cy="22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2101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ndex.html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156504" y="115507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4" y="1527857"/>
            <a:ext cx="10274890" cy="49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005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p</a:t>
            </a:r>
            <a:r>
              <a:rPr lang="en-US" b="1" dirty="0" err="1" smtClean="0">
                <a:latin typeface="+mn-lt"/>
              </a:rPr>
              <a:t>ackage.json</a:t>
            </a:r>
            <a:endParaRPr lang="ru-RU" b="1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571" y="1814574"/>
            <a:ext cx="8403220" cy="4857471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1027394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992" y="621858"/>
            <a:ext cx="10515600" cy="5975711"/>
          </a:xfrm>
        </p:spPr>
        <p:txBody>
          <a:bodyPr>
            <a:normAutofit/>
          </a:bodyPr>
          <a:lstStyle/>
          <a:p>
            <a:r>
              <a:rPr lang="ru-RU" sz="3600" dirty="0"/>
              <a:t>«</a:t>
            </a:r>
            <a:r>
              <a:rPr lang="ru-RU" sz="3600" dirty="0" err="1"/>
              <a:t>name</a:t>
            </a:r>
            <a:r>
              <a:rPr lang="ru-RU" sz="3600" dirty="0" smtClean="0"/>
              <a:t>»— </a:t>
            </a:r>
            <a:r>
              <a:rPr lang="ru-RU" sz="3600" dirty="0"/>
              <a:t>это имя </a:t>
            </a:r>
            <a:r>
              <a:rPr lang="ru-RU" sz="3600" dirty="0" smtClean="0"/>
              <a:t>вашего </a:t>
            </a:r>
            <a:r>
              <a:rPr lang="ru-RU" sz="3600" dirty="0"/>
              <a:t>приложения</a:t>
            </a:r>
            <a:r>
              <a:rPr lang="ru-RU" sz="3600" dirty="0" smtClean="0"/>
              <a:t>;</a:t>
            </a:r>
            <a:endParaRPr lang="en-US" sz="3600" dirty="0" smtClean="0"/>
          </a:p>
          <a:p>
            <a:r>
              <a:rPr lang="ru-RU" sz="3600" dirty="0" smtClean="0"/>
              <a:t>«</a:t>
            </a:r>
            <a:r>
              <a:rPr lang="ru-RU" sz="3600" dirty="0" err="1"/>
              <a:t>version</a:t>
            </a:r>
            <a:r>
              <a:rPr lang="ru-RU" sz="3600" dirty="0" smtClean="0"/>
              <a:t>»— </a:t>
            </a:r>
            <a:r>
              <a:rPr lang="ru-RU" sz="3600" dirty="0"/>
              <a:t>это его версия, соответственно</a:t>
            </a:r>
            <a:r>
              <a:rPr lang="ru-RU" sz="3600" dirty="0" smtClean="0"/>
              <a:t>;</a:t>
            </a:r>
            <a:endParaRPr lang="en-US" sz="3600" dirty="0" smtClean="0"/>
          </a:p>
          <a:p>
            <a:r>
              <a:rPr lang="ru-RU" sz="3600" dirty="0" smtClean="0"/>
              <a:t>«</a:t>
            </a:r>
            <a:r>
              <a:rPr lang="ru-RU" sz="3600" dirty="0" err="1"/>
              <a:t>main</a:t>
            </a:r>
            <a:r>
              <a:rPr lang="ru-RU" sz="3600" dirty="0" smtClean="0"/>
              <a:t>»—  </a:t>
            </a:r>
            <a:r>
              <a:rPr lang="ru-RU" sz="3600" dirty="0"/>
              <a:t>основной </a:t>
            </a:r>
            <a:r>
              <a:rPr lang="ru-RU" sz="3600" dirty="0" smtClean="0"/>
              <a:t>скрипт</a:t>
            </a:r>
            <a:r>
              <a:rPr lang="en-US" sz="3600" dirty="0" smtClean="0"/>
              <a:t>;</a:t>
            </a:r>
          </a:p>
          <a:p>
            <a:r>
              <a:rPr lang="ru-RU" sz="3600" dirty="0" smtClean="0"/>
              <a:t>«</a:t>
            </a:r>
            <a:r>
              <a:rPr lang="en-US" sz="3600" dirty="0" smtClean="0"/>
              <a:t>start</a:t>
            </a:r>
            <a:r>
              <a:rPr lang="ru-RU" sz="3600" dirty="0" smtClean="0"/>
              <a:t>»—  команда запуска приложения.</a:t>
            </a:r>
          </a:p>
          <a:p>
            <a:pPr marL="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	если </a:t>
            </a:r>
            <a:r>
              <a:rPr lang="en-US" sz="3600" b="1" dirty="0" smtClean="0"/>
              <a:t>electron-prebuilt</a:t>
            </a:r>
            <a:r>
              <a:rPr lang="ru-RU" sz="3600" b="1" dirty="0" smtClean="0"/>
              <a:t> </a:t>
            </a:r>
            <a:r>
              <a:rPr lang="ru-RU" sz="3600" dirty="0" smtClean="0"/>
              <a:t>установлен глобально то:</a:t>
            </a:r>
            <a:endParaRPr lang="en-US" sz="3600" dirty="0"/>
          </a:p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en-US" sz="3600" b="1" dirty="0"/>
              <a:t>	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ru-RU" sz="3600" dirty="0" smtClean="0"/>
              <a:t>если локально : </a:t>
            </a:r>
            <a:r>
              <a:rPr lang="en-US" sz="3600" dirty="0" smtClean="0"/>
              <a:t>“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/>
              <a:t>Если поле </a:t>
            </a:r>
            <a:r>
              <a:rPr lang="ru-RU" b="1" dirty="0" err="1"/>
              <a:t>main</a:t>
            </a:r>
            <a:r>
              <a:rPr lang="ru-RU" dirty="0"/>
              <a:t> не будет указано в </a:t>
            </a:r>
            <a:r>
              <a:rPr lang="ru-RU" b="1" dirty="0" err="1"/>
              <a:t>pakage.json</a:t>
            </a:r>
            <a:r>
              <a:rPr lang="ru-RU" dirty="0"/>
              <a:t>, то по умолчанию </a:t>
            </a:r>
            <a:r>
              <a:rPr lang="ru-RU" dirty="0" err="1"/>
              <a:t>Electron</a:t>
            </a:r>
            <a:r>
              <a:rPr lang="ru-RU" dirty="0"/>
              <a:t> будет пытаться загрузить </a:t>
            </a:r>
            <a:r>
              <a:rPr lang="ru-RU" b="1" dirty="0"/>
              <a:t>index.js</a:t>
            </a:r>
            <a:r>
              <a:rPr lang="ru-RU" dirty="0"/>
              <a:t> файл.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24356" y="4304999"/>
            <a:ext cx="598314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u="sng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./</a:t>
            </a:r>
            <a:r>
              <a:rPr kumimoji="0" lang="ru-RU" altLang="ru-RU" sz="3200" b="1" u="sng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node_modules</a:t>
            </a:r>
            <a:r>
              <a:rPr kumimoji="0" lang="ru-RU" altLang="ru-RU" sz="3200" b="1" u="sng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/.</a:t>
            </a:r>
            <a:r>
              <a:rPr kumimoji="0" lang="ru-RU" altLang="ru-RU" sz="3200" b="1" u="sng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bin</a:t>
            </a:r>
            <a:r>
              <a:rPr kumimoji="0" lang="ru-RU" altLang="ru-RU" sz="3200" b="1" u="sng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/</a:t>
            </a:r>
            <a:r>
              <a:rPr kumimoji="0" lang="ru-RU" altLang="ru-RU" sz="3200" b="1" u="sng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electron</a:t>
            </a:r>
            <a:r>
              <a:rPr kumimoji="0" lang="ru-RU" altLang="ru-RU" sz="3200" b="1" u="sng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.</a:t>
            </a:r>
            <a:r>
              <a:rPr kumimoji="0" lang="en-US" altLang="ru-RU" sz="3200" b="1" u="sng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”</a:t>
            </a:r>
            <a:endParaRPr kumimoji="0" lang="ru-RU" altLang="ru-RU" sz="6000" b="1" u="sng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92" y="104172"/>
            <a:ext cx="10287000" cy="419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65573" y="3720224"/>
            <a:ext cx="210685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b="1" u="sng" dirty="0"/>
              <a:t>“electron .”</a:t>
            </a:r>
          </a:p>
        </p:txBody>
      </p:sp>
    </p:spTree>
    <p:extLst>
      <p:ext uri="{BB962C8B-B14F-4D97-AF65-F5344CB8AC3E}">
        <p14:creationId xmlns:p14="http://schemas.microsoft.com/office/powerpoint/2010/main" val="15317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Приложения, созданные на </a:t>
            </a:r>
            <a:r>
              <a:rPr lang="en-US" b="1" dirty="0" smtClean="0">
                <a:latin typeface="+mn-lt"/>
              </a:rPr>
              <a:t>Electron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7" y="1817479"/>
            <a:ext cx="2162175" cy="2333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00" y="1769854"/>
            <a:ext cx="2324100" cy="2381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64" y="4237252"/>
            <a:ext cx="2276475" cy="23050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601" y="4226045"/>
            <a:ext cx="2506500" cy="23274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643" y="1877448"/>
            <a:ext cx="2085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408" y="-16731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main.js</a:t>
            </a:r>
            <a:r>
              <a:rPr lang="ru-RU" b="1" dirty="0" smtClean="0">
                <a:latin typeface="+mn-lt"/>
              </a:rPr>
              <a:t> – </a:t>
            </a:r>
            <a:r>
              <a:rPr lang="en-US" b="1" dirty="0" smtClean="0">
                <a:latin typeface="+mn-lt"/>
              </a:rPr>
              <a:t>”</a:t>
            </a:r>
            <a:r>
              <a:rPr lang="ru-RU" b="1" dirty="0" smtClean="0">
                <a:latin typeface="+mn-lt"/>
              </a:rPr>
              <a:t>точка входа</a:t>
            </a:r>
            <a:r>
              <a:rPr lang="en-US" b="1" dirty="0" smtClean="0">
                <a:latin typeface="+mn-lt"/>
              </a:rPr>
              <a:t>”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2908" y="2309411"/>
            <a:ext cx="105156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с</a:t>
            </a:r>
            <a:r>
              <a:rPr lang="ru-RU" sz="4400" dirty="0" smtClean="0"/>
              <a:t>оздание окон приложения</a:t>
            </a:r>
          </a:p>
          <a:p>
            <a:endParaRPr lang="ru-RU" sz="4400" dirty="0" smtClean="0"/>
          </a:p>
          <a:p>
            <a:r>
              <a:rPr lang="ru-RU" sz="4400" dirty="0" err="1"/>
              <a:t>о</a:t>
            </a:r>
            <a:r>
              <a:rPr lang="ru-RU" sz="4400" dirty="0" err="1" smtClean="0"/>
              <a:t>братботка</a:t>
            </a:r>
            <a:r>
              <a:rPr lang="ru-RU" sz="4400" dirty="0" smtClean="0"/>
              <a:t> событий</a:t>
            </a:r>
            <a:endParaRPr lang="ru-RU" sz="4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156504" y="983848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317" y="960699"/>
            <a:ext cx="10515600" cy="5725550"/>
          </a:xfrm>
        </p:spPr>
        <p:txBody>
          <a:bodyPr>
            <a:normAutofit/>
          </a:bodyPr>
          <a:lstStyle/>
          <a:p>
            <a:r>
              <a:rPr lang="ru-RU" sz="3600" dirty="0"/>
              <a:t>Сначала необходимо подключить модуль </a:t>
            </a:r>
            <a:r>
              <a:rPr lang="ru-RU" sz="3600" b="1" dirty="0" err="1"/>
              <a:t>app</a:t>
            </a:r>
            <a:r>
              <a:rPr lang="ru-RU" sz="3600" dirty="0"/>
              <a:t>, отвечающий за управление жизненным циклом приложения и </a:t>
            </a:r>
            <a:r>
              <a:rPr lang="ru-RU" sz="3600" b="1" dirty="0" err="1"/>
              <a:t>browser-window</a:t>
            </a:r>
            <a:r>
              <a:rPr lang="ru-RU" sz="3600" dirty="0"/>
              <a:t>, создающий новое окно браузера.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4"/>
          <a:stretch/>
        </p:blipFill>
        <p:spPr>
          <a:xfrm>
            <a:off x="1427797" y="3495555"/>
            <a:ext cx="9721801" cy="24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3394" y="471387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Далее создаётся ссылка на объект</a:t>
            </a:r>
            <a:r>
              <a:rPr lang="ru-RU" sz="3600" b="1" dirty="0"/>
              <a:t> </a:t>
            </a:r>
            <a:r>
              <a:rPr lang="ru-RU" sz="3600" b="1" dirty="0" err="1"/>
              <a:t>Window</a:t>
            </a:r>
            <a:r>
              <a:rPr lang="ru-RU" sz="3600" dirty="0"/>
              <a:t>. Это делается для того, чтобы окно не закрывалось автоматически, когда объект будет обработан сборщиком мусора.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1913"/>
          <a:stretch/>
        </p:blipFill>
        <p:spPr>
          <a:xfrm>
            <a:off x="3191186" y="3931053"/>
            <a:ext cx="5802344" cy="13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051" y="621857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При закрытии всех окон приложения следует из него выйти. В </a:t>
            </a:r>
            <a:r>
              <a:rPr lang="ru-RU" sz="3600" dirty="0" smtClean="0"/>
              <a:t>OS X </a:t>
            </a:r>
            <a:r>
              <a:rPr lang="ru-RU" sz="3600" dirty="0"/>
              <a:t>это событие является общим для приложений и их баров меню, поэтому здесь присутствует условие, отбрасывающее эту платформу.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03" y="3541853"/>
            <a:ext cx="8176749" cy="26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4065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Ниже представлен код, который создаёт новое окно браузера размерами 800 на 600 пикселей. Затем в этом окне загружается ранее созданный нами </a:t>
            </a:r>
            <a:r>
              <a:rPr lang="ru-RU" sz="3200" dirty="0" err="1" smtClean="0"/>
              <a:t>html</a:t>
            </a:r>
            <a:r>
              <a:rPr lang="ru-RU" sz="3200" dirty="0" smtClean="0"/>
              <a:t>-файл.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6445" y="2949874"/>
            <a:ext cx="1052138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ru-RU" sz="3200" dirty="0"/>
              <a:t>Важно заметить, что даже если вы не загрузите ни один из </a:t>
            </a:r>
            <a:r>
              <a:rPr lang="ru-RU" sz="3200" dirty="0" err="1"/>
              <a:t>html</a:t>
            </a:r>
            <a:r>
              <a:rPr lang="ru-RU" sz="3200" dirty="0"/>
              <a:t>-файлов, процесс рендеринга всё равно будет запущен, так как ранее уже было создано окно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3514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" y="856527"/>
            <a:ext cx="11895281" cy="44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246" y="552409"/>
            <a:ext cx="10515600" cy="2156067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В конце вешается обработчик события </a:t>
            </a:r>
            <a:r>
              <a:rPr lang="ru-RU" sz="3200" b="1" dirty="0" err="1"/>
              <a:t>closed</a:t>
            </a:r>
            <a:r>
              <a:rPr lang="ru-RU" sz="3200" dirty="0"/>
              <a:t>, которое всплывает тогда, когда окно браузера уже было закрыто. После того, как вы получили данное событие, необходимо удалить ссылку на окно и больше его не использовать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9653" y="3483979"/>
            <a:ext cx="1041721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К слову, не стоит путать событие </a:t>
            </a:r>
            <a:r>
              <a:rPr lang="ru-RU" sz="3200" b="1" dirty="0" err="1"/>
              <a:t>closed</a:t>
            </a:r>
            <a:r>
              <a:rPr lang="ru-RU" sz="3200" dirty="0"/>
              <a:t> с похожим на него событием </a:t>
            </a:r>
            <a:r>
              <a:rPr lang="ru-RU" sz="3200" b="1" dirty="0" err="1"/>
              <a:t>close</a:t>
            </a:r>
            <a:r>
              <a:rPr lang="ru-RU" sz="3200" dirty="0"/>
              <a:t>, которое посылается, когда окно будет закрыто, то есть перед </a:t>
            </a:r>
            <a:r>
              <a:rPr lang="ru-RU" sz="3200" b="1" dirty="0" err="1"/>
              <a:t>closed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0943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Жизненный цикл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027394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3259"/>
          <a:stretch/>
        </p:blipFill>
        <p:spPr>
          <a:xfrm>
            <a:off x="3391383" y="1364313"/>
            <a:ext cx="7454095" cy="52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75497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Распространение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сборки приложения я предлагаю воспользоваться пакетом </a:t>
            </a:r>
            <a:r>
              <a:rPr lang="ru-RU" dirty="0" err="1">
                <a:hlinkClick r:id="rId2"/>
              </a:rPr>
              <a:t>electron-packager</a:t>
            </a:r>
            <a:r>
              <a:rPr lang="ru-RU" dirty="0"/>
              <a:t>. Сначала установим его глобально: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027394" y="1157469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8092"/>
            <a:ext cx="10255170" cy="17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372" y="307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Просто создадим новый скрипт </a:t>
            </a:r>
            <a:r>
              <a:rPr lang="ru-RU" b="1" dirty="0" err="1" smtClean="0"/>
              <a:t>build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err="1" smtClean="0">
                <a:latin typeface="+mn-lt"/>
              </a:rPr>
              <a:t>package.json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372" y="1772515"/>
            <a:ext cx="10515600" cy="1044897"/>
          </a:xfrm>
        </p:spPr>
        <p:txBody>
          <a:bodyPr/>
          <a:lstStyle/>
          <a:p>
            <a:r>
              <a:rPr lang="en-US" dirty="0"/>
              <a:t>"build": "electron-packager . </a:t>
            </a:r>
            <a:r>
              <a:rPr lang="en-US" dirty="0" err="1"/>
              <a:t>myApp</a:t>
            </a:r>
            <a:r>
              <a:rPr lang="en-US" dirty="0"/>
              <a:t> --platform=win32 --arch=x64 --version=0.33.3 --app-version=0.1.0 --out=</a:t>
            </a:r>
            <a:r>
              <a:rPr lang="en-US" dirty="0" err="1"/>
              <a:t>dist</a:t>
            </a:r>
            <a:r>
              <a:rPr lang="en-US" dirty="0"/>
              <a:t> --ignore=</a:t>
            </a:r>
            <a:r>
              <a:rPr lang="en-US" dirty="0" err="1"/>
              <a:t>dist</a:t>
            </a:r>
            <a:r>
              <a:rPr lang="en-US" dirty="0"/>
              <a:t> --prune"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3" y="2724200"/>
            <a:ext cx="11685163" cy="255209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0601" y="5552812"/>
            <a:ext cx="985914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/>
              <a:t>Теперь, выполнив команду </a:t>
            </a:r>
            <a:r>
              <a:rPr lang="ru-RU" altLang="ru-RU" sz="2800" b="1" dirty="0" err="1"/>
              <a:t>npm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run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build</a:t>
            </a:r>
            <a:r>
              <a:rPr lang="ru-RU" altLang="ru-RU" sz="2800" b="1" dirty="0"/>
              <a:t> </a:t>
            </a:r>
            <a:r>
              <a:rPr lang="ru-RU" altLang="ru-RU" sz="2800" dirty="0"/>
              <a:t>вы получите сборку своего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4102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89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Вечер “интересных” </a:t>
            </a:r>
            <a:r>
              <a:rPr lang="ru-RU" b="1" dirty="0" smtClean="0">
                <a:latin typeface="+mn-lt"/>
              </a:rPr>
              <a:t>историй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 </a:t>
            </a:r>
            <a:r>
              <a:rPr lang="ru-RU" b="1" dirty="0">
                <a:latin typeface="+mn-lt"/>
              </a:rPr>
              <a:t>Круговорот </a:t>
            </a:r>
            <a:r>
              <a:rPr lang="ru-RU" b="1" dirty="0" err="1">
                <a:latin typeface="+mn-lt"/>
              </a:rPr>
              <a:t>JavaScript</a:t>
            </a:r>
            <a:r>
              <a:rPr lang="ru-RU" b="1" dirty="0">
                <a:latin typeface="+mn-lt"/>
              </a:rPr>
              <a:t> в природе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1717" y="18464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1995 г. - </a:t>
            </a:r>
            <a:r>
              <a:rPr lang="ru-RU" dirty="0" err="1"/>
              <a:t>Брендан</a:t>
            </a:r>
            <a:r>
              <a:rPr lang="ru-RU" dirty="0"/>
              <a:t> </a:t>
            </a:r>
            <a:r>
              <a:rPr lang="ru-RU" dirty="0" err="1"/>
              <a:t>Эйх</a:t>
            </a:r>
            <a:r>
              <a:rPr lang="ru-RU" dirty="0"/>
              <a:t> из </a:t>
            </a:r>
            <a:r>
              <a:rPr lang="en-US" dirty="0"/>
              <a:t>Netscape </a:t>
            </a:r>
            <a:r>
              <a:rPr lang="ru-RU" dirty="0"/>
              <a:t>написал клиентский язык </a:t>
            </a:r>
            <a:r>
              <a:rPr lang="en-US" dirty="0" err="1"/>
              <a:t>LiveScript</a:t>
            </a:r>
            <a:r>
              <a:rPr lang="en-US" dirty="0"/>
              <a:t> </a:t>
            </a:r>
            <a:r>
              <a:rPr lang="ru-RU" dirty="0"/>
              <a:t>который для </a:t>
            </a:r>
            <a:r>
              <a:rPr lang="ru-RU" dirty="0" err="1"/>
              <a:t>хайпа</a:t>
            </a:r>
            <a:r>
              <a:rPr lang="ru-RU" dirty="0"/>
              <a:t> назвали </a:t>
            </a:r>
            <a:r>
              <a:rPr lang="en-US" dirty="0"/>
              <a:t>JavaScript </a:t>
            </a:r>
            <a:endParaRPr lang="ru-RU" dirty="0" smtClean="0"/>
          </a:p>
          <a:p>
            <a:r>
              <a:rPr lang="en-US" dirty="0" smtClean="0"/>
              <a:t>1996 </a:t>
            </a:r>
            <a:r>
              <a:rPr lang="ru-RU" dirty="0"/>
              <a:t>г. - К сотрудникам </a:t>
            </a:r>
            <a:r>
              <a:rPr lang="en-US" dirty="0"/>
              <a:t>Netscape </a:t>
            </a:r>
            <a:r>
              <a:rPr lang="ru-RU" dirty="0"/>
              <a:t>приходит гениальная идея - попробовать вынести </a:t>
            </a:r>
            <a:r>
              <a:rPr lang="en-US" dirty="0"/>
              <a:t>JavaScript </a:t>
            </a:r>
            <a:r>
              <a:rPr lang="ru-RU" dirty="0"/>
              <a:t>на сервер (</a:t>
            </a:r>
            <a:r>
              <a:rPr lang="en-US" dirty="0"/>
              <a:t>Server-side JavaScript — SSJS), </a:t>
            </a:r>
            <a:r>
              <a:rPr lang="ru-RU" dirty="0"/>
              <a:t>но не взлетело.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2002 - 2004 - </a:t>
            </a:r>
            <a:r>
              <a:rPr lang="en-US" dirty="0"/>
              <a:t>Netscape </a:t>
            </a:r>
            <a:r>
              <a:rPr lang="ru-RU" dirty="0"/>
              <a:t>умер! Да здравствует </a:t>
            </a:r>
            <a:r>
              <a:rPr lang="en-US" dirty="0"/>
              <a:t>Netscape Mozilla Firefox </a:t>
            </a:r>
            <a:endParaRPr lang="ru-RU" dirty="0" smtClean="0"/>
          </a:p>
          <a:p>
            <a:r>
              <a:rPr lang="en-US" strike="sngStrike" dirty="0" smtClean="0"/>
              <a:t> </a:t>
            </a:r>
            <a:r>
              <a:rPr lang="en-US" strike="sngStrike" dirty="0"/>
              <a:t>2008 - Google </a:t>
            </a:r>
            <a:r>
              <a:rPr lang="ru-RU" strike="sngStrike" dirty="0"/>
              <a:t>создает…. </a:t>
            </a:r>
            <a:endParaRPr lang="ru-RU" strike="sngStrike" dirty="0" smtClean="0"/>
          </a:p>
          <a:p>
            <a:r>
              <a:rPr lang="ru-RU" dirty="0" smtClean="0"/>
              <a:t>1999 </a:t>
            </a:r>
            <a:r>
              <a:rPr lang="ru-RU" dirty="0"/>
              <a:t>- </a:t>
            </a:r>
            <a:r>
              <a:rPr lang="en-US" dirty="0"/>
              <a:t>Microsoft </a:t>
            </a:r>
            <a:r>
              <a:rPr lang="ru-RU" dirty="0"/>
              <a:t>создает </a:t>
            </a:r>
            <a:r>
              <a:rPr lang="en-US" dirty="0"/>
              <a:t>Internet Explorer 5 c </a:t>
            </a:r>
            <a:r>
              <a:rPr lang="ru-RU" dirty="0"/>
              <a:t>возможностью сохранять и открывать страницы в формате веб-архива </a:t>
            </a:r>
            <a:r>
              <a:rPr lang="en-US" dirty="0"/>
              <a:t>MHTML </a:t>
            </a:r>
            <a:r>
              <a:rPr lang="ru-RU" dirty="0" smtClean="0"/>
              <a:t>….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80458" y="1469547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	После </a:t>
            </a:r>
            <a:r>
              <a:rPr lang="ru-RU" sz="3200" dirty="0">
                <a:latin typeface="+mn-lt"/>
              </a:rPr>
              <a:t>сборки приложения под все три платформы будет создано, как это ни странно, пять директорий: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853" y="1837524"/>
            <a:ext cx="6255514" cy="40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3929" y="396049"/>
            <a:ext cx="1103067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$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electron-packager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&lt;</a:t>
            </a:r>
            <a:r>
              <a:rPr kumimoji="0" lang="ru-RU" altLang="ru-RU" sz="320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sourcedir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 &lt;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appname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 --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platform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=&lt;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platform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 --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arch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=&lt;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arch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 --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version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=&lt;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version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9043" y="2466223"/>
            <a:ext cx="104056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600" b="1" dirty="0"/>
              <a:t>Обязательные</a:t>
            </a:r>
            <a:r>
              <a:rPr lang="en-US" altLang="ru-RU" sz="3600" b="1" dirty="0"/>
              <a:t> </a:t>
            </a:r>
            <a:r>
              <a:rPr lang="ru-RU" altLang="ru-RU" sz="3600" b="1" dirty="0"/>
              <a:t>аргументы: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3600" u="sng" dirty="0" err="1"/>
              <a:t>platform</a:t>
            </a:r>
            <a:r>
              <a:rPr lang="ru-RU" altLang="ru-RU" sz="3600" i="1" u="sng" dirty="0"/>
              <a:t> </a:t>
            </a:r>
            <a:r>
              <a:rPr lang="ru-RU" altLang="ru-RU" sz="3600" dirty="0"/>
              <a:t>— платформа (</a:t>
            </a:r>
            <a:r>
              <a:rPr lang="ru-RU" altLang="ru-RU" sz="3600" dirty="0" err="1"/>
              <a:t>all</a:t>
            </a:r>
            <a:r>
              <a:rPr lang="ru-RU" altLang="ru-RU" sz="3600" dirty="0"/>
              <a:t> или win32, </a:t>
            </a:r>
            <a:r>
              <a:rPr lang="ru-RU" altLang="ru-RU" sz="3600" dirty="0" err="1"/>
              <a:t>linux</a:t>
            </a:r>
            <a:r>
              <a:rPr lang="ru-RU" altLang="ru-RU" sz="3600" dirty="0"/>
              <a:t>, </a:t>
            </a:r>
            <a:r>
              <a:rPr lang="ru-RU" altLang="ru-RU" sz="3600" dirty="0" err="1"/>
              <a:t>darwin</a:t>
            </a:r>
            <a:r>
              <a:rPr lang="ru-RU" altLang="ru-RU" sz="3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3600" u="sng" dirty="0" err="1"/>
              <a:t>arch</a:t>
            </a:r>
            <a:r>
              <a:rPr lang="ru-RU" altLang="ru-RU" sz="3600" u="sng" dirty="0"/>
              <a:t> </a:t>
            </a:r>
            <a:r>
              <a:rPr lang="ru-RU" altLang="ru-RU" sz="3600" dirty="0"/>
              <a:t>— разрядность (</a:t>
            </a:r>
            <a:r>
              <a:rPr lang="ru-RU" altLang="ru-RU" sz="3600" dirty="0" err="1"/>
              <a:t>all</a:t>
            </a:r>
            <a:r>
              <a:rPr lang="ru-RU" altLang="ru-RU" sz="3600" dirty="0"/>
              <a:t> или ia32, x64)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3600" u="sng" dirty="0" err="1"/>
              <a:t>version</a:t>
            </a:r>
            <a:r>
              <a:rPr lang="ru-RU" altLang="ru-RU" sz="3600" dirty="0"/>
              <a:t> — версия Электрона для сборки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4850" y="341419"/>
            <a:ext cx="10979833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600" b="1" dirty="0"/>
              <a:t>Опциональные</a:t>
            </a:r>
            <a:r>
              <a:rPr lang="en-US" altLang="ru-RU" sz="3600" b="1" dirty="0"/>
              <a:t> </a:t>
            </a:r>
            <a:r>
              <a:rPr lang="ru-RU" altLang="ru-RU" sz="3600" b="1" dirty="0"/>
              <a:t>аргументы</a:t>
            </a:r>
            <a:r>
              <a:rPr lang="ru-RU" altLang="ru-RU" sz="3600" b="1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all</a:t>
            </a:r>
            <a:r>
              <a:rPr lang="ru-RU" altLang="ru-RU" dirty="0"/>
              <a:t> — эквивалент </a:t>
            </a:r>
            <a:r>
              <a:rPr lang="ru-RU" altLang="ru-RU" u="sng" dirty="0"/>
              <a:t>--</a:t>
            </a:r>
            <a:r>
              <a:rPr lang="ru-RU" altLang="ru-RU" u="sng" dirty="0" err="1"/>
              <a:t>platform</a:t>
            </a:r>
            <a:r>
              <a:rPr lang="ru-RU" altLang="ru-RU" u="sng" dirty="0"/>
              <a:t>=</a:t>
            </a:r>
            <a:r>
              <a:rPr lang="ru-RU" altLang="ru-RU" u="sng" dirty="0" err="1"/>
              <a:t>all</a:t>
            </a:r>
            <a:r>
              <a:rPr lang="ru-RU" altLang="ru-RU" u="sng" dirty="0"/>
              <a:t> --</a:t>
            </a:r>
            <a:r>
              <a:rPr lang="ru-RU" altLang="ru-RU" u="sng" dirty="0" err="1"/>
              <a:t>arch</a:t>
            </a:r>
            <a:r>
              <a:rPr lang="ru-RU" altLang="ru-RU" u="sng" dirty="0"/>
              <a:t>=</a:t>
            </a:r>
            <a:r>
              <a:rPr lang="ru-RU" altLang="ru-RU" u="sng" dirty="0" err="1"/>
              <a:t>all</a:t>
            </a:r>
            <a:endParaRPr lang="ru-RU" altLang="ru-RU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out</a:t>
            </a:r>
            <a:r>
              <a:rPr lang="ru-RU" altLang="ru-RU" dirty="0"/>
              <a:t> — директория, в которую будут помещены сборки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icon</a:t>
            </a:r>
            <a:r>
              <a:rPr lang="ru-RU" altLang="ru-RU" dirty="0"/>
              <a:t> — иконка приложения (.</a:t>
            </a:r>
            <a:r>
              <a:rPr lang="ru-RU" altLang="ru-RU" dirty="0" err="1"/>
              <a:t>icns</a:t>
            </a:r>
            <a:r>
              <a:rPr lang="ru-RU" altLang="ru-RU" dirty="0"/>
              <a:t> или .</a:t>
            </a:r>
            <a:r>
              <a:rPr lang="ru-RU" altLang="ru-RU" dirty="0" err="1"/>
              <a:t>ico</a:t>
            </a:r>
            <a:r>
              <a:rPr lang="ru-RU" altLang="ru-RU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app-bundle-id</a:t>
            </a:r>
            <a:r>
              <a:rPr lang="ru-RU" altLang="ru-RU" dirty="0"/>
              <a:t> — идентификатор приложения в </a:t>
            </a:r>
            <a:r>
              <a:rPr lang="ru-RU" altLang="ru-RU" dirty="0" err="1"/>
              <a:t>plist</a:t>
            </a: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app-version</a:t>
            </a:r>
            <a:r>
              <a:rPr lang="ru-RU" altLang="ru-RU" dirty="0"/>
              <a:t> — версия приложения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cache</a:t>
            </a:r>
            <a:r>
              <a:rPr lang="ru-RU" altLang="ru-RU" dirty="0"/>
              <a:t> — директория, в которой будет располагаться кэш приложения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helper-bundle-id</a:t>
            </a:r>
            <a:r>
              <a:rPr lang="ru-RU" altLang="ru-RU" dirty="0"/>
              <a:t> — идентификатор приложения для помощника </a:t>
            </a:r>
            <a:r>
              <a:rPr lang="ru-RU" altLang="ru-RU" dirty="0" err="1"/>
              <a:t>plist</a:t>
            </a: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ignore</a:t>
            </a:r>
            <a:r>
              <a:rPr lang="ru-RU" altLang="ru-RU" dirty="0"/>
              <a:t> — исключение файлов из сборки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Для разработки </a:t>
            </a:r>
            <a:r>
              <a:rPr lang="en-US" sz="3600" dirty="0" smtClean="0"/>
              <a:t>UI </a:t>
            </a:r>
            <a:r>
              <a:rPr lang="ru-RU" sz="3600" dirty="0" smtClean="0"/>
              <a:t>лучше использовать специализированные языки разметки </a:t>
            </a:r>
            <a:r>
              <a:rPr lang="en-US" sz="3600" dirty="0" smtClean="0"/>
              <a:t>(XAML)</a:t>
            </a:r>
          </a:p>
          <a:p>
            <a:r>
              <a:rPr lang="ru-RU" sz="3600" dirty="0" smtClean="0"/>
              <a:t>С </a:t>
            </a:r>
            <a:r>
              <a:rPr lang="en-US" sz="3600" dirty="0" smtClean="0"/>
              <a:t>Desktop application </a:t>
            </a:r>
            <a:r>
              <a:rPr lang="ru-RU" sz="3600" dirty="0" smtClean="0"/>
              <a:t>удобнее работать </a:t>
            </a:r>
            <a:r>
              <a:rPr lang="ru-RU" sz="3600" dirty="0"/>
              <a:t>с </a:t>
            </a:r>
            <a:r>
              <a:rPr lang="ru-RU" sz="3600" dirty="0" smtClean="0"/>
              <a:t>мультимедиа </a:t>
            </a:r>
            <a:r>
              <a:rPr lang="en-US" sz="3600" dirty="0" smtClean="0"/>
              <a:t>(DirectX) </a:t>
            </a:r>
            <a:r>
              <a:rPr lang="ru-RU" sz="3600" dirty="0" smtClean="0"/>
              <a:t>и с </a:t>
            </a:r>
            <a:r>
              <a:rPr lang="en-US" sz="3600" dirty="0" smtClean="0"/>
              <a:t>hardware</a:t>
            </a:r>
          </a:p>
          <a:p>
            <a:r>
              <a:rPr lang="ru-RU" sz="3600" dirty="0" smtClean="0"/>
              <a:t>На </a:t>
            </a:r>
            <a:r>
              <a:rPr lang="en-US" sz="3600" dirty="0" smtClean="0"/>
              <a:t>JS </a:t>
            </a:r>
            <a:r>
              <a:rPr lang="ru-RU" sz="3600" dirty="0" smtClean="0"/>
              <a:t>очень много всевозможных </a:t>
            </a:r>
            <a:r>
              <a:rPr lang="ru-RU" sz="3600" dirty="0" err="1" smtClean="0"/>
              <a:t>фреймворков</a:t>
            </a:r>
            <a:r>
              <a:rPr lang="ru-RU" sz="3600" dirty="0" smtClean="0"/>
              <a:t> </a:t>
            </a:r>
          </a:p>
          <a:p>
            <a:r>
              <a:rPr lang="ru-RU" sz="3600" dirty="0" smtClean="0"/>
              <a:t>Можно использовать одни и те же компоненты в </a:t>
            </a:r>
            <a:r>
              <a:rPr lang="en-US" sz="3600" dirty="0" smtClean="0"/>
              <a:t>desktop, mobile</a:t>
            </a:r>
            <a:r>
              <a:rPr lang="ru-RU" sz="3600" dirty="0" smtClean="0"/>
              <a:t> и </a:t>
            </a:r>
            <a:r>
              <a:rPr lang="en-US" sz="3600" dirty="0" smtClean="0"/>
              <a:t>web</a:t>
            </a:r>
            <a:endParaRPr lang="ru-RU" sz="36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Electron </a:t>
            </a:r>
            <a:r>
              <a:rPr lang="en-US" sz="6000" dirty="0"/>
              <a:t>vs d</a:t>
            </a:r>
            <a:r>
              <a:rPr lang="en-US" sz="6000" dirty="0" smtClean="0"/>
              <a:t>esktop </a:t>
            </a:r>
            <a:r>
              <a:rPr lang="en-US" sz="6000" dirty="0" smtClean="0"/>
              <a:t>application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483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871" y="0"/>
            <a:ext cx="10844842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/>
            </a:r>
            <a:br>
              <a:rPr lang="ru-RU" b="1" dirty="0" smtClean="0">
                <a:latin typeface="+mn-lt"/>
              </a:rPr>
            </a:b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86118" y="1169044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" y="330615"/>
            <a:ext cx="10875332" cy="6117374"/>
          </a:xfrm>
        </p:spPr>
      </p:pic>
    </p:spTree>
    <p:extLst>
      <p:ext uri="{BB962C8B-B14F-4D97-AF65-F5344CB8AC3E}">
        <p14:creationId xmlns:p14="http://schemas.microsoft.com/office/powerpoint/2010/main" val="33118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619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Вопросы?</a:t>
            </a:r>
            <a:endParaRPr lang="ru-RU" b="1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083616" y="901626"/>
            <a:ext cx="10197296" cy="46298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39" y="1155851"/>
            <a:ext cx="6374922" cy="5702149"/>
          </a:xfrm>
        </p:spPr>
      </p:pic>
    </p:spTree>
    <p:extLst>
      <p:ext uri="{BB962C8B-B14F-4D97-AF65-F5344CB8AC3E}">
        <p14:creationId xmlns:p14="http://schemas.microsoft.com/office/powerpoint/2010/main" val="35119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Вечер “интересных” историй </a:t>
            </a:r>
            <a:r>
              <a:rPr lang="ru-RU" b="1" dirty="0" smtClean="0">
                <a:latin typeface="+mn-lt"/>
              </a:rPr>
              <a:t/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Встречайте</a:t>
            </a:r>
            <a:r>
              <a:rPr lang="ru-RU" b="1" dirty="0">
                <a:latin typeface="+mn-lt"/>
              </a:rPr>
              <a:t>! HTA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2108"/>
            <a:ext cx="10515600" cy="4351338"/>
          </a:xfrm>
        </p:spPr>
        <p:txBody>
          <a:bodyPr/>
          <a:lstStyle/>
          <a:p>
            <a:r>
              <a:rPr lang="ru-RU" dirty="0" smtClean="0"/>
              <a:t>HTA </a:t>
            </a:r>
            <a:r>
              <a:rPr lang="ru-RU" dirty="0"/>
              <a:t>- приложение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написанное на HTML или </a:t>
            </a:r>
            <a:r>
              <a:rPr lang="ru-RU" dirty="0" err="1"/>
              <a:t>Dynamic</a:t>
            </a:r>
            <a:r>
              <a:rPr lang="ru-RU" dirty="0"/>
              <a:t> HTML. Бизнес логика на </a:t>
            </a:r>
            <a:r>
              <a:rPr lang="ru-RU" dirty="0" err="1"/>
              <a:t>JavaScript</a:t>
            </a:r>
            <a:r>
              <a:rPr lang="ru-RU" dirty="0"/>
              <a:t> и </a:t>
            </a:r>
            <a:r>
              <a:rPr lang="ru-RU" dirty="0" err="1"/>
              <a:t>VBScript</a:t>
            </a:r>
            <a:r>
              <a:rPr lang="ru-RU" dirty="0"/>
              <a:t> (</a:t>
            </a:r>
            <a:r>
              <a:rPr lang="ru-RU" dirty="0" err="1"/>
              <a:t>VisualBasic</a:t>
            </a:r>
            <a:r>
              <a:rPr lang="ru-RU" dirty="0"/>
              <a:t> </a:t>
            </a:r>
            <a:r>
              <a:rPr lang="ru-RU" dirty="0" err="1"/>
              <a:t>Script</a:t>
            </a:r>
            <a:r>
              <a:rPr lang="ru-RU" dirty="0"/>
              <a:t>) Главная особенность - запуск безопасного </a:t>
            </a:r>
            <a:r>
              <a:rPr lang="ru-RU" sz="1800" dirty="0"/>
              <a:t>(на 1999 год хм хм) </a:t>
            </a:r>
            <a:r>
              <a:rPr lang="ru-RU" dirty="0"/>
              <a:t>приложения с повышенными привилегиями, как CRUD файлов в файловой системе и доступ к системному реестру.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80458" y="1469547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84" y="3810813"/>
            <a:ext cx="4783467" cy="29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Вечер “интересных” историй</a:t>
            </a: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 Круговорот </a:t>
            </a:r>
            <a:r>
              <a:rPr lang="ru-RU" b="1" dirty="0" err="1">
                <a:latin typeface="+mn-lt"/>
              </a:rPr>
              <a:t>JavaScript</a:t>
            </a:r>
            <a:r>
              <a:rPr lang="ru-RU" b="1" dirty="0">
                <a:latin typeface="+mn-lt"/>
              </a:rPr>
              <a:t> в природе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6004" y="1816999"/>
            <a:ext cx="10515600" cy="4351338"/>
          </a:xfrm>
        </p:spPr>
        <p:txBody>
          <a:bodyPr>
            <a:noAutofit/>
          </a:bodyPr>
          <a:lstStyle/>
          <a:p>
            <a:r>
              <a:rPr lang="ru-RU" sz="3200" dirty="0"/>
              <a:t>1999 г. - HTA 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r>
              <a:rPr lang="ru-RU" sz="3200" dirty="0"/>
              <a:t>2008 г. - </a:t>
            </a:r>
            <a:r>
              <a:rPr lang="ru-RU" sz="3200" dirty="0" err="1"/>
              <a:t>Google</a:t>
            </a:r>
            <a:r>
              <a:rPr lang="ru-RU" sz="3200" dirty="0"/>
              <a:t> разработал </a:t>
            </a:r>
            <a:r>
              <a:rPr lang="ru-RU" sz="3200" dirty="0" err="1"/>
              <a:t>JavaScript</a:t>
            </a:r>
            <a:r>
              <a:rPr lang="ru-RU" sz="3200" dirty="0"/>
              <a:t> движок под названием V8 и включил его в свежеиспеченный браузер </a:t>
            </a:r>
            <a:r>
              <a:rPr lang="ru-RU" sz="3200" dirty="0" err="1"/>
              <a:t>chromium</a:t>
            </a:r>
            <a:r>
              <a:rPr lang="ru-RU" sz="3200" dirty="0"/>
              <a:t>. 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r>
              <a:rPr lang="ru-RU" sz="3200" dirty="0"/>
              <a:t>2009 г. - Ничто не ново под солнцем. В этом году </a:t>
            </a:r>
            <a:r>
              <a:rPr lang="ru-RU" sz="3200" dirty="0" err="1"/>
              <a:t>Райан</a:t>
            </a:r>
            <a:r>
              <a:rPr lang="ru-RU" sz="3200" dirty="0"/>
              <a:t> Дал таки запустил </a:t>
            </a:r>
            <a:r>
              <a:rPr lang="ru-RU" sz="3200" dirty="0" err="1"/>
              <a:t>JavaScript</a:t>
            </a:r>
            <a:r>
              <a:rPr lang="ru-RU" sz="3200" dirty="0"/>
              <a:t> (V8) на сервере и закончил дело начатое когда-то </a:t>
            </a:r>
            <a:r>
              <a:rPr lang="ru-RU" sz="3200" dirty="0" err="1"/>
              <a:t>Netscape</a:t>
            </a:r>
            <a:r>
              <a:rPr lang="ru-RU" sz="3200" dirty="0"/>
              <a:t>. Добавил API и обозвал свое </a:t>
            </a:r>
            <a:r>
              <a:rPr lang="ru-RU" sz="3200" dirty="0" err="1"/>
              <a:t>поделие</a:t>
            </a:r>
            <a:r>
              <a:rPr lang="ru-RU" sz="3200" dirty="0"/>
              <a:t> Node.js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  </a:t>
            </a:r>
            <a:r>
              <a:rPr lang="ru-RU" sz="3200" dirty="0"/>
              <a:t>1 ноября 2011 г. …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45952" y="1469547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1 ноября 2011 - родился </a:t>
            </a:r>
            <a:r>
              <a:rPr lang="ru-RU" b="1" dirty="0" err="1">
                <a:latin typeface="+mn-lt"/>
              </a:rPr>
              <a:t>Node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Webkit</a:t>
            </a:r>
            <a:endParaRPr lang="ru-RU" b="1" dirty="0">
              <a:latin typeface="+mn-lt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1" y="1725284"/>
            <a:ext cx="4174624" cy="3934094"/>
          </a:xfr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358096" y="1245260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2666" y="1871933"/>
            <a:ext cx="6409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Жил был себе веселый китаец по имени Роджер </a:t>
            </a:r>
            <a:r>
              <a:rPr lang="ru-RU" sz="2400" dirty="0" err="1" smtClean="0"/>
              <a:t>Ванг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Работал </a:t>
            </a:r>
            <a:r>
              <a:rPr lang="ru-RU" sz="2400" dirty="0"/>
              <a:t>себе Роджер тихонько в </a:t>
            </a:r>
            <a:r>
              <a:rPr lang="ru-RU" sz="2400" dirty="0" err="1"/>
              <a:t>Интеловоском</a:t>
            </a:r>
            <a:r>
              <a:rPr lang="ru-RU" sz="2400" dirty="0"/>
              <a:t> Центре </a:t>
            </a:r>
            <a:r>
              <a:rPr lang="ru-RU" sz="2400" dirty="0" err="1"/>
              <a:t>Опен</a:t>
            </a:r>
            <a:r>
              <a:rPr lang="ru-RU" sz="2400" dirty="0"/>
              <a:t> </a:t>
            </a:r>
            <a:r>
              <a:rPr lang="ru-RU" sz="2400" dirty="0" err="1"/>
              <a:t>Сурсных</a:t>
            </a:r>
            <a:r>
              <a:rPr lang="ru-RU" sz="2400" dirty="0"/>
              <a:t> Технологий и никого не трогал. </a:t>
            </a:r>
            <a:endParaRPr lang="ru-RU" sz="2400" dirty="0" smtClean="0"/>
          </a:p>
          <a:p>
            <a:r>
              <a:rPr lang="ru-RU" sz="2400" dirty="0" smtClean="0"/>
              <a:t>Но </a:t>
            </a:r>
            <a:r>
              <a:rPr lang="ru-RU" sz="2400" dirty="0"/>
              <a:t>однажды ему пришла идея ….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А </a:t>
            </a:r>
            <a:r>
              <a:rPr lang="ru-RU" sz="2400" b="1" dirty="0"/>
              <a:t>что если Node.js засунуть обратно в </a:t>
            </a:r>
            <a:r>
              <a:rPr lang="ru-RU" sz="2400" b="1" dirty="0" err="1"/>
              <a:t>chromium</a:t>
            </a:r>
            <a:r>
              <a:rPr lang="ru-RU" sz="2400" b="1" dirty="0"/>
              <a:t> </a:t>
            </a:r>
            <a:r>
              <a:rPr lang="ru-RU" sz="2400" dirty="0"/>
              <a:t>…и завертелось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2632" y="5828266"/>
            <a:ext cx="169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Roger Wang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73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…тем временем в Иране 1 апреля 2012 года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18" y="1958196"/>
            <a:ext cx="2544505" cy="2544505"/>
          </a:xfr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358096" y="1388764"/>
            <a:ext cx="9995704" cy="1"/>
          </a:xfrm>
          <a:prstGeom prst="line">
            <a:avLst/>
          </a:prstGeom>
          <a:ln w="19050">
            <a:solidFill>
              <a:srgbClr val="C2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581086" y="4628935"/>
            <a:ext cx="1771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Morteza</a:t>
            </a:r>
            <a:r>
              <a:rPr lang="en-US" sz="2000" dirty="0"/>
              <a:t> </a:t>
            </a:r>
            <a:r>
              <a:rPr lang="en-US" sz="2000" dirty="0" err="1" smtClean="0"/>
              <a:t>Milani</a:t>
            </a:r>
            <a:endParaRPr lang="ru-RU" sz="2000" dirty="0" smtClean="0"/>
          </a:p>
          <a:p>
            <a:pPr algn="ctr"/>
            <a:r>
              <a:rPr lang="en-US" sz="2000" dirty="0" smtClean="0"/>
              <a:t> </a:t>
            </a:r>
            <a:r>
              <a:rPr lang="ru-RU" sz="2000" dirty="0"/>
              <a:t>из Тегерана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66128" y="4525127"/>
            <a:ext cx="15183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Ali </a:t>
            </a:r>
            <a:r>
              <a:rPr lang="en-US" sz="2000" dirty="0" err="1"/>
              <a:t>Farhadi</a:t>
            </a:r>
            <a:r>
              <a:rPr lang="en-US" sz="2000" dirty="0"/>
              <a:t> </a:t>
            </a:r>
            <a:endParaRPr lang="ru-RU" sz="2000" dirty="0" smtClean="0"/>
          </a:p>
          <a:p>
            <a:pPr algn="ctr"/>
            <a:r>
              <a:rPr lang="ru-RU" sz="2000" dirty="0" smtClean="0"/>
              <a:t>из </a:t>
            </a:r>
            <a:r>
              <a:rPr lang="en-US" sz="2000" dirty="0"/>
              <a:t>Mashhad 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48" y="1958196"/>
            <a:ext cx="2511725" cy="25117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840601" y="5659732"/>
            <a:ext cx="3975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Начали писать </a:t>
            </a:r>
            <a:r>
              <a:rPr lang="en-US" sz="3200" b="1" dirty="0" err="1"/>
              <a:t>AppJS</a:t>
            </a:r>
            <a:r>
              <a:rPr lang="en-US" sz="3200" b="1" dirty="0"/>
              <a:t> </a:t>
            </a:r>
            <a:endParaRPr lang="en-US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14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1614</Words>
  <Application>Microsoft Office PowerPoint</Application>
  <PresentationFormat>Widescreen</PresentationFormat>
  <Paragraphs>216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Десктопные приложения на JavaScript Почему это имеет право на жизнь?</vt:lpstr>
      <vt:lpstr>Приложения, созданные на Electron</vt:lpstr>
      <vt:lpstr>Вечер “интересных” историй  Круговорот JavaScript в природе</vt:lpstr>
      <vt:lpstr>Вечер “интересных” историй  Встречайте! HTA</vt:lpstr>
      <vt:lpstr>Вечер “интересных” историй  Круговорот JavaScript в природе</vt:lpstr>
      <vt:lpstr>1 ноября 2011 - родился Node Webkit</vt:lpstr>
      <vt:lpstr>…тем временем в Иране 1 апреля 2012 года </vt:lpstr>
      <vt:lpstr>Вечер “интересных” историй</vt:lpstr>
      <vt:lpstr>Кто остался в живых к 2017?</vt:lpstr>
      <vt:lpstr>PowerPoint Presentation</vt:lpstr>
      <vt:lpstr>Сравнение Electron.js vs NW.js</vt:lpstr>
      <vt:lpstr>PowerPoint Presentation</vt:lpstr>
      <vt:lpstr>PowerPoint Presentation</vt:lpstr>
      <vt:lpstr>PowerPoint Presentation</vt:lpstr>
      <vt:lpstr>PowerPoint Presentation</vt:lpstr>
      <vt:lpstr>Итог</vt:lpstr>
      <vt:lpstr>Electron.js</vt:lpstr>
      <vt:lpstr>Представляет собой:</vt:lpstr>
      <vt:lpstr>Принцип работы:</vt:lpstr>
      <vt:lpstr>Схема рождения приложения:</vt:lpstr>
      <vt:lpstr>PowerPoint Presentation</vt:lpstr>
      <vt:lpstr>Подробная схема</vt:lpstr>
      <vt:lpstr>Базовые возможности</vt:lpstr>
      <vt:lpstr>PowerPoint Presentation</vt:lpstr>
      <vt:lpstr>Пользовательские элементы DOM:</vt:lpstr>
      <vt:lpstr>API</vt:lpstr>
      <vt:lpstr>PowerPoint Presentation</vt:lpstr>
      <vt:lpstr>Настройка окружения</vt:lpstr>
      <vt:lpstr>PowerPoint Presentation</vt:lpstr>
      <vt:lpstr>Electron-quick-start </vt:lpstr>
      <vt:lpstr>PowerPoint Presentation</vt:lpstr>
      <vt:lpstr>Terminal -&gt; npm start</vt:lpstr>
      <vt:lpstr>PowerPoint Presentation</vt:lpstr>
      <vt:lpstr>Для создания самого простого приложения нам нужно всего три файла:  </vt:lpstr>
      <vt:lpstr>index.html</vt:lpstr>
      <vt:lpstr>package.json</vt:lpstr>
      <vt:lpstr>PowerPoint Presentation</vt:lpstr>
      <vt:lpstr>main.js – ”точка входа”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Жизненный цикл</vt:lpstr>
      <vt:lpstr>Распространение приложения</vt:lpstr>
      <vt:lpstr>Просто создадим новый скрипт build в package.json</vt:lpstr>
      <vt:lpstr> После сборки приложения под все три платформы будет создано, как это ни странно, пять директорий:</vt:lpstr>
      <vt:lpstr>PowerPoint Presentation</vt:lpstr>
      <vt:lpstr>PowerPoint Presentation</vt:lpstr>
      <vt:lpstr>Electron vs desktop application</vt:lpstr>
      <vt:lpstr> </vt:lpstr>
      <vt:lpstr>Вопросы?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Лиза Коляго</dc:creator>
  <cp:lastModifiedBy>Павел Карпович</cp:lastModifiedBy>
  <cp:revision>52</cp:revision>
  <dcterms:created xsi:type="dcterms:W3CDTF">2017-11-05T22:31:13Z</dcterms:created>
  <dcterms:modified xsi:type="dcterms:W3CDTF">2017-11-13T21:23:22Z</dcterms:modified>
</cp:coreProperties>
</file>