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83" r:id="rId4"/>
    <p:sldId id="282" r:id="rId5"/>
    <p:sldId id="257" r:id="rId6"/>
    <p:sldId id="279" r:id="rId7"/>
    <p:sldId id="259" r:id="rId8"/>
    <p:sldId id="266" r:id="rId9"/>
    <p:sldId id="284" r:id="rId10"/>
    <p:sldId id="292" r:id="rId11"/>
    <p:sldId id="261" r:id="rId12"/>
    <p:sldId id="264" r:id="rId13"/>
    <p:sldId id="263" r:id="rId14"/>
    <p:sldId id="262" r:id="rId15"/>
    <p:sldId id="281" r:id="rId16"/>
    <p:sldId id="280" r:id="rId17"/>
    <p:sldId id="267" r:id="rId18"/>
    <p:sldId id="274" r:id="rId19"/>
    <p:sldId id="260" r:id="rId20"/>
    <p:sldId id="273" r:id="rId21"/>
    <p:sldId id="287" r:id="rId22"/>
    <p:sldId id="286" r:id="rId23"/>
    <p:sldId id="272" r:id="rId24"/>
    <p:sldId id="271" r:id="rId25"/>
    <p:sldId id="285" r:id="rId26"/>
    <p:sldId id="270" r:id="rId27"/>
    <p:sldId id="269" r:id="rId28"/>
    <p:sldId id="293" r:id="rId29"/>
    <p:sldId id="288" r:id="rId30"/>
    <p:sldId id="289" r:id="rId31"/>
    <p:sldId id="290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291" r:id="rId54"/>
    <p:sldId id="294" r:id="rId55"/>
    <p:sldId id="316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4" y="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5B53-63E3-417F-A7ED-DB2EF9224734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DC5-F6B3-4373-86E8-B4488FF1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6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5B53-63E3-417F-A7ED-DB2EF9224734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DC5-F6B3-4373-86E8-B4488FF1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4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5B53-63E3-417F-A7ED-DB2EF9224734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DC5-F6B3-4373-86E8-B4488FF1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7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5B53-63E3-417F-A7ED-DB2EF9224734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DC5-F6B3-4373-86E8-B4488FF1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62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5B53-63E3-417F-A7ED-DB2EF9224734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DC5-F6B3-4373-86E8-B4488FF1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9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5B53-63E3-417F-A7ED-DB2EF9224734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DC5-F6B3-4373-86E8-B4488FF1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07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5B53-63E3-417F-A7ED-DB2EF9224734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DC5-F6B3-4373-86E8-B4488FF1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0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5B53-63E3-417F-A7ED-DB2EF9224734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DC5-F6B3-4373-86E8-B4488FF1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44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5B53-63E3-417F-A7ED-DB2EF9224734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DC5-F6B3-4373-86E8-B4488FF1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02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5B53-63E3-417F-A7ED-DB2EF9224734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DC5-F6B3-4373-86E8-B4488FF1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00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5B53-63E3-417F-A7ED-DB2EF9224734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DC5-F6B3-4373-86E8-B4488FF1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1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5B53-63E3-417F-A7ED-DB2EF9224734}" type="datetimeFigureOut">
              <a:rPr lang="ru-RU" smtClean="0"/>
              <a:t>28.11.2017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EDC5-F6B3-4373-86E8-B4488FF16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46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#community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ongodb://localhost:27017/test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ongodb://localhost:27017/usersdb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ongodb://localhost:27017/usersdb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ongodb://localhost:27017/usersdb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ongodb://localhost:27017/usersdb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ongodb://localhost/mongoose_basic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endyourif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godb/mongo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MongoDB" TargetMode="External"/><Relationship Id="rId2" Type="http://schemas.openxmlformats.org/officeDocument/2006/relationships/hyperlink" Target="https://metanit.com/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8032" y="-5291780"/>
            <a:ext cx="12192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01334" y="185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Т</a:t>
            </a:r>
            <a:r>
              <a:rPr lang="ru-RU" b="1" dirty="0" smtClean="0"/>
              <a:t>ип  </a:t>
            </a:r>
            <a:r>
              <a:rPr lang="en-US" b="1" dirty="0" err="1"/>
              <a:t>ObjectId</a:t>
            </a:r>
            <a:r>
              <a:rPr lang="en-US" b="1" dirty="0"/>
              <a:t> </a:t>
            </a:r>
            <a:endParaRPr lang="ru-RU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01334" y="1643449"/>
            <a:ext cx="11790666" cy="2116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Возможно, вы обратили внимание на добавленное системой </a:t>
            </a:r>
            <a:r>
              <a:rPr lang="ru-RU" sz="2400" dirty="0" smtClean="0">
                <a:latin typeface="+mn-lt"/>
              </a:rPr>
              <a:t>поле</a:t>
            </a:r>
            <a:r>
              <a:rPr lang="en-US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_</a:t>
            </a:r>
            <a:r>
              <a:rPr lang="ru-RU" sz="2400" dirty="0" err="1" smtClean="0">
                <a:latin typeface="+mn-lt"/>
              </a:rPr>
              <a:t>id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типа  </a:t>
            </a:r>
            <a:r>
              <a:rPr lang="ru-RU" sz="2400" dirty="0" err="1">
                <a:latin typeface="+mn-lt"/>
              </a:rPr>
              <a:t>ObjectId</a:t>
            </a:r>
            <a:r>
              <a:rPr lang="ru-RU" sz="2400" dirty="0">
                <a:latin typeface="+mn-lt"/>
              </a:rPr>
              <a:t> . Это близкий аналог ключевого слова  SERIAL , </a:t>
            </a:r>
            <a:r>
              <a:rPr lang="ru-RU" sz="2400" dirty="0" smtClean="0">
                <a:latin typeface="+mn-lt"/>
              </a:rPr>
              <a:t>которое </a:t>
            </a:r>
            <a:r>
              <a:rPr lang="ru-RU" sz="2400" dirty="0">
                <a:latin typeface="+mn-lt"/>
              </a:rPr>
              <a:t>в </a:t>
            </a:r>
            <a:r>
              <a:rPr lang="ru-RU" sz="2400" dirty="0" err="1">
                <a:latin typeface="+mn-lt"/>
              </a:rPr>
              <a:t>PostgreSQL</a:t>
            </a:r>
            <a:r>
              <a:rPr lang="ru-RU" sz="2400" dirty="0">
                <a:latin typeface="+mn-lt"/>
              </a:rPr>
              <a:t> служит для автоматического инкремента </a:t>
            </a:r>
            <a:r>
              <a:rPr lang="ru-RU" sz="2400" dirty="0" smtClean="0">
                <a:latin typeface="+mn-lt"/>
              </a:rPr>
              <a:t>числового </a:t>
            </a:r>
            <a:r>
              <a:rPr lang="ru-RU" sz="2400" dirty="0">
                <a:latin typeface="+mn-lt"/>
              </a:rPr>
              <a:t>первичного ключа. Объект </a:t>
            </a:r>
            <a:r>
              <a:rPr lang="ru-RU" sz="2400" dirty="0" err="1">
                <a:latin typeface="+mn-lt"/>
              </a:rPr>
              <a:t>ObjectId</a:t>
            </a:r>
            <a:r>
              <a:rPr lang="ru-RU" sz="2400" dirty="0">
                <a:latin typeface="+mn-lt"/>
              </a:rPr>
              <a:t> всегда занимает 12 </a:t>
            </a:r>
            <a:r>
              <a:rPr lang="ru-RU" sz="2400" dirty="0" smtClean="0">
                <a:latin typeface="+mn-lt"/>
              </a:rPr>
              <a:t>байтов </a:t>
            </a:r>
            <a:r>
              <a:rPr lang="ru-RU" sz="2400" dirty="0">
                <a:latin typeface="+mn-lt"/>
              </a:rPr>
              <a:t>и состоит из временной метки, идентификатора </a:t>
            </a:r>
            <a:r>
              <a:rPr lang="ru-RU" sz="2400" dirty="0" smtClean="0">
                <a:latin typeface="+mn-lt"/>
              </a:rPr>
              <a:t>клиентской</a:t>
            </a:r>
            <a:r>
              <a:rPr lang="en-US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машины</a:t>
            </a:r>
            <a:r>
              <a:rPr lang="ru-RU" sz="2400" dirty="0">
                <a:latin typeface="+mn-lt"/>
              </a:rPr>
              <a:t>, идентификатора клиентского процесса и </a:t>
            </a:r>
            <a:r>
              <a:rPr lang="ru-RU" sz="2400" dirty="0" smtClean="0">
                <a:latin typeface="+mn-lt"/>
              </a:rPr>
              <a:t>3-байтового</a:t>
            </a:r>
            <a:r>
              <a:rPr lang="en-US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инкрементируемого </a:t>
            </a:r>
            <a:r>
              <a:rPr lang="ru-RU" sz="2400" dirty="0">
                <a:latin typeface="+mn-lt"/>
              </a:rPr>
              <a:t>счетчика. Структура этого объекта </a:t>
            </a:r>
            <a:r>
              <a:rPr lang="ru-RU" sz="2400" dirty="0" smtClean="0">
                <a:latin typeface="+mn-lt"/>
              </a:rPr>
              <a:t>показана</a:t>
            </a:r>
            <a:r>
              <a:rPr lang="en-US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ниже</a:t>
            </a:r>
            <a:endParaRPr lang="ru-RU" sz="2400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27" y="3893188"/>
            <a:ext cx="8081319" cy="27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28762" y="3626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 </a:t>
            </a:r>
            <a:r>
              <a:rPr lang="ru-RU" b="1" dirty="0"/>
              <a:t>М</a:t>
            </a:r>
            <a:r>
              <a:rPr lang="ru-RU" b="1" dirty="0" smtClean="0"/>
              <a:t>одель устройства базы данных в </a:t>
            </a:r>
            <a:r>
              <a:rPr lang="ru-RU" b="1" dirty="0" err="1" smtClean="0"/>
              <a:t>MongoDB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3" y="2069940"/>
            <a:ext cx="9753599" cy="43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27735" y="1524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Типы данных </a:t>
            </a:r>
            <a:r>
              <a:rPr lang="en-US" b="1" dirty="0" smtClean="0"/>
              <a:t>MongoDB</a:t>
            </a:r>
            <a:endParaRPr lang="ru-RU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-495300" y="-2628899"/>
            <a:ext cx="12687300" cy="9829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dirty="0">
              <a:latin typeface="+mn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13385" y="1477964"/>
            <a:ext cx="11029950" cy="5219891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строковый тип данных(для строк используется кодировка UTF-8)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(массив)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тип данных для хранения массивов элементов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(двоичные данные)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тип для хранения данных в бинарном формате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булевый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тип данных, хранящий логические значения 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или 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например, 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married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FALSE}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хранит дату в формате времени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Unix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Double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числовой тип данных для хранения чисел с плавающей точкой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используется для хранения целочисленных значений, например, 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29}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тип данных для хранения кода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28762" y="172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Типы данных </a:t>
            </a:r>
            <a:r>
              <a:rPr lang="en-US" b="1" dirty="0" smtClean="0"/>
              <a:t>MongoDB</a:t>
            </a:r>
            <a:endParaRPr lang="ru-RU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1662" y="1497757"/>
            <a:ext cx="10382250" cy="4844403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используются для сравнения значений с наименьшим/наибольшим элементов BSON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тип данных для хранения значения 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строковый тип данных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тип данных для хранения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документа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expression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применяется для хранения регулярных выражений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тип данных, идентичный строковому. Используется преимущественно для тех языков, в которых есть специальные символы.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Timestamp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применяется для хранения времени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9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28762" y="172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Сравнение </a:t>
            </a:r>
            <a:r>
              <a:rPr lang="ru-RU" b="1" dirty="0" err="1" smtClean="0"/>
              <a:t>NoSql</a:t>
            </a:r>
            <a:r>
              <a:rPr lang="ru-RU" b="1" dirty="0" smtClean="0"/>
              <a:t> СУБД и реляционных СУБД</a:t>
            </a:r>
            <a:endParaRPr lang="ru-RU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81478" y="2697907"/>
            <a:ext cx="10795000" cy="3874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+mn-lt"/>
              </a:rPr>
              <a:t>Скорость - </a:t>
            </a:r>
            <a:r>
              <a:rPr lang="ru-RU" sz="2200" dirty="0" err="1" smtClean="0">
                <a:latin typeface="+mn-lt"/>
              </a:rPr>
              <a:t>NoSQL</a:t>
            </a:r>
            <a:r>
              <a:rPr lang="ru-RU" sz="2200" dirty="0" smtClean="0">
                <a:latin typeface="+mn-lt"/>
              </a:rPr>
              <a:t> базы данных обычно быстрее, а иногда намного быстрее, когда дело доходит до записи. Операции чтения также могут быть довольно быстрыми в зависимости от того какую именно БД вы используете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200" dirty="0" smtClean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200" dirty="0" err="1" smtClean="0">
                <a:latin typeface="+mn-lt"/>
              </a:rPr>
              <a:t>Безсхемная</a:t>
            </a:r>
            <a:r>
              <a:rPr lang="ru-RU" sz="2200" dirty="0" smtClean="0">
                <a:latin typeface="+mn-lt"/>
              </a:rPr>
              <a:t> разработка - Реляционные СУБД требуют четко описанную структуру данных до начала работы. </a:t>
            </a:r>
            <a:r>
              <a:rPr lang="ru-RU" sz="2200" dirty="0" err="1" smtClean="0">
                <a:latin typeface="+mn-lt"/>
              </a:rPr>
              <a:t>NoSQL</a:t>
            </a:r>
            <a:r>
              <a:rPr lang="ru-RU" sz="2200" dirty="0" smtClean="0">
                <a:latin typeface="+mn-lt"/>
              </a:rPr>
              <a:t> решения предлагают более гибкие решения.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200" dirty="0" smtClean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+mn-lt"/>
              </a:rPr>
              <a:t>Автоматизированная (или очень простая) репликация/масштабирование - </a:t>
            </a:r>
            <a:r>
              <a:rPr lang="ru-RU" sz="2200" dirty="0" err="1" smtClean="0">
                <a:latin typeface="+mn-lt"/>
              </a:rPr>
              <a:t>NoSQL</a:t>
            </a:r>
            <a:r>
              <a:rPr lang="ru-RU" sz="2200" dirty="0" smtClean="0">
                <a:latin typeface="+mn-lt"/>
              </a:rPr>
              <a:t> базы данных быстро развиваются - разработчики активно решают основные проблемы, одна из которых - масштабирование. В отличии от реляционных СУБД, </a:t>
            </a:r>
            <a:r>
              <a:rPr lang="ru-RU" sz="2200" dirty="0" err="1" smtClean="0">
                <a:latin typeface="+mn-lt"/>
              </a:rPr>
              <a:t>NoSQL</a:t>
            </a:r>
            <a:r>
              <a:rPr lang="ru-RU" sz="2200" dirty="0" smtClean="0">
                <a:latin typeface="+mn-lt"/>
              </a:rPr>
              <a:t> решения легко масштабируются и работают.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200" dirty="0" smtClean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+mn-lt"/>
              </a:rPr>
              <a:t>Большой выбор - когда дело доходит до выбора </a:t>
            </a:r>
            <a:r>
              <a:rPr lang="ru-RU" sz="2200" dirty="0" err="1" smtClean="0">
                <a:latin typeface="+mn-lt"/>
              </a:rPr>
              <a:t>NoSQL</a:t>
            </a:r>
            <a:r>
              <a:rPr lang="ru-RU" sz="2200" dirty="0" smtClean="0">
                <a:latin typeface="+mn-lt"/>
              </a:rPr>
              <a:t> хранилища, существует большой выбор различных моделей. Как было сказано ранее, то насколько правильно вы сделаете свой выбор повлияет на производительность вашей системы.</a:t>
            </a:r>
            <a:endParaRPr lang="ru-R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88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271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+mn-lt"/>
              </a:rPr>
              <a:t>П</a:t>
            </a:r>
            <a:r>
              <a:rPr lang="ru-RU" b="1" dirty="0" smtClean="0">
                <a:latin typeface="+mn-lt"/>
              </a:rPr>
              <a:t>реимущества </a:t>
            </a:r>
            <a:r>
              <a:rPr lang="en-US" b="1" dirty="0" smtClean="0">
                <a:latin typeface="+mn-lt"/>
              </a:rPr>
              <a:t>MongoDB</a:t>
            </a:r>
            <a:endParaRPr lang="ru-RU" b="1" dirty="0">
              <a:latin typeface="+mn-lt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76250" y="3555157"/>
            <a:ext cx="11417300" cy="3924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 smtClean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+mn-lt"/>
              </a:rPr>
              <a:t>Документо</a:t>
            </a:r>
            <a:r>
              <a:rPr lang="ru-RU" sz="2800" dirty="0" smtClean="0">
                <a:latin typeface="+mn-lt"/>
              </a:rPr>
              <a:t>-ориентированное хранилище (простая и мощная JSON-подобная схема данных)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Достаточно гибкий язык для формирования запросов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Динамические запросы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Полная поддержка индексов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Быстрые обновления "на месте</a:t>
            </a:r>
            <a:r>
              <a:rPr lang="en-US" sz="2800" dirty="0" smtClean="0">
                <a:latin typeface="+mn-lt"/>
              </a:rPr>
              <a:t>”</a:t>
            </a:r>
            <a:endParaRPr lang="ru-RU" sz="2800" dirty="0" smtClean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Эффективное хранение двоичных данных больших объёмов, напр., фото и видео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+mn-lt"/>
              </a:rPr>
              <a:t>Журналирование</a:t>
            </a:r>
            <a:r>
              <a:rPr lang="ru-RU" sz="2800" dirty="0" smtClean="0">
                <a:latin typeface="+mn-lt"/>
              </a:rPr>
              <a:t> операций, модифицирующих данные в БД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Имеет распределенный доступ к данным, расположенных на нескольких серверах</a:t>
            </a:r>
            <a:endParaRPr lang="ru-RU" sz="2800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3200" dirty="0" smtClean="0">
              <a:latin typeface="+mn-lt"/>
            </a:endParaRPr>
          </a:p>
          <a:p>
            <a:pPr algn="l"/>
            <a:endParaRPr lang="ru-RU" sz="4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84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28812" y="-151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+mn-lt"/>
              </a:rPr>
              <a:t>Какие недостатки </a:t>
            </a:r>
            <a:r>
              <a:rPr lang="en-US" b="1" dirty="0" smtClean="0">
                <a:latin typeface="+mn-lt"/>
              </a:rPr>
              <a:t>MongoDB?</a:t>
            </a:r>
            <a:endParaRPr lang="ru-RU" b="1" dirty="0">
              <a:latin typeface="+mn-lt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66862" y="1447800"/>
            <a:ext cx="11825138" cy="606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Отсутствует оператор "</a:t>
            </a:r>
            <a:r>
              <a:rPr lang="ru-RU" sz="2800" dirty="0" err="1" smtClean="0">
                <a:latin typeface="+mn-lt"/>
              </a:rPr>
              <a:t>join</a:t>
            </a:r>
            <a:r>
              <a:rPr lang="ru-RU" sz="2800" dirty="0" smtClean="0">
                <a:latin typeface="+mn-lt"/>
              </a:rPr>
              <a:t>". Обычно данные могут быть организованы более </a:t>
            </a:r>
            <a:r>
              <a:rPr lang="ru-RU" sz="2800" dirty="0" err="1" smtClean="0">
                <a:latin typeface="+mn-lt"/>
              </a:rPr>
              <a:t>денормализованным</a:t>
            </a:r>
            <a:r>
              <a:rPr lang="ru-RU" sz="2800" dirty="0" smtClean="0">
                <a:latin typeface="+mn-lt"/>
              </a:rPr>
              <a:t> способом, но на разработчиков ложится дополнительная нагрузка по обеспечению непротиворечивости данных.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Нет такого понятия, как "транзакция". Атомарность гарантируется только на уровне целого документа, т.е. частичное обновление документа произойти не может.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Отсутствует понятие "изоляции". Любые данные, которые считываются одним клиентом, могут параллельно изменяться другим клиентом.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Требовательна к ресурсам - память и место на диске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По умолчанию </a:t>
            </a:r>
            <a:r>
              <a:rPr lang="ru-RU" sz="2800" dirty="0" err="1" smtClean="0">
                <a:latin typeface="+mn-lt"/>
              </a:rPr>
              <a:t>MongoDB</a:t>
            </a:r>
            <a:r>
              <a:rPr lang="ru-RU" sz="2800" dirty="0" smtClean="0">
                <a:latin typeface="+mn-lt"/>
              </a:rPr>
              <a:t> не поддерживает </a:t>
            </a:r>
            <a:r>
              <a:rPr lang="ru-RU" sz="2800" dirty="0" err="1" smtClean="0">
                <a:latin typeface="+mn-lt"/>
              </a:rPr>
              <a:t>primary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 err="1" smtClean="0">
                <a:latin typeface="+mn-lt"/>
              </a:rPr>
              <a:t>key</a:t>
            </a:r>
            <a:r>
              <a:rPr lang="ru-RU" sz="2800" dirty="0" smtClean="0">
                <a:latin typeface="+mn-lt"/>
              </a:rPr>
              <a:t> - </a:t>
            </a:r>
            <a:r>
              <a:rPr lang="ru-RU" sz="2800" dirty="0" err="1" smtClean="0">
                <a:latin typeface="+mn-lt"/>
              </a:rPr>
              <a:t>foreign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 err="1" smtClean="0">
                <a:latin typeface="+mn-lt"/>
              </a:rPr>
              <a:t>key</a:t>
            </a:r>
            <a:r>
              <a:rPr lang="ru-RU" sz="2800" dirty="0" smtClean="0">
                <a:latin typeface="+mn-lt"/>
              </a:rPr>
              <a:t> отношения. Тем не менее, мы можем достичь этой концепции путем встраивания одного документа внутри другого. Для например документ "адрес" может быть встроен внутри документа "клиент".</a:t>
            </a:r>
          </a:p>
          <a:p>
            <a:pPr algn="l"/>
            <a:endParaRPr lang="ru-RU" sz="4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07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48984" y="-592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Node.js </a:t>
            </a:r>
            <a:r>
              <a:rPr lang="ru-RU" b="1" dirty="0"/>
              <a:t>и </a:t>
            </a:r>
            <a:r>
              <a:rPr lang="en-US" b="1" dirty="0"/>
              <a:t>MongoDB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01334" y="1828799"/>
            <a:ext cx="11790666" cy="38345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>
              <a:latin typeface="+mn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61067" y="2893392"/>
            <a:ext cx="925195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mongoapp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"^4.14.0"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body-parser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"^1.16.0"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"^2.2.22"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01334" y="1163811"/>
            <a:ext cx="10515600" cy="1557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Для установки </a:t>
            </a:r>
            <a:r>
              <a:rPr lang="ru-RU" sz="2400" dirty="0" err="1" smtClean="0">
                <a:latin typeface="+mn-lt"/>
              </a:rPr>
              <a:t>MongoDB</a:t>
            </a:r>
            <a:r>
              <a:rPr lang="ru-RU" sz="2400" dirty="0" smtClean="0">
                <a:latin typeface="+mn-lt"/>
              </a:rPr>
              <a:t> загрузим один распространяемых пакетов с официального сайта </a:t>
            </a:r>
            <a:r>
              <a:rPr lang="ru-RU" sz="2400" dirty="0" smtClean="0">
                <a:latin typeface="+mn-lt"/>
                <a:hlinkClick r:id="rId2"/>
              </a:rPr>
              <a:t>https://www.mongodb.com/download-center#community</a:t>
            </a:r>
            <a:r>
              <a:rPr lang="ru-RU" sz="2400" dirty="0" smtClean="0">
                <a:latin typeface="+mn-lt"/>
              </a:rPr>
              <a:t>.</a:t>
            </a:r>
            <a:endParaRPr lang="en-US" sz="24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.Определим новый файл </a:t>
            </a:r>
            <a:r>
              <a:rPr lang="ru-RU" sz="2400" b="1" dirty="0" err="1" smtClean="0">
                <a:latin typeface="+mn-lt"/>
              </a:rPr>
              <a:t>package.json</a:t>
            </a:r>
            <a:r>
              <a:rPr lang="ru-RU" sz="2400" dirty="0" smtClean="0">
                <a:latin typeface="+mn-lt"/>
              </a:rPr>
              <a:t>:</a:t>
            </a:r>
            <a:endParaRPr lang="en-US" sz="2400" dirty="0" smtClean="0"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36901" y="5944633"/>
            <a:ext cx="9676116" cy="562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Д</a:t>
            </a:r>
            <a:r>
              <a:rPr lang="ru-RU" sz="2400" dirty="0" smtClean="0">
                <a:latin typeface="+mn-lt"/>
              </a:rPr>
              <a:t>ля добавления всех нужных пакетов выполним команду</a:t>
            </a:r>
            <a:r>
              <a:rPr lang="en-US" sz="2400" dirty="0" smtClean="0">
                <a:latin typeface="+mn-lt"/>
              </a:rPr>
              <a:t>:</a:t>
            </a:r>
          </a:p>
          <a:p>
            <a:pPr algn="l"/>
            <a:r>
              <a:rPr lang="en-US" sz="2400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npm</a:t>
            </a:r>
            <a:r>
              <a:rPr lang="en-US" sz="2400" b="1" dirty="0" smtClean="0">
                <a:latin typeface="+mn-lt"/>
              </a:rPr>
              <a:t> install</a:t>
            </a:r>
            <a:endParaRPr lang="ru-RU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50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0138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Подключение к базе данных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01384" y="2152649"/>
            <a:ext cx="10266666" cy="691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Ключевым классом для работы с </a:t>
            </a:r>
            <a:r>
              <a:rPr lang="ru-RU" sz="2400" dirty="0" err="1" smtClean="0">
                <a:latin typeface="+mn-lt"/>
              </a:rPr>
              <a:t>MongoDB</a:t>
            </a:r>
            <a:r>
              <a:rPr lang="ru-RU" sz="2400" dirty="0" smtClean="0">
                <a:latin typeface="+mn-lt"/>
              </a:rPr>
              <a:t> является класс </a:t>
            </a:r>
            <a:r>
              <a:rPr lang="ru-RU" sz="2400" b="1" dirty="0" err="1" smtClean="0">
                <a:latin typeface="+mn-lt"/>
              </a:rPr>
              <a:t>MongoClient</a:t>
            </a:r>
            <a:r>
              <a:rPr lang="ru-RU" sz="2400" dirty="0" smtClean="0">
                <a:latin typeface="+mn-lt"/>
              </a:rPr>
              <a:t>, и через него будет идти все взаимодействия с хранилищем данных. Для подключения к серверу </a:t>
            </a:r>
            <a:r>
              <a:rPr lang="ru-RU" sz="2400" dirty="0" err="1" smtClean="0">
                <a:latin typeface="+mn-lt"/>
              </a:rPr>
              <a:t>mongodb</a:t>
            </a:r>
            <a:r>
              <a:rPr lang="ru-RU" sz="2400" dirty="0" smtClean="0">
                <a:latin typeface="+mn-lt"/>
              </a:rPr>
              <a:t> применяется метод </a:t>
            </a:r>
            <a:r>
              <a:rPr lang="ru-RU" sz="2400" b="1" dirty="0" err="1" smtClean="0">
                <a:latin typeface="+mn-lt"/>
              </a:rPr>
              <a:t>connect</a:t>
            </a:r>
            <a:r>
              <a:rPr lang="ru-RU" sz="2400" b="1" dirty="0" smtClean="0">
                <a:latin typeface="+mn-lt"/>
              </a:rPr>
              <a:t>():</a:t>
            </a:r>
            <a:endParaRPr lang="ru-RU" sz="2400" b="1" dirty="0">
              <a:latin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1384" y="3290066"/>
            <a:ext cx="1043875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mongoClient.connect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sng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  <a:hlinkClick r:id="rId2"/>
              </a:rPr>
              <a:t>mongodb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  <a:hlinkClick r:id="rId2"/>
              </a:rPr>
              <a:t>://localhost:27017/</a:t>
            </a:r>
            <a:r>
              <a:rPr kumimoji="0" lang="ru-RU" altLang="ru-RU" sz="2000" b="0" i="0" u="sng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  <a:hlinkClick r:id="rId2"/>
              </a:rPr>
              <a:t>test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взаимодействие с базой данных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db.close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88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28762" y="172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Коллекции</a:t>
            </a:r>
            <a:endParaRPr lang="ru-RU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8107" y="3936157"/>
            <a:ext cx="10756900" cy="2540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n-lt"/>
              </a:rPr>
              <a:t>Если в традиционном мире SQL есть таблицы, то в мире </a:t>
            </a:r>
            <a:r>
              <a:rPr lang="ru-RU" sz="3200" dirty="0" err="1" smtClean="0">
                <a:latin typeface="+mn-lt"/>
              </a:rPr>
              <a:t>MongoDB</a:t>
            </a:r>
            <a:r>
              <a:rPr lang="ru-RU" sz="3200" dirty="0" smtClean="0">
                <a:latin typeface="+mn-lt"/>
              </a:rPr>
              <a:t> есть коллекции. И если в реляционных БД таблицы хранят однотипные жестко структурированные объекты, то в коллекции могут содержать самые разные объекты, имеющие различную структуру и различный набор свойств.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n-lt"/>
              </a:rPr>
              <a:t>И в рамках node.js для взаимодействия с базой данных (добавления, удаления, чтения данных) нам потребуется получить объект коллекции. Для этого применяется метод </a:t>
            </a:r>
            <a:r>
              <a:rPr lang="ru-RU" sz="3200" b="1" dirty="0" err="1" smtClean="0">
                <a:latin typeface="+mn-lt"/>
              </a:rPr>
              <a:t>db.collection</a:t>
            </a:r>
            <a:r>
              <a:rPr lang="ru-RU" sz="3200" b="1" dirty="0" smtClean="0">
                <a:latin typeface="+mn-lt"/>
              </a:rPr>
              <a:t>("</a:t>
            </a:r>
            <a:r>
              <a:rPr lang="ru-RU" sz="3200" b="1" dirty="0" err="1" smtClean="0">
                <a:latin typeface="+mn-lt"/>
              </a:rPr>
              <a:t>название_коллекции</a:t>
            </a:r>
            <a:r>
              <a:rPr lang="ru-RU" sz="3200" b="1" dirty="0" smtClean="0">
                <a:latin typeface="+mn-lt"/>
              </a:rPr>
              <a:t>"), </a:t>
            </a:r>
            <a:r>
              <a:rPr lang="ru-RU" sz="3200" dirty="0" smtClean="0">
                <a:latin typeface="+mn-lt"/>
              </a:rPr>
              <a:t>в который передается название коллекции.</a:t>
            </a:r>
            <a:endParaRPr lang="ru-R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16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239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+mn-lt"/>
              </a:rPr>
              <a:t>Что такое </a:t>
            </a:r>
            <a:r>
              <a:rPr lang="en-US" b="1" dirty="0" smtClean="0">
                <a:latin typeface="+mn-lt"/>
              </a:rPr>
              <a:t>NoSQL?</a:t>
            </a:r>
            <a:endParaRPr lang="ru-RU" b="1" dirty="0">
              <a:latin typeface="+mn-lt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76250" y="2743200"/>
            <a:ext cx="11417300" cy="3924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4000" i="1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 err="1" smtClean="0">
                <a:latin typeface="+mn-lt"/>
              </a:rPr>
              <a:t>NoSQL</a:t>
            </a:r>
            <a:r>
              <a:rPr lang="ru-RU" sz="3200" dirty="0" smtClean="0">
                <a:latin typeface="+mn-lt"/>
              </a:rPr>
              <a:t> (</a:t>
            </a:r>
            <a:r>
              <a:rPr lang="ru-RU" sz="3200" dirty="0" err="1" smtClean="0">
                <a:latin typeface="+mn-lt"/>
              </a:rPr>
              <a:t>Not</a:t>
            </a:r>
            <a:r>
              <a:rPr lang="ru-RU" sz="3200" dirty="0" smtClean="0">
                <a:latin typeface="+mn-lt"/>
              </a:rPr>
              <a:t> </a:t>
            </a:r>
            <a:r>
              <a:rPr lang="ru-RU" sz="3200" dirty="0" err="1" smtClean="0">
                <a:latin typeface="+mn-lt"/>
              </a:rPr>
              <a:t>only</a:t>
            </a:r>
            <a:r>
              <a:rPr lang="ru-RU" sz="3200" dirty="0" smtClean="0">
                <a:latin typeface="+mn-lt"/>
              </a:rPr>
              <a:t> SQL) - это ряд технологий, подходов, проектов направленных на реализацию моделей баз данных, имеющих существенные отличия от традиционных СУБД, работающих с языком SQL. Концепция </a:t>
            </a:r>
            <a:r>
              <a:rPr lang="ru-RU" sz="3200" dirty="0" err="1" smtClean="0">
                <a:latin typeface="+mn-lt"/>
              </a:rPr>
              <a:t>NoSQL</a:t>
            </a:r>
            <a:r>
              <a:rPr lang="ru-RU" sz="3200" dirty="0" smtClean="0">
                <a:latin typeface="+mn-lt"/>
              </a:rPr>
              <a:t> не отрицает SQL, она лишь стремится решить проблемы и вопросы, с которыми не достаточно хорошо справляется РСУБД. Чаще всего данные в </a:t>
            </a:r>
            <a:r>
              <a:rPr lang="ru-RU" sz="3200" dirty="0" err="1" smtClean="0">
                <a:latin typeface="+mn-lt"/>
              </a:rPr>
              <a:t>NoSQL</a:t>
            </a:r>
            <a:r>
              <a:rPr lang="ru-RU" sz="3200" dirty="0" smtClean="0">
                <a:latin typeface="+mn-lt"/>
              </a:rPr>
              <a:t> решении представляются в виде хеш-таблиц, деревьев, документов и пр.</a:t>
            </a:r>
          </a:p>
          <a:p>
            <a:pPr algn="l"/>
            <a:endParaRPr lang="ru-RU" sz="4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77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28600" y="-158365"/>
            <a:ext cx="116871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Получение данных </a:t>
            </a:r>
            <a:r>
              <a:rPr lang="ru-RU" b="1" dirty="0"/>
              <a:t>в </a:t>
            </a:r>
            <a:r>
              <a:rPr lang="ru-RU" b="1" dirty="0" err="1"/>
              <a:t>MongoDB</a:t>
            </a:r>
            <a:endParaRPr lang="ru-RU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167198"/>
            <a:ext cx="9979819" cy="14721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8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Метод </a:t>
            </a:r>
            <a:r>
              <a:rPr lang="ru-RU" sz="2800" b="1" dirty="0" err="1" smtClean="0">
                <a:latin typeface="+mn-lt"/>
              </a:rPr>
              <a:t>find</a:t>
            </a:r>
            <a:r>
              <a:rPr lang="ru-RU" sz="2800" dirty="0" smtClean="0">
                <a:latin typeface="+mn-lt"/>
              </a:rPr>
              <a:t> возвращает специальный объект - </a:t>
            </a:r>
            <a:r>
              <a:rPr lang="ru-RU" sz="2800" dirty="0" err="1" smtClean="0">
                <a:latin typeface="+mn-lt"/>
              </a:rPr>
              <a:t>Cursor</a:t>
            </a:r>
            <a:r>
              <a:rPr lang="ru-RU" sz="2800" dirty="0" smtClean="0">
                <a:latin typeface="+mn-lt"/>
              </a:rPr>
              <a:t>, и чтобы получить все данные у этого объекта вызывается метод </a:t>
            </a:r>
            <a:r>
              <a:rPr lang="ru-RU" sz="2800" dirty="0" err="1" smtClean="0">
                <a:latin typeface="+mn-lt"/>
              </a:rPr>
              <a:t>toArray</a:t>
            </a:r>
            <a:r>
              <a:rPr lang="ru-RU" sz="2800" dirty="0" smtClean="0">
                <a:latin typeface="+mn-lt"/>
              </a:rPr>
              <a:t>().</a:t>
            </a:r>
            <a:endParaRPr lang="ru-RU" sz="2800" b="1" dirty="0">
              <a:latin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1082" y="2835027"/>
            <a:ext cx="9049254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900" b="0" i="0" u="sng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  <a:hlinkClick r:id="rId2"/>
              </a:rPr>
              <a:t>mongodb</a:t>
            </a:r>
            <a:r>
              <a:rPr kumimoji="0" lang="ru-RU" altLang="ru-RU" sz="1900" b="0" i="0" u="sng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  <a:hlinkClick r:id="rId2"/>
              </a:rPr>
              <a:t>://localhost:27017/</a:t>
            </a:r>
            <a:r>
              <a:rPr kumimoji="0" lang="ru-RU" altLang="ru-RU" sz="1900" b="0" i="0" u="sng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  <a:hlinkClick r:id="rId2"/>
              </a:rPr>
              <a:t>usersdb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mongoClient.connect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ru-RU" alt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ru-RU" alt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ru-RU" alt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db.collection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ru-RU" alt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endParaRPr kumimoji="0" lang="ru-RU" alt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console.log(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db.close</a:t>
            </a: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kumimoji="0" lang="ru-RU" alt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1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28600" y="-158365"/>
            <a:ext cx="116871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Получение данных </a:t>
            </a:r>
            <a:r>
              <a:rPr lang="ru-RU" b="1" dirty="0"/>
              <a:t>в </a:t>
            </a:r>
            <a:r>
              <a:rPr lang="ru-RU" b="1" dirty="0" err="1"/>
              <a:t>MongoDB</a:t>
            </a:r>
            <a:endParaRPr lang="ru-RU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71286" y="1320800"/>
            <a:ext cx="9979819" cy="984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8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Метод </a:t>
            </a:r>
            <a:r>
              <a:rPr lang="ru-RU" sz="2800" b="1" dirty="0" err="1" smtClean="0">
                <a:latin typeface="+mn-lt"/>
              </a:rPr>
              <a:t>findOne</a:t>
            </a:r>
            <a:r>
              <a:rPr lang="ru-RU" sz="2800" dirty="0" smtClean="0">
                <a:latin typeface="+mn-lt"/>
              </a:rPr>
              <a:t>() работает аналогично, только позволяет получить один документ:</a:t>
            </a:r>
            <a:endParaRPr lang="ru-RU" sz="2800" b="1" dirty="0">
              <a:latin typeface="+mn-lt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75657" y="2927889"/>
            <a:ext cx="761747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mongoClient.connect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db.collection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console.log(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db.close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53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495300"/>
            <a:ext cx="116871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Добавление </a:t>
            </a:r>
            <a:r>
              <a:rPr lang="ru-RU" b="1" dirty="0" smtClean="0"/>
              <a:t>данных </a:t>
            </a:r>
            <a:r>
              <a:rPr lang="ru-RU" b="1" dirty="0"/>
              <a:t>в </a:t>
            </a:r>
            <a:r>
              <a:rPr lang="ru-RU" b="1" dirty="0" err="1"/>
              <a:t>MongoDB</a:t>
            </a:r>
            <a:endParaRPr lang="ru-RU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78656" y="3867150"/>
            <a:ext cx="10329863" cy="20245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>
                <a:latin typeface="+mn-lt"/>
              </a:rPr>
              <a:t>Для добавления в коллекцию могут использоваться три ее метода: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8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+mn-lt"/>
              </a:rPr>
              <a:t>insertOne</a:t>
            </a:r>
            <a:r>
              <a:rPr lang="ru-RU" sz="2800" dirty="0" smtClean="0">
                <a:latin typeface="+mn-lt"/>
              </a:rPr>
              <a:t>(): добавляет один документ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8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+mn-lt"/>
              </a:rPr>
              <a:t>insertMany</a:t>
            </a:r>
            <a:r>
              <a:rPr lang="ru-RU" sz="2800" dirty="0" smtClean="0">
                <a:latin typeface="+mn-lt"/>
              </a:rPr>
              <a:t>(): добавляет несколько документов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8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+mn-lt"/>
              </a:rPr>
              <a:t>insert</a:t>
            </a:r>
            <a:r>
              <a:rPr lang="ru-RU" sz="2800" dirty="0" smtClean="0">
                <a:latin typeface="+mn-lt"/>
              </a:rPr>
              <a:t>(): может добавлять как один, так и несколько документов</a:t>
            </a:r>
            <a:endParaRPr lang="ru-RU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30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00101" y="278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Добавление данных в </a:t>
            </a:r>
            <a:r>
              <a:rPr lang="ru-RU" b="1" dirty="0" err="1" smtClean="0"/>
              <a:t>MongoDB</a:t>
            </a:r>
            <a:endParaRPr lang="ru-RU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101" y="2399779"/>
            <a:ext cx="11391899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[{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34} , {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21}, {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45}];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sng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  <a:hlinkClick r:id="rId2"/>
              </a:rPr>
              <a:t>mongodb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  <a:hlinkClick r:id="rId2"/>
              </a:rPr>
              <a:t>://localhost:27017/</a:t>
            </a:r>
            <a:r>
              <a:rPr kumimoji="0" lang="ru-RU" altLang="ru-RU" sz="2000" b="0" i="0" u="sng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  <a:hlinkClick r:id="rId2"/>
              </a:rPr>
              <a:t>usersdb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mongoClient.connect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db.collection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console.log(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db.close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93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39698" y="2041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Удаление документов в </a:t>
            </a:r>
            <a:r>
              <a:rPr lang="en-US" b="1" dirty="0" smtClean="0"/>
              <a:t>MongoDB</a:t>
            </a:r>
            <a:endParaRPr lang="en-US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739698" y="1849566"/>
            <a:ext cx="10515600" cy="43535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latin typeface="+mn-lt"/>
              </a:rPr>
              <a:t>Удалять документы в </a:t>
            </a:r>
            <a:r>
              <a:rPr lang="ru-RU" sz="2400" dirty="0" err="1" smtClean="0">
                <a:latin typeface="+mn-lt"/>
              </a:rPr>
              <a:t>MongoDB</a:t>
            </a:r>
            <a:r>
              <a:rPr lang="ru-RU" sz="2400" dirty="0" smtClean="0">
                <a:latin typeface="+mn-lt"/>
              </a:rPr>
              <a:t> можно различными способами. Здесь надо отметить следующие методы коллекции: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 err="1" smtClean="0">
                <a:latin typeface="+mn-lt"/>
              </a:rPr>
              <a:t>deleteMany</a:t>
            </a:r>
            <a:r>
              <a:rPr lang="ru-RU" sz="2400" b="1" dirty="0" smtClean="0">
                <a:latin typeface="+mn-lt"/>
              </a:rPr>
              <a:t>(): </a:t>
            </a:r>
            <a:r>
              <a:rPr lang="ru-RU" sz="2400" dirty="0" smtClean="0">
                <a:latin typeface="+mn-lt"/>
              </a:rPr>
              <a:t>удаляет все документы, которые соответствуют определенному критерию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 err="1" smtClean="0">
                <a:latin typeface="+mn-lt"/>
              </a:rPr>
              <a:t>deleteOne</a:t>
            </a:r>
            <a:r>
              <a:rPr lang="ru-RU" sz="2400" b="1" dirty="0" smtClean="0">
                <a:latin typeface="+mn-lt"/>
              </a:rPr>
              <a:t>()</a:t>
            </a:r>
            <a:r>
              <a:rPr lang="ru-RU" sz="2400" dirty="0" smtClean="0">
                <a:latin typeface="+mn-lt"/>
              </a:rPr>
              <a:t>: удаляет один документ, который соответствует определенному критерию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 err="1" smtClean="0">
                <a:latin typeface="+mn-lt"/>
              </a:rPr>
              <a:t>findOneAndDelete</a:t>
            </a:r>
            <a:r>
              <a:rPr lang="ru-RU" sz="2400" b="1" dirty="0" smtClean="0">
                <a:latin typeface="+mn-lt"/>
              </a:rPr>
              <a:t>(): </a:t>
            </a:r>
            <a:r>
              <a:rPr lang="ru-RU" sz="2400" dirty="0" smtClean="0">
                <a:latin typeface="+mn-lt"/>
              </a:rPr>
              <a:t>получает и удаляет один документ, который соответствует определенному критерию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 err="1" smtClean="0">
                <a:latin typeface="+mn-lt"/>
              </a:rPr>
              <a:t>drop</a:t>
            </a:r>
            <a:r>
              <a:rPr lang="ru-RU" sz="2400" b="1" dirty="0" smtClean="0">
                <a:latin typeface="+mn-lt"/>
              </a:rPr>
              <a:t>(): </a:t>
            </a:r>
            <a:r>
              <a:rPr lang="ru-RU" sz="2400" dirty="0" smtClean="0">
                <a:latin typeface="+mn-lt"/>
              </a:rPr>
              <a:t>удаляет всю коллекцию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2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9209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Удаление документов в </a:t>
            </a:r>
            <a:r>
              <a:rPr lang="en-US" b="1" dirty="0" smtClean="0"/>
              <a:t>MongoDB</a:t>
            </a:r>
            <a:endParaRPr 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2098" y="1898809"/>
            <a:ext cx="11033201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mongoClient.connect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400" b="0" i="0" u="sng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  <a:hlinkClick r:id="rId2"/>
              </a:rPr>
              <a:t>mongodb</a:t>
            </a:r>
            <a:r>
              <a:rPr kumimoji="0" lang="ru-RU" altLang="ru-RU" sz="2400" b="0" i="0" u="sng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  <a:hlinkClick r:id="rId2"/>
              </a:rPr>
              <a:t>://localhost:27017/</a:t>
            </a:r>
            <a:r>
              <a:rPr kumimoji="0" lang="ru-RU" altLang="ru-RU" sz="2400" b="0" i="0" u="sng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  <a:hlinkClick r:id="rId2"/>
              </a:rPr>
              <a:t>usersdb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db.collection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console.log(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db.close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34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01334" y="259279"/>
            <a:ext cx="1029569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Обновление документов в </a:t>
            </a:r>
            <a:r>
              <a:rPr lang="en-US" b="1" dirty="0" smtClean="0"/>
              <a:t>MongoDB</a:t>
            </a:r>
            <a:endParaRPr lang="en-US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33562" y="2061028"/>
            <a:ext cx="9715123" cy="38345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latin typeface="+mn-lt"/>
              </a:rPr>
              <a:t>Для обновления элементов в </a:t>
            </a:r>
            <a:r>
              <a:rPr lang="ru-RU" sz="2400" dirty="0" err="1" smtClean="0">
                <a:latin typeface="+mn-lt"/>
              </a:rPr>
              <a:t>MongoDB</a:t>
            </a:r>
            <a:r>
              <a:rPr lang="ru-RU" sz="2400" dirty="0" smtClean="0">
                <a:latin typeface="+mn-lt"/>
              </a:rPr>
              <a:t> есть несколько методов: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 err="1" smtClean="0">
                <a:latin typeface="+mn-lt"/>
              </a:rPr>
              <a:t>updateOne</a:t>
            </a:r>
            <a:r>
              <a:rPr lang="ru-RU" sz="2400" dirty="0" smtClean="0">
                <a:latin typeface="+mn-lt"/>
              </a:rPr>
              <a:t>: обновляет один документ, который соответствует критерию фильтрации, и возвращает информацию об операции обновления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 err="1" smtClean="0">
                <a:latin typeface="+mn-lt"/>
              </a:rPr>
              <a:t>updateMany</a:t>
            </a:r>
            <a:r>
              <a:rPr lang="ru-RU" sz="2400" dirty="0" smtClean="0">
                <a:latin typeface="+mn-lt"/>
              </a:rPr>
              <a:t>: обновляет все документы, которые соответствуют критерию фильтрации, и возвращает информацию об операции обновления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 err="1" smtClean="0">
                <a:latin typeface="+mn-lt"/>
              </a:rPr>
              <a:t>findOneAndUpdate</a:t>
            </a:r>
            <a:r>
              <a:rPr lang="ru-RU" sz="2400" dirty="0" smtClean="0">
                <a:latin typeface="+mn-lt"/>
              </a:rPr>
              <a:t>: обновляет один документ, который соответствует критерию фильтрации, и возвращает обновленный документ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12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82284" y="4307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Обновление документов в </a:t>
            </a:r>
            <a:r>
              <a:rPr lang="en-US" b="1" dirty="0" smtClean="0"/>
              <a:t>MongoDB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8072" y="2357948"/>
            <a:ext cx="841576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mongoClient.connect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sng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  <a:hlinkClick r:id="rId2"/>
              </a:rPr>
              <a:t>mongodb</a:t>
            </a:r>
            <a:r>
              <a:rPr kumimoji="0" lang="ru-RU" altLang="ru-RU" sz="1600" b="0" i="0" u="sng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  <a:hlinkClick r:id="rId2"/>
              </a:rPr>
              <a:t>://localhost:27017/</a:t>
            </a:r>
            <a:r>
              <a:rPr kumimoji="0" lang="ru-RU" altLang="ru-RU" sz="1600" b="0" i="0" u="sng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  <a:hlinkClick r:id="rId2"/>
              </a:rPr>
              <a:t>usersdb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db.collection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col.updateOne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				// критерий фильтрации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 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Junior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age:33}},	</a:t>
            </a:r>
            <a:r>
              <a:rPr lang="ru-RU" sz="1600" dirty="0" smtClean="0">
                <a:latin typeface="Consolas" panose="020B0609020204030204" pitchFamily="49" charset="0"/>
              </a:rPr>
              <a:t>// параметр обновления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console.log(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db.close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32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4974" y="247136"/>
            <a:ext cx="10295696" cy="86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Операторы обновления</a:t>
            </a:r>
            <a:endParaRPr lang="en-US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74974" y="1350064"/>
            <a:ext cx="11622291" cy="1373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latin typeface="+mn-lt"/>
              </a:rPr>
              <a:t>Существуют и другие операторы, например, позиционный опера-</a:t>
            </a:r>
          </a:p>
          <a:p>
            <a:pPr algn="l"/>
            <a:r>
              <a:rPr lang="ru-RU" sz="2400" dirty="0">
                <a:latin typeface="+mn-lt"/>
              </a:rPr>
              <a:t>тор  $ для массивов. Новые операторы добавляются довольно часто и описываются в онлайновой документации. Ниже приведен список</a:t>
            </a:r>
          </a:p>
          <a:p>
            <a:pPr algn="l"/>
            <a:r>
              <a:rPr lang="ru-RU" sz="2400" dirty="0">
                <a:latin typeface="+mn-lt"/>
              </a:rPr>
              <a:t>наиболее важных операторов.</a:t>
            </a:r>
            <a:endParaRPr lang="ru-RU" sz="2400" dirty="0" smtClean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44" y="2837447"/>
            <a:ext cx="7042355" cy="38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30627" y="-2322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Условные операторы в </a:t>
            </a:r>
            <a:r>
              <a:rPr lang="ru-RU" b="1" dirty="0" err="1" smtClean="0"/>
              <a:t>MongoDB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30627" y="6168572"/>
            <a:ext cx="9715123" cy="409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/>
              <a:t>В </a:t>
            </a:r>
            <a:r>
              <a:rPr lang="ru-RU" sz="2400" dirty="0" err="1" smtClean="0"/>
              <a:t>MongoDB</a:t>
            </a:r>
            <a:r>
              <a:rPr lang="ru-RU" sz="2400" dirty="0" smtClean="0"/>
              <a:t> в запросах можно использовать условные</a:t>
            </a:r>
            <a:r>
              <a:rPr lang="en-US" sz="2400" dirty="0" smtClean="0"/>
              <a:t> </a:t>
            </a:r>
            <a:r>
              <a:rPr lang="ru-RU" sz="2400" dirty="0" smtClean="0"/>
              <a:t>операторы: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$</a:t>
            </a:r>
            <a:r>
              <a:rPr lang="en-US" sz="2400" b="1" dirty="0" err="1" smtClean="0"/>
              <a:t>gt</a:t>
            </a:r>
            <a:r>
              <a:rPr lang="en-US" sz="2400" b="1" dirty="0" smtClean="0"/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больше чем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$</a:t>
            </a:r>
            <a:r>
              <a:rPr lang="en-US" sz="2400" b="1" dirty="0" err="1" smtClean="0"/>
              <a:t>lt</a:t>
            </a:r>
            <a:r>
              <a:rPr lang="en-US" sz="2400" b="1" dirty="0" smtClean="0"/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меньше чем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 smtClean="0"/>
              <a:t>$</a:t>
            </a:r>
            <a:r>
              <a:rPr lang="ru-RU" sz="2400" b="1" dirty="0" err="1" smtClean="0"/>
              <a:t>gte</a:t>
            </a:r>
            <a:r>
              <a:rPr lang="ru-RU" sz="2400" b="1" dirty="0" smtClean="0"/>
              <a:t> </a:t>
            </a:r>
            <a:r>
              <a:rPr lang="ru-RU" sz="2400" dirty="0" smtClean="0"/>
              <a:t>- больше или равно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$</a:t>
            </a:r>
            <a:r>
              <a:rPr lang="en-US" sz="2400" b="1" dirty="0" err="1" smtClean="0"/>
              <a:t>lte</a:t>
            </a:r>
            <a:r>
              <a:rPr lang="en-US" sz="2400" b="1" dirty="0" smtClean="0"/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меньше или равно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 smtClean="0"/>
              <a:t>$</a:t>
            </a:r>
            <a:r>
              <a:rPr lang="ru-RU" sz="2400" b="1" dirty="0" err="1" smtClean="0"/>
              <a:t>ne</a:t>
            </a:r>
            <a:r>
              <a:rPr lang="ru-RU" sz="2400" b="1" dirty="0"/>
              <a:t> </a:t>
            </a:r>
            <a:r>
              <a:rPr lang="ru-RU" sz="2400" dirty="0" smtClean="0"/>
              <a:t>- извлекает все документы, не соответствующие некоторому условию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 smtClean="0"/>
              <a:t>$</a:t>
            </a:r>
            <a:r>
              <a:rPr lang="ru-RU" sz="2400" b="1" dirty="0" err="1" smtClean="0"/>
              <a:t>or</a:t>
            </a:r>
            <a:r>
              <a:rPr lang="ru-RU" sz="2400" b="1" dirty="0" smtClean="0"/>
              <a:t> </a:t>
            </a:r>
            <a:r>
              <a:rPr lang="ru-RU" sz="2400" dirty="0" smtClean="0"/>
              <a:t>- определяет набор пар ключ-значение, которые должны иметься в документе. И если документ имеет хоть одну такую пару ключ-значение, то он соответствует данному запросу и извлекается из </a:t>
            </a:r>
            <a:r>
              <a:rPr lang="ru-RU" sz="2400" dirty="0" err="1" smtClean="0"/>
              <a:t>бд</a:t>
            </a:r>
            <a:endParaRPr lang="ru-RU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 smtClean="0"/>
              <a:t>$</a:t>
            </a:r>
            <a:r>
              <a:rPr lang="ru-RU" sz="2400" b="1" dirty="0" err="1" smtClean="0"/>
              <a:t>size</a:t>
            </a:r>
            <a:r>
              <a:rPr lang="ru-RU" sz="2400" b="1" dirty="0" smtClean="0"/>
              <a:t> </a:t>
            </a:r>
            <a:r>
              <a:rPr lang="ru-RU" sz="2400" dirty="0" smtClean="0"/>
              <a:t>- используется для нахождения документов, в которых массивы имеют число элементов, равным значению $</a:t>
            </a:r>
            <a:r>
              <a:rPr lang="ru-RU" sz="2400" dirty="0" err="1" smtClean="0"/>
              <a:t>size</a:t>
            </a:r>
            <a:endParaRPr lang="ru-RU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 smtClean="0"/>
              <a:t>$</a:t>
            </a:r>
            <a:r>
              <a:rPr lang="ru-RU" sz="2400" b="1" dirty="0" err="1" smtClean="0"/>
              <a:t>exists</a:t>
            </a:r>
            <a:r>
              <a:rPr lang="ru-RU" sz="2400" b="1" dirty="0" smtClean="0"/>
              <a:t> </a:t>
            </a:r>
            <a:r>
              <a:rPr lang="ru-RU" sz="2400" dirty="0" smtClean="0"/>
              <a:t>- позволяет извлечь только те документы, в которых определенный ключ присутствует или отсутствует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 smtClean="0"/>
              <a:t>$</a:t>
            </a:r>
            <a:r>
              <a:rPr lang="ru-RU" sz="2400" b="1" dirty="0" err="1" smtClean="0"/>
              <a:t>regex</a:t>
            </a:r>
            <a:r>
              <a:rPr lang="ru-RU" sz="2400" b="1" dirty="0" smtClean="0"/>
              <a:t> </a:t>
            </a:r>
            <a:r>
              <a:rPr lang="ru-RU" sz="2400" dirty="0" smtClean="0"/>
              <a:t>- задает регулярное выражение, которому должно соответствовать значение поля</a:t>
            </a:r>
          </a:p>
        </p:txBody>
      </p:sp>
    </p:spTree>
    <p:extLst>
      <p:ext uri="{BB962C8B-B14F-4D97-AF65-F5344CB8AC3E}">
        <p14:creationId xmlns:p14="http://schemas.microsoft.com/office/powerpoint/2010/main" val="13056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5261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+mn-lt"/>
              </a:rPr>
              <a:t>Какие есть типы хранилищ данных в </a:t>
            </a:r>
            <a:r>
              <a:rPr lang="ru-RU" b="1" dirty="0" err="1" smtClean="0">
                <a:latin typeface="+mn-lt"/>
              </a:rPr>
              <a:t>NoSQL</a:t>
            </a:r>
            <a:r>
              <a:rPr lang="ru-RU" b="1" dirty="0" smtClean="0">
                <a:latin typeface="+mn-lt"/>
              </a:rPr>
              <a:t>?</a:t>
            </a:r>
            <a:endParaRPr lang="ru-RU" b="1" dirty="0">
              <a:latin typeface="+mn-lt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31218" y="2163763"/>
            <a:ext cx="11860782" cy="67325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>
                <a:latin typeface="+mn-lt"/>
              </a:rPr>
              <a:t>В зависимости от модели данных и подходов к </a:t>
            </a:r>
            <a:r>
              <a:rPr lang="ru-RU" sz="2800" dirty="0" err="1" smtClean="0">
                <a:latin typeface="+mn-lt"/>
              </a:rPr>
              <a:t>распределённости</a:t>
            </a:r>
            <a:r>
              <a:rPr lang="ru-RU" sz="2800" dirty="0" smtClean="0">
                <a:latin typeface="+mn-lt"/>
              </a:rPr>
              <a:t> и репликации можно выделить четыре типа хранилищ: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"ключ-значение" (</a:t>
            </a:r>
            <a:r>
              <a:rPr lang="en-US" sz="2800" dirty="0" err="1" smtClean="0">
                <a:latin typeface="+mn-lt"/>
              </a:rPr>
              <a:t>Redis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 err="1" smtClean="0">
                <a:latin typeface="+mn-lt"/>
              </a:rPr>
              <a:t>Riak</a:t>
            </a:r>
            <a:r>
              <a:rPr lang="en-US" sz="2800" dirty="0" smtClean="0">
                <a:latin typeface="+mn-lt"/>
              </a:rPr>
              <a:t>)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Сопоставляет </a:t>
            </a:r>
            <a:r>
              <a:rPr lang="ru-RU" sz="2800" dirty="0">
                <a:latin typeface="+mn-lt"/>
              </a:rPr>
              <a:t>значения ключам, как словарь (или </a:t>
            </a:r>
            <a:r>
              <a:rPr lang="ru-RU" sz="2800" dirty="0" smtClean="0">
                <a:latin typeface="+mn-lt"/>
              </a:rPr>
              <a:t>хеш-таблица</a:t>
            </a:r>
            <a:r>
              <a:rPr lang="ru-RU" sz="2800" dirty="0">
                <a:latin typeface="+mn-lt"/>
              </a:rPr>
              <a:t>)</a:t>
            </a:r>
            <a:endParaRPr lang="ru-RU" sz="2800" dirty="0" smtClean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документно-ориентированные (</a:t>
            </a:r>
            <a:r>
              <a:rPr lang="en-US" sz="2800" dirty="0" smtClean="0">
                <a:latin typeface="+mn-lt"/>
              </a:rPr>
              <a:t>MongoDB, </a:t>
            </a:r>
            <a:r>
              <a:rPr lang="en-US" sz="2800" dirty="0" err="1" smtClean="0">
                <a:latin typeface="+mn-lt"/>
              </a:rPr>
              <a:t>CouchDB</a:t>
            </a:r>
            <a:r>
              <a:rPr lang="en-US" sz="2800" dirty="0" smtClean="0">
                <a:latin typeface="+mn-lt"/>
              </a:rPr>
              <a:t>)</a:t>
            </a:r>
            <a:endParaRPr lang="ru-RU" sz="2800" dirty="0" smtClean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хранилища семейств колонок (</a:t>
            </a:r>
            <a:r>
              <a:rPr lang="en-US" sz="2800" dirty="0" err="1" smtClean="0">
                <a:latin typeface="+mn-lt"/>
              </a:rPr>
              <a:t>HBase</a:t>
            </a:r>
            <a:r>
              <a:rPr lang="ru-RU" sz="2800" dirty="0" smtClean="0">
                <a:latin typeface="+mn-lt"/>
              </a:rPr>
              <a:t>). Получили </a:t>
            </a:r>
            <a:r>
              <a:rPr lang="ru-RU" sz="2800" dirty="0">
                <a:latin typeface="+mn-lt"/>
              </a:rPr>
              <a:t>свое название благодаря одному </a:t>
            </a:r>
            <a:r>
              <a:rPr lang="ru-RU" sz="2800" dirty="0" smtClean="0">
                <a:latin typeface="+mn-lt"/>
              </a:rPr>
              <a:t>существенному </a:t>
            </a:r>
            <a:r>
              <a:rPr lang="ru-RU" sz="2800" dirty="0">
                <a:latin typeface="+mn-lt"/>
              </a:rPr>
              <a:t>аспекту дизайна: данные, принадлежащие одному столбцу (в </a:t>
            </a:r>
            <a:r>
              <a:rPr lang="ru-RU" sz="2800" dirty="0" smtClean="0">
                <a:latin typeface="+mn-lt"/>
              </a:rPr>
              <a:t>смысле </a:t>
            </a:r>
            <a:r>
              <a:rPr lang="ru-RU" sz="2800" dirty="0">
                <a:latin typeface="+mn-lt"/>
              </a:rPr>
              <a:t>двумерных таблиц) хранятся рядом. </a:t>
            </a:r>
            <a:endParaRPr lang="ru-RU" sz="2800" dirty="0" smtClean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+mn-lt"/>
              </a:rPr>
              <a:t>графовые</a:t>
            </a:r>
            <a:r>
              <a:rPr lang="ru-RU" sz="2800" dirty="0" smtClean="0">
                <a:latin typeface="+mn-lt"/>
              </a:rPr>
              <a:t> базы данных (</a:t>
            </a:r>
            <a:r>
              <a:rPr lang="en-US" sz="2800" dirty="0" smtClean="0">
                <a:latin typeface="+mn-lt"/>
              </a:rPr>
              <a:t>Neo4J</a:t>
            </a:r>
            <a:r>
              <a:rPr lang="ru-RU" sz="2800" dirty="0">
                <a:latin typeface="+mn-lt"/>
              </a:rPr>
              <a:t>). </a:t>
            </a:r>
            <a:r>
              <a:rPr lang="ru-RU" sz="2800" dirty="0" err="1">
                <a:latin typeface="+mn-lt"/>
              </a:rPr>
              <a:t>Графовая</a:t>
            </a:r>
            <a:r>
              <a:rPr lang="ru-RU" sz="2800" dirty="0">
                <a:latin typeface="+mn-lt"/>
              </a:rPr>
              <a:t> база состоит из узлов и </a:t>
            </a:r>
            <a:r>
              <a:rPr lang="ru-RU" sz="2800" dirty="0" smtClean="0">
                <a:latin typeface="+mn-lt"/>
              </a:rPr>
              <a:t>связей </a:t>
            </a:r>
            <a:r>
              <a:rPr lang="ru-RU" sz="2800" dirty="0">
                <a:latin typeface="+mn-lt"/>
              </a:rPr>
              <a:t>между ними. Как с узлами, так и со связями можно </a:t>
            </a:r>
            <a:r>
              <a:rPr lang="ru-RU" sz="2800" dirty="0" smtClean="0">
                <a:latin typeface="+mn-lt"/>
              </a:rPr>
              <a:t>ассоциировать свойства </a:t>
            </a:r>
            <a:r>
              <a:rPr lang="ru-RU" sz="2800" dirty="0">
                <a:latin typeface="+mn-lt"/>
              </a:rPr>
              <a:t>– пары ключ-значение, – в которых хранятся данные. </a:t>
            </a:r>
            <a:r>
              <a:rPr lang="ru-RU" sz="2800" dirty="0" smtClean="0">
                <a:latin typeface="+mn-lt"/>
              </a:rPr>
              <a:t>Истинная </a:t>
            </a:r>
            <a:r>
              <a:rPr lang="ru-RU" sz="2800" dirty="0">
                <a:latin typeface="+mn-lt"/>
              </a:rPr>
              <a:t>сила </a:t>
            </a:r>
            <a:r>
              <a:rPr lang="ru-RU" sz="2800" dirty="0" err="1">
                <a:latin typeface="+mn-lt"/>
              </a:rPr>
              <a:t>графовых</a:t>
            </a:r>
            <a:r>
              <a:rPr lang="ru-RU" sz="2800" dirty="0">
                <a:latin typeface="+mn-lt"/>
              </a:rPr>
              <a:t> баз данных заключается в возможности </a:t>
            </a:r>
            <a:r>
              <a:rPr lang="ru-RU" sz="2800" dirty="0" smtClean="0">
                <a:latin typeface="+mn-lt"/>
              </a:rPr>
              <a:t>обхода </a:t>
            </a:r>
            <a:r>
              <a:rPr lang="ru-RU" sz="2800" dirty="0">
                <a:latin typeface="+mn-lt"/>
              </a:rPr>
              <a:t>узлов, следуя связям.</a:t>
            </a:r>
            <a:endParaRPr lang="ru-RU" sz="2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3200" dirty="0" smtClean="0">
              <a:latin typeface="+mn-lt"/>
            </a:endParaRPr>
          </a:p>
          <a:p>
            <a:pPr algn="l"/>
            <a:endParaRPr lang="ru-RU" sz="4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22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41940" y="188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Условные операторы в </a:t>
            </a:r>
            <a:r>
              <a:rPr lang="ru-RU" b="1" dirty="0" err="1" smtClean="0"/>
              <a:t>MongoDB</a:t>
            </a:r>
            <a:endParaRPr lang="en-US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59655" y="4547419"/>
            <a:ext cx="9715123" cy="409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 smtClean="0"/>
              <a:t>$</a:t>
            </a:r>
            <a:r>
              <a:rPr lang="ru-RU" sz="2400" b="1" dirty="0" err="1" smtClean="0"/>
              <a:t>in</a:t>
            </a:r>
            <a:r>
              <a:rPr lang="ru-RU" sz="2400" b="1" dirty="0" smtClean="0"/>
              <a:t> </a:t>
            </a:r>
            <a:r>
              <a:rPr lang="ru-RU" sz="2400" dirty="0" smtClean="0"/>
              <a:t>- определяет массив возможных выражений и ищет те ключи, значение которых имеется в массиве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 smtClean="0"/>
              <a:t>$</a:t>
            </a:r>
            <a:r>
              <a:rPr lang="ru-RU" sz="2400" b="1" dirty="0" err="1" smtClean="0"/>
              <a:t>nin</a:t>
            </a:r>
            <a:r>
              <a:rPr lang="ru-RU" sz="2400" b="1" dirty="0" smtClean="0"/>
              <a:t> </a:t>
            </a:r>
            <a:r>
              <a:rPr lang="ru-RU" sz="2400" dirty="0" smtClean="0"/>
              <a:t>- определяет массив возможных выражений и ищет те ключи, значение которых отсутствует в этом массиве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dirty="0" smtClean="0"/>
              <a:t>$</a:t>
            </a:r>
            <a:r>
              <a:rPr lang="ru-RU" sz="2400" b="1" dirty="0" err="1" smtClean="0"/>
              <a:t>all</a:t>
            </a:r>
            <a:r>
              <a:rPr lang="ru-RU" sz="2400" b="1" dirty="0" smtClean="0"/>
              <a:t> </a:t>
            </a:r>
            <a:r>
              <a:rPr lang="ru-RU" sz="2400" dirty="0" smtClean="0"/>
              <a:t>- похож на $</a:t>
            </a:r>
            <a:r>
              <a:rPr lang="ru-RU" sz="2400" dirty="0" err="1" smtClean="0"/>
              <a:t>in</a:t>
            </a:r>
            <a:r>
              <a:rPr lang="ru-RU" sz="2400" dirty="0" smtClean="0"/>
              <a:t>: он также определяет массив возможных выражений, но требует, чтобы документы имели весь определяемый набор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30096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4194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Условные операторы в </a:t>
            </a:r>
            <a:r>
              <a:rPr lang="ru-RU" b="1" dirty="0" err="1" smtClean="0"/>
              <a:t>MongoDB</a:t>
            </a:r>
            <a:endParaRPr lang="en-US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0" y="1926571"/>
            <a:ext cx="11249471" cy="36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91834" y="-209550"/>
            <a:ext cx="1029569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Для чего </a:t>
            </a:r>
            <a:r>
              <a:rPr lang="en-US" b="1" dirty="0" smtClean="0"/>
              <a:t>MongoDB</a:t>
            </a:r>
            <a:endParaRPr lang="en-US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01334" y="2552700"/>
            <a:ext cx="11257266" cy="38345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+mn-lt"/>
              </a:rPr>
              <a:t>Mongo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– отличный выбор для растущего класса веб-проектов, </a:t>
            </a:r>
            <a:r>
              <a:rPr lang="ru-RU" sz="2800" dirty="0" smtClean="0">
                <a:latin typeface="+mn-lt"/>
              </a:rPr>
              <a:t>в которых </a:t>
            </a:r>
            <a:r>
              <a:rPr lang="ru-RU" sz="2800" dirty="0">
                <a:latin typeface="+mn-lt"/>
              </a:rPr>
              <a:t>необходимо работать с большими массивами данных, </a:t>
            </a:r>
            <a:r>
              <a:rPr lang="ru-RU" sz="2800" dirty="0" smtClean="0">
                <a:latin typeface="+mn-lt"/>
              </a:rPr>
              <a:t>но бюджет </a:t>
            </a:r>
            <a:r>
              <a:rPr lang="ru-RU" sz="2800" dirty="0">
                <a:latin typeface="+mn-lt"/>
              </a:rPr>
              <a:t>слишком мал для приобретения дорогостоящего </a:t>
            </a:r>
            <a:r>
              <a:rPr lang="ru-RU" sz="2800" dirty="0" smtClean="0">
                <a:latin typeface="+mn-lt"/>
              </a:rPr>
              <a:t>оборудования</a:t>
            </a:r>
            <a:r>
              <a:rPr lang="ru-RU" sz="2800" dirty="0">
                <a:latin typeface="+mn-lt"/>
              </a:rPr>
              <a:t>. Благодаря отсутствию структурированной схемы, </a:t>
            </a:r>
            <a:r>
              <a:rPr lang="ru-RU" sz="2800" dirty="0" err="1">
                <a:latin typeface="+mn-lt"/>
              </a:rPr>
              <a:t>Mongo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может расти </a:t>
            </a:r>
            <a:r>
              <a:rPr lang="ru-RU" sz="2800" dirty="0">
                <a:latin typeface="+mn-lt"/>
              </a:rPr>
              <a:t>и изменяться вместе с моделью данных</a:t>
            </a:r>
            <a:r>
              <a:rPr lang="ru-RU" sz="2800" dirty="0" smtClean="0">
                <a:latin typeface="+mn-l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Можно </a:t>
            </a:r>
            <a:r>
              <a:rPr lang="ru-RU" sz="2800" dirty="0">
                <a:latin typeface="+mn-lt"/>
              </a:rPr>
              <a:t>сказать и о </a:t>
            </a:r>
            <a:r>
              <a:rPr lang="ru-RU" sz="2800" dirty="0" smtClean="0">
                <a:latin typeface="+mn-lt"/>
              </a:rPr>
              <a:t>достоинствах </a:t>
            </a:r>
            <a:r>
              <a:rPr lang="ru-RU" sz="2800" dirty="0" err="1" smtClean="0">
                <a:latin typeface="+mn-lt"/>
              </a:rPr>
              <a:t>MongoDB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– гибкость, мощь, простота использования и </a:t>
            </a:r>
            <a:r>
              <a:rPr lang="ru-RU" sz="2800" dirty="0" smtClean="0">
                <a:latin typeface="+mn-lt"/>
              </a:rPr>
              <a:t>применимость </a:t>
            </a:r>
            <a:r>
              <a:rPr lang="ru-RU" sz="2800" dirty="0">
                <a:latin typeface="+mn-lt"/>
              </a:rPr>
              <a:t>для самых разных задач, больших и малых</a:t>
            </a:r>
            <a:r>
              <a:rPr lang="ru-RU" sz="2800" dirty="0" smtClean="0">
                <a:latin typeface="+mn-l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>
                <a:latin typeface="+mn-lt"/>
              </a:rPr>
              <a:t>То, что </a:t>
            </a:r>
            <a:r>
              <a:rPr lang="ru-RU" sz="2800" dirty="0" err="1">
                <a:latin typeface="+mn-lt"/>
              </a:rPr>
              <a:t>Mongo</a:t>
            </a:r>
            <a:r>
              <a:rPr lang="ru-RU" sz="2800" dirty="0">
                <a:latin typeface="+mn-lt"/>
              </a:rPr>
              <a:t> поощряет </a:t>
            </a:r>
            <a:r>
              <a:rPr lang="ru-RU" sz="2800" dirty="0" err="1">
                <a:latin typeface="+mn-lt"/>
              </a:rPr>
              <a:t>денормализацию</a:t>
            </a:r>
            <a:r>
              <a:rPr lang="ru-RU" sz="2800" dirty="0">
                <a:latin typeface="+mn-lt"/>
              </a:rPr>
              <a:t> схемы (хотя сами схемы </a:t>
            </a:r>
            <a:r>
              <a:rPr lang="ru-RU" sz="2800" dirty="0" smtClean="0">
                <a:latin typeface="+mn-lt"/>
              </a:rPr>
              <a:t>и отсутствуют</a:t>
            </a:r>
            <a:r>
              <a:rPr lang="ru-RU" sz="2800" dirty="0">
                <a:latin typeface="+mn-lt"/>
              </a:rPr>
              <a:t>), некоторым может показаться неприемлемым</a:t>
            </a:r>
            <a:r>
              <a:rPr lang="ru-RU" sz="2800" dirty="0" smtClean="0">
                <a:latin typeface="+mn-l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n-lt"/>
              </a:rPr>
              <a:t>Возможность вставки </a:t>
            </a:r>
            <a:r>
              <a:rPr lang="ru-RU" sz="2800" dirty="0">
                <a:latin typeface="+mn-lt"/>
              </a:rPr>
              <a:t>в любую коллекцию значения произвольного типа </a:t>
            </a:r>
            <a:r>
              <a:rPr lang="ru-RU" sz="2800" dirty="0" smtClean="0">
                <a:latin typeface="+mn-lt"/>
              </a:rPr>
              <a:t>вызывает опасения</a:t>
            </a:r>
            <a:r>
              <a:rPr lang="ru-RU" sz="2800" dirty="0">
                <a:latin typeface="+mn-lt"/>
              </a:rPr>
              <a:t>. Единственная опечатка может стать причиной </a:t>
            </a:r>
            <a:r>
              <a:rPr lang="ru-RU" sz="2800" dirty="0" smtClean="0">
                <a:latin typeface="+mn-lt"/>
              </a:rPr>
              <a:t>многочасовых </a:t>
            </a:r>
            <a:r>
              <a:rPr lang="ru-RU" sz="2800" dirty="0">
                <a:latin typeface="+mn-lt"/>
              </a:rPr>
              <a:t>мучений</a:t>
            </a:r>
            <a:endParaRPr lang="ru-RU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34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>
                <a:latin typeface="+mn-lt"/>
              </a:rPr>
              <a:t>Что такое </a:t>
            </a:r>
            <a:r>
              <a:rPr lang="en-US" sz="6000" b="1" dirty="0" smtClean="0">
                <a:latin typeface="+mn-lt"/>
              </a:rPr>
              <a:t>Mongoose?</a:t>
            </a:r>
            <a:endParaRPr lang="ru-RU" sz="60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Mongoose</a:t>
            </a:r>
            <a:r>
              <a:rPr lang="ru-RU" dirty="0"/>
              <a:t> представляет специальную ODM-библиотеку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Modelling</a:t>
            </a:r>
            <a:r>
              <a:rPr lang="ru-RU" dirty="0"/>
              <a:t>) для работы с </a:t>
            </a:r>
            <a:r>
              <a:rPr lang="ru-RU" dirty="0" err="1"/>
              <a:t>MongoDB</a:t>
            </a:r>
            <a:r>
              <a:rPr lang="ru-RU" dirty="0"/>
              <a:t>, </a:t>
            </a:r>
            <a:r>
              <a:rPr lang="ru-RU" dirty="0" smtClean="0"/>
              <a:t>которая позволяет сопоставлять </a:t>
            </a:r>
            <a:r>
              <a:rPr lang="ru-RU" dirty="0"/>
              <a:t>объекты со строго-типизированной схемой</a:t>
            </a:r>
            <a:r>
              <a:rPr lang="ru-RU" dirty="0" smtClean="0"/>
              <a:t> и документы коллекций из базы данных. </a:t>
            </a:r>
            <a:r>
              <a:rPr lang="ru-RU" dirty="0"/>
              <a:t>Грубо говоря, </a:t>
            </a:r>
            <a:r>
              <a:rPr lang="ru-RU" dirty="0" err="1"/>
              <a:t>Mongoose</a:t>
            </a:r>
            <a:r>
              <a:rPr lang="ru-RU" dirty="0"/>
              <a:t> работает подобно инструментам ORM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42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/>
              <a:t>Т</a:t>
            </a:r>
            <a:r>
              <a:rPr lang="ru-RU" sz="6000" b="1" dirty="0" smtClean="0"/>
              <a:t>ипы </a:t>
            </a:r>
            <a:r>
              <a:rPr lang="ru-RU" sz="6000" b="1" dirty="0"/>
              <a:t>данных схемы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Mongoose</a:t>
            </a:r>
            <a:r>
              <a:rPr lang="ru-RU" dirty="0"/>
              <a:t> предоставляет огромный набор функциональных возможностей для создания и работы со схемами. На данный момент </a:t>
            </a:r>
            <a:r>
              <a:rPr lang="ru-RU" dirty="0" err="1"/>
              <a:t>Mongoose</a:t>
            </a:r>
            <a:r>
              <a:rPr lang="ru-RU" dirty="0"/>
              <a:t> содержит восемь </a:t>
            </a:r>
            <a:r>
              <a:rPr lang="ru-RU" dirty="0" err="1"/>
              <a:t>SchemaTypes</a:t>
            </a:r>
            <a:r>
              <a:rPr lang="ru-RU" dirty="0"/>
              <a:t> (типы данных схемы), которые может иметь свойство, сохраняемое в </a:t>
            </a:r>
            <a:r>
              <a:rPr lang="ru-RU" dirty="0" err="1"/>
              <a:t>MongoDB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/>
              <a:t>Типы данных схемы</a:t>
            </a:r>
            <a:endParaRPr lang="ru-RU" sz="6000" dirty="0"/>
          </a:p>
        </p:txBody>
      </p:sp>
      <p:sp>
        <p:nvSpPr>
          <p:cNvPr id="22" name="Объект 21"/>
          <p:cNvSpPr>
            <a:spLocks noGrp="1"/>
          </p:cNvSpPr>
          <p:nvPr>
            <p:ph idx="1"/>
          </p:nvPr>
        </p:nvSpPr>
        <p:spPr>
          <a:xfrm>
            <a:off x="451104" y="1825625"/>
            <a:ext cx="11216640" cy="4351338"/>
          </a:xfrm>
        </p:spPr>
        <p:txBody>
          <a:bodyPr>
            <a:normAutofit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Buffer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Mixed</a:t>
            </a:r>
          </a:p>
          <a:p>
            <a:r>
              <a:rPr lang="en-US" dirty="0" err="1"/>
              <a:t>ObjectId</a:t>
            </a:r>
            <a:r>
              <a:rPr lang="en-US" dirty="0"/>
              <a:t> (</a:t>
            </a:r>
            <a:r>
              <a:rPr lang="ru-RU" dirty="0"/>
              <a:t>уникальный идентификатор объекта, первичный ключ, _</a:t>
            </a:r>
            <a:r>
              <a:rPr lang="en-US" dirty="0"/>
              <a:t>id)</a:t>
            </a:r>
          </a:p>
          <a:p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6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Buffer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 данных </a:t>
            </a:r>
            <a:r>
              <a:rPr lang="ru-RU" dirty="0" err="1"/>
              <a:t>Buffer</a:t>
            </a:r>
            <a:r>
              <a:rPr lang="ru-RU" dirty="0"/>
              <a:t> позволяет вам сохранять двоичные данные. Типичным примером двоичных данных может послужить изображение или закодированный файл, например, документ в PDF-формате (формат переносимого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18237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Mixed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 данных </a:t>
            </a:r>
            <a:r>
              <a:rPr lang="ru-RU" dirty="0" err="1"/>
              <a:t>Mixed</a:t>
            </a:r>
            <a:r>
              <a:rPr lang="ru-RU" dirty="0"/>
              <a:t> используется для превращения свойства в "неразборчивое" поле (поле, в котором допустимы данные любого типа). Подобно тому, как многие разработчики используют </a:t>
            </a:r>
            <a:r>
              <a:rPr lang="ru-RU" dirty="0" err="1"/>
              <a:t>MongoDB</a:t>
            </a:r>
            <a:r>
              <a:rPr lang="ru-RU" dirty="0"/>
              <a:t> для различных целей, в этом поле можно хранить данные различного типа, поскольку отсутствует определенная структура. С осторожностью используйте этот тип данных, поскольку он ограничивает возможности, предоставляемые </a:t>
            </a:r>
            <a:r>
              <a:rPr lang="ru-RU" dirty="0" err="1"/>
              <a:t>Mongoose</a:t>
            </a:r>
            <a:r>
              <a:rPr lang="ru-RU" dirty="0"/>
              <a:t>, например, проверку данных и отслеживание изменений сущности для автоматического обновления свойства при сохранении.</a:t>
            </a:r>
          </a:p>
        </p:txBody>
      </p:sp>
    </p:spTree>
    <p:extLst>
      <p:ext uri="{BB962C8B-B14F-4D97-AF65-F5344CB8AC3E}">
        <p14:creationId xmlns:p14="http://schemas.microsoft.com/office/powerpoint/2010/main" val="31753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/>
              <a:t>ObjectId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 данных </a:t>
            </a:r>
            <a:r>
              <a:rPr lang="ru-RU" dirty="0" err="1"/>
              <a:t>ObjectId</a:t>
            </a:r>
            <a:r>
              <a:rPr lang="ru-RU" dirty="0"/>
              <a:t> используется обычно для определения ссылки на другой документ в вашей базе данных. Например, если бы у вас имелась коллекция книг и авторов, документ книги мог бы содержать свойство </a:t>
            </a:r>
            <a:r>
              <a:rPr lang="ru-RU" dirty="0" err="1"/>
              <a:t>ObjectId</a:t>
            </a:r>
            <a:r>
              <a:rPr lang="ru-RU" dirty="0"/>
              <a:t>, ссылающееся на определенного автора документа.</a:t>
            </a:r>
          </a:p>
        </p:txBody>
      </p:sp>
    </p:spTree>
    <p:extLst>
      <p:ext uri="{BB962C8B-B14F-4D97-AF65-F5344CB8AC3E}">
        <p14:creationId xmlns:p14="http://schemas.microsoft.com/office/powerpoint/2010/main" val="34807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Array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 данных </a:t>
            </a:r>
            <a:r>
              <a:rPr lang="ru-RU" dirty="0" err="1"/>
              <a:t>Array</a:t>
            </a:r>
            <a:r>
              <a:rPr lang="ru-RU" dirty="0"/>
              <a:t> позволяет вам сохранять </a:t>
            </a:r>
            <a:r>
              <a:rPr lang="ru-RU" dirty="0" err="1"/>
              <a:t>JavaScript</a:t>
            </a:r>
            <a:r>
              <a:rPr lang="ru-RU" dirty="0"/>
              <a:t>-подобные массивы. Благодаря этому типу данных вы можете выполнять над данными типичные </a:t>
            </a:r>
            <a:r>
              <a:rPr lang="ru-RU" dirty="0" err="1"/>
              <a:t>JavaScript</a:t>
            </a:r>
            <a:r>
              <a:rPr lang="ru-RU" dirty="0"/>
              <a:t> операции над массивами, например, </a:t>
            </a:r>
            <a:r>
              <a:rPr lang="ru-RU" dirty="0" err="1"/>
              <a:t>push</a:t>
            </a:r>
            <a:r>
              <a:rPr lang="ru-RU" dirty="0"/>
              <a:t>, </a:t>
            </a:r>
            <a:r>
              <a:rPr lang="ru-RU" dirty="0" err="1"/>
              <a:t>pop</a:t>
            </a:r>
            <a:r>
              <a:rPr lang="ru-RU" dirty="0"/>
              <a:t>, </a:t>
            </a:r>
            <a:r>
              <a:rPr lang="ru-RU" dirty="0" err="1"/>
              <a:t>shift</a:t>
            </a:r>
            <a:r>
              <a:rPr lang="ru-RU" dirty="0"/>
              <a:t>, </a:t>
            </a:r>
            <a:r>
              <a:rPr lang="ru-RU" dirty="0" err="1"/>
              <a:t>slice</a:t>
            </a:r>
            <a:r>
              <a:rPr lang="ru-RU" dirty="0"/>
              <a:t> и т.д.</a:t>
            </a:r>
          </a:p>
        </p:txBody>
      </p:sp>
    </p:spTree>
    <p:extLst>
      <p:ext uri="{BB962C8B-B14F-4D97-AF65-F5344CB8AC3E}">
        <p14:creationId xmlns:p14="http://schemas.microsoft.com/office/powerpoint/2010/main" val="4233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28762" y="172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+mn-lt"/>
              </a:rPr>
              <a:t>Что такое </a:t>
            </a:r>
            <a:r>
              <a:rPr lang="en-US" b="1" dirty="0" smtClean="0">
                <a:latin typeface="+mn-lt"/>
              </a:rPr>
              <a:t>MongoDB?</a:t>
            </a:r>
            <a:endParaRPr lang="ru-RU" b="1" dirty="0">
              <a:latin typeface="+mn-lt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8762" y="2933700"/>
            <a:ext cx="11417300" cy="3924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 err="1" smtClean="0">
                <a:latin typeface="+mn-lt"/>
              </a:rPr>
              <a:t>MongoDb</a:t>
            </a:r>
            <a:r>
              <a:rPr lang="ru-RU" sz="3200" dirty="0" smtClean="0">
                <a:latin typeface="+mn-lt"/>
              </a:rPr>
              <a:t> - это </a:t>
            </a:r>
            <a:r>
              <a:rPr lang="ru-RU" sz="3200" dirty="0" err="1" smtClean="0">
                <a:latin typeface="+mn-lt"/>
              </a:rPr>
              <a:t>документо</a:t>
            </a:r>
            <a:r>
              <a:rPr lang="ru-RU" sz="3200" dirty="0" smtClean="0">
                <a:latin typeface="+mn-lt"/>
              </a:rPr>
              <a:t>-ориентированная база данных, в отличие от традиционных реляционных баз данных, таких как </a:t>
            </a:r>
            <a:r>
              <a:rPr lang="ru-RU" sz="3200" dirty="0" err="1" smtClean="0">
                <a:latin typeface="+mn-lt"/>
              </a:rPr>
              <a:t>MySQL</a:t>
            </a:r>
            <a:r>
              <a:rPr lang="ru-RU" sz="3200" dirty="0" smtClean="0">
                <a:latin typeface="+mn-lt"/>
              </a:rPr>
              <a:t> или </a:t>
            </a:r>
            <a:r>
              <a:rPr lang="ru-RU" sz="3200" dirty="0" err="1" smtClean="0">
                <a:latin typeface="+mn-lt"/>
              </a:rPr>
              <a:t>PostgreSQL</a:t>
            </a:r>
            <a:r>
              <a:rPr lang="ru-RU" sz="3200" dirty="0" smtClean="0">
                <a:latin typeface="+mn-lt"/>
              </a:rPr>
              <a:t> не использует табличный способ представления со связями через внешние ключи, основанная на принципе хранении документов в BSON(</a:t>
            </a:r>
            <a:r>
              <a:rPr lang="ru-RU" sz="3200" dirty="0" err="1" smtClean="0">
                <a:latin typeface="+mn-lt"/>
              </a:rPr>
              <a:t>Binary</a:t>
            </a:r>
            <a:r>
              <a:rPr lang="ru-RU" sz="3200" dirty="0" smtClean="0">
                <a:latin typeface="+mn-lt"/>
              </a:rPr>
              <a:t> JSON) формате. Т.е. каждая запись это документ, без жестко заданной схемы, который может содержать вложенные документы.</a:t>
            </a:r>
          </a:p>
          <a:p>
            <a:pPr algn="l"/>
            <a:endParaRPr lang="ru-RU" sz="4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99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 smtClean="0"/>
              <a:t>Установка</a:t>
            </a:r>
            <a:endParaRPr lang="ru-RU" sz="6000" b="1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npm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FF1493"/>
                </a:solidFill>
                <a:latin typeface="Source Code Pro"/>
              </a:rPr>
              <a:t>install</a:t>
            </a: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mongoose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 --</a:t>
            </a:r>
            <a:r>
              <a:rPr lang="ru-RU" altLang="ru-RU" dirty="0" err="1" smtClean="0">
                <a:solidFill>
                  <a:srgbClr val="000000"/>
                </a:solidFill>
                <a:latin typeface="Source Code Pro"/>
              </a:rPr>
              <a:t>save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Использование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b="1" dirty="0" err="1" smtClean="0">
                <a:solidFill>
                  <a:srgbClr val="006699"/>
                </a:solidFill>
                <a:latin typeface="Source Code Pro"/>
              </a:rPr>
              <a:t>const</a:t>
            </a:r>
            <a:r>
              <a:rPr lang="ru-RU" altLang="ru-RU" dirty="0" smtClean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mongoose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require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</a:rPr>
              <a:t>mongoose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);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mongoose.connect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  <a:hlinkClick r:id="rId2"/>
              </a:rPr>
              <a:t>mongodb</a:t>
            </a:r>
            <a:r>
              <a:rPr lang="ru-RU" altLang="ru-RU" dirty="0">
                <a:solidFill>
                  <a:srgbClr val="0000FF"/>
                </a:solidFill>
                <a:latin typeface="Source Code Pro"/>
                <a:hlinkClick r:id="rId2"/>
              </a:rPr>
              <a:t>://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  <a:hlinkClick r:id="rId2"/>
              </a:rPr>
              <a:t>localhost</a:t>
            </a:r>
            <a:r>
              <a:rPr lang="ru-RU" altLang="ru-RU" dirty="0">
                <a:solidFill>
                  <a:srgbClr val="0000FF"/>
                </a:solidFill>
                <a:latin typeface="Source Code Pro"/>
                <a:hlinkClick r:id="rId2"/>
              </a:rPr>
              <a:t>/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  <a:hlinkClick r:id="rId2"/>
              </a:rPr>
              <a:t>mongoose_basics</a:t>
            </a:r>
            <a:r>
              <a:rPr lang="ru-RU" altLang="ru-RU" dirty="0" smtClean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dirty="0" smtClean="0">
                <a:solidFill>
                  <a:srgbClr val="000000"/>
                </a:solidFill>
                <a:latin typeface="Source Code Pro"/>
              </a:rPr>
              <a:t>);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 smtClean="0"/>
              <a:t>Параметры </a:t>
            </a:r>
            <a:r>
              <a:rPr lang="en-US" sz="6000" b="1" dirty="0" smtClean="0"/>
              <a:t>connect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mongoose.connect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uri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options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 </a:t>
            </a:r>
            <a:r>
              <a:rPr lang="ru-RU" altLang="ru-RU" b="1" dirty="0" err="1">
                <a:solidFill>
                  <a:srgbClr val="006699"/>
                </a:solidFill>
                <a:latin typeface="Source Code Pro"/>
              </a:rPr>
              <a:t>function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error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) {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//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Check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error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in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initial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connection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.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There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is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no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2nd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param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to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the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callback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.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});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//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Or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using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promises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mongoose.connect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uri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options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).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then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(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() =&gt; { 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/**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ready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to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use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.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The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`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mongoose.connect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()`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promise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resolves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to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undefined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. */</a:t>
            </a: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},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err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 =&gt; { 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/**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handle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initial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connection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8200"/>
                </a:solidFill>
                <a:latin typeface="Source Code Pro"/>
              </a:rPr>
              <a:t>error</a:t>
            </a:r>
            <a:r>
              <a:rPr lang="ru-RU" altLang="ru-RU" dirty="0">
                <a:solidFill>
                  <a:srgbClr val="008200"/>
                </a:solidFill>
                <a:latin typeface="Source Code Pro"/>
              </a:rPr>
              <a:t> */</a:t>
            </a: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}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);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 smtClean="0"/>
              <a:t>Определение схемы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6024"/>
            <a:ext cx="10515600" cy="5196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/>
              <a:t>Schema = </a:t>
            </a:r>
            <a:r>
              <a:rPr lang="en-US" sz="1800" dirty="0" err="1"/>
              <a:t>mongoose.Schema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 err="1"/>
              <a:t>blogSchema</a:t>
            </a:r>
            <a:r>
              <a:rPr lang="en-US" sz="1800" dirty="0"/>
              <a:t> = new Schema({</a:t>
            </a:r>
          </a:p>
          <a:p>
            <a:pPr marL="0" indent="0">
              <a:buNone/>
            </a:pPr>
            <a:r>
              <a:rPr lang="en-US" sz="1800" dirty="0"/>
              <a:t>  title:  String,</a:t>
            </a:r>
          </a:p>
          <a:p>
            <a:pPr marL="0" indent="0">
              <a:buNone/>
            </a:pPr>
            <a:r>
              <a:rPr lang="en-US" sz="1800" dirty="0"/>
              <a:t>  author: String,</a:t>
            </a:r>
          </a:p>
          <a:p>
            <a:pPr marL="0" indent="0">
              <a:buNone/>
            </a:pPr>
            <a:r>
              <a:rPr lang="en-US" sz="1800" dirty="0"/>
              <a:t>  body:   String,</a:t>
            </a:r>
          </a:p>
          <a:p>
            <a:pPr marL="0" indent="0">
              <a:buNone/>
            </a:pPr>
            <a:r>
              <a:rPr lang="en-US" sz="1800" dirty="0"/>
              <a:t>  comments: [{ body: String, date: Date }],</a:t>
            </a:r>
          </a:p>
          <a:p>
            <a:pPr marL="0" indent="0">
              <a:buNone/>
            </a:pPr>
            <a:r>
              <a:rPr lang="en-US" sz="1800" dirty="0"/>
              <a:t>  date: { type: Date, default: </a:t>
            </a:r>
            <a:r>
              <a:rPr lang="en-US" sz="1800" dirty="0" err="1"/>
              <a:t>Date.now</a:t>
            </a:r>
            <a:r>
              <a:rPr lang="en-US" sz="1800" dirty="0"/>
              <a:t> },</a:t>
            </a:r>
          </a:p>
          <a:p>
            <a:pPr marL="0" indent="0">
              <a:buNone/>
            </a:pPr>
            <a:r>
              <a:rPr lang="en-US" sz="1800" dirty="0"/>
              <a:t>  hidden: Boolean,</a:t>
            </a:r>
          </a:p>
          <a:p>
            <a:pPr marL="0" indent="0">
              <a:buNone/>
            </a:pPr>
            <a:r>
              <a:rPr lang="en-US" sz="1800" dirty="0"/>
              <a:t>  meta: {</a:t>
            </a:r>
          </a:p>
          <a:p>
            <a:pPr marL="0" indent="0">
              <a:buNone/>
            </a:pPr>
            <a:r>
              <a:rPr lang="en-US" sz="1800" dirty="0"/>
              <a:t>    votes: Number,</a:t>
            </a:r>
          </a:p>
          <a:p>
            <a:pPr marL="0" indent="0">
              <a:buNone/>
            </a:pPr>
            <a:r>
              <a:rPr lang="en-US" sz="1800" dirty="0"/>
              <a:t>    favs:  Number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512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69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Определение модели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184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Blog = </a:t>
            </a:r>
            <a:r>
              <a:rPr lang="en-US" dirty="0" err="1"/>
              <a:t>mongoose.model</a:t>
            </a:r>
            <a:r>
              <a:rPr lang="en-US" dirty="0"/>
              <a:t>('Blog', </a:t>
            </a:r>
            <a:r>
              <a:rPr lang="en-US" dirty="0" err="1"/>
              <a:t>blogSchema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4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 smtClean="0"/>
              <a:t>Создание документов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/>
              <a:t>blogSchema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400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ru-RU" altLang="ru-RU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mongoose.disconnect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altLang="ru-RU" sz="24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2400" dirty="0" err="1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altLang="ru-RU" sz="2400" dirty="0" err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console.log(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ru-RU" altLang="ru-RU" sz="24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2400" dirty="0" smtClean="0">
                <a:solidFill>
                  <a:srgbClr val="DB003E"/>
                </a:solidFill>
                <a:latin typeface="Consolas" panose="020B0609020204030204" pitchFamily="49" charset="0"/>
              </a:rPr>
              <a:t>Save</a:t>
            </a:r>
            <a:r>
              <a:rPr lang="ru-RU" altLang="ru-RU" sz="2400" dirty="0" smtClean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/>
              <a:t>blogSchema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alt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/>
              <a:t>blogSchema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title:</a:t>
            </a:r>
            <a:r>
              <a:rPr lang="ru-RU" altLang="ru-RU" sz="2400" dirty="0" smtClean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2400" dirty="0" smtClean="0">
                <a:solidFill>
                  <a:srgbClr val="DB003E"/>
                </a:solidFill>
                <a:latin typeface="Consolas" panose="020B0609020204030204" pitchFamily="49" charset="0"/>
              </a:rPr>
              <a:t>Hello</a:t>
            </a:r>
            <a:r>
              <a:rPr lang="ru-RU" altLang="ru-RU" sz="2400" dirty="0" smtClean="0">
                <a:solidFill>
                  <a:srgbClr val="DB003E"/>
                </a:solidFill>
                <a:latin typeface="Consolas" panose="020B0609020204030204" pitchFamily="49" charset="0"/>
              </a:rPr>
              <a:t>“</a:t>
            </a:r>
            <a:r>
              <a:rPr lang="en-US" altLang="ru-RU" sz="2400" dirty="0" smtClean="0">
                <a:solidFill>
                  <a:srgbClr val="DB003E"/>
                </a:solidFill>
                <a:latin typeface="Consolas" panose="020B0609020204030204" pitchFamily="49" charset="0"/>
              </a:rPr>
              <a:t> ……</a:t>
            </a:r>
            <a:r>
              <a:rPr lang="en-US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400" dirty="0" err="1">
                <a:solidFill>
                  <a:srgbClr val="006699"/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ru-RU" altLang="ru-RU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mongoose.disconnect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altLang="ru-RU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2400" dirty="0" err="1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altLang="ru-RU" sz="2400" dirty="0" err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console.log(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400" dirty="0" smtClean="0">
                <a:solidFill>
                  <a:srgbClr val="DB003E"/>
                </a:solidFill>
                <a:latin typeface="Consolas" panose="020B0609020204030204" pitchFamily="49" charset="0"/>
              </a:rPr>
              <a:t>“</a:t>
            </a:r>
            <a:r>
              <a:rPr lang="en-US" altLang="ru-RU" sz="2400" dirty="0" smtClean="0">
                <a:solidFill>
                  <a:srgbClr val="DB003E"/>
                </a:solidFill>
                <a:latin typeface="Consolas" panose="020B0609020204030204" pitchFamily="49" charset="0"/>
              </a:rPr>
              <a:t>Save</a:t>
            </a:r>
            <a:r>
              <a:rPr lang="ru-RU" altLang="ru-RU" sz="2400" dirty="0" smtClean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altLang="ru-RU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4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/>
              <a:t>Получение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получения данных можно использовать целый набор методов:</a:t>
            </a:r>
          </a:p>
          <a:p>
            <a:r>
              <a:rPr lang="ru-RU" b="1" dirty="0" err="1"/>
              <a:t>find</a:t>
            </a:r>
            <a:r>
              <a:rPr lang="ru-RU" dirty="0"/>
              <a:t>: возвращает все объекты, которые соответствуют критерию фильтрации</a:t>
            </a:r>
          </a:p>
          <a:p>
            <a:r>
              <a:rPr lang="ru-RU" b="1" dirty="0" err="1"/>
              <a:t>findById</a:t>
            </a:r>
            <a:r>
              <a:rPr lang="ru-RU" dirty="0"/>
              <a:t>: возвращает один объект по значению поля _</a:t>
            </a:r>
            <a:r>
              <a:rPr lang="ru-RU" dirty="0" err="1"/>
              <a:t>id</a:t>
            </a:r>
            <a:endParaRPr lang="ru-RU" dirty="0"/>
          </a:p>
          <a:p>
            <a:r>
              <a:rPr lang="ru-RU" b="1" dirty="0" err="1"/>
              <a:t>findOne</a:t>
            </a:r>
            <a:r>
              <a:rPr lang="ru-RU" dirty="0"/>
              <a:t>: возвращает один объект, который соответствует критерию фильтрации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6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/>
              <a:t>Удаление </a:t>
            </a:r>
            <a:r>
              <a:rPr lang="ru-RU" sz="6000" b="1" dirty="0" smtClean="0"/>
              <a:t>данных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  <a:r>
              <a:rPr lang="ru-RU" dirty="0" smtClean="0"/>
              <a:t>Удаление осуществляется при помощи метода </a:t>
            </a:r>
            <a:r>
              <a:rPr lang="en-US" dirty="0" smtClean="0"/>
              <a:t>remove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/>
              <a:t>blogSchema</a:t>
            </a:r>
            <a:r>
              <a:rPr lang="ru-RU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ru-RU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ru-RU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altLang="ru-RU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en-US" altLang="ru-RU" dirty="0" smtClean="0">
                <a:solidFill>
                  <a:srgbClr val="DB003E"/>
                </a:solidFill>
                <a:latin typeface="Consolas" panose="020B0609020204030204" pitchFamily="49" charset="0"/>
              </a:rPr>
              <a:t>Bad</a:t>
            </a:r>
            <a:r>
              <a:rPr lang="ru-RU" altLang="ru-RU" dirty="0" smtClean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r>
              <a:rPr lang="ru-RU" altLang="ru-RU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err,result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ru-RU" altLang="ru-RU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mongoose.disconnect</a:t>
            </a:r>
            <a:r>
              <a:rPr lang="ru-RU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altLang="ru-RU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dirty="0" err="1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altLang="ru-RU" dirty="0" err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console.log(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ru-RU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altLang="ru-RU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Создание связей между документами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b="1" dirty="0" err="1">
                <a:solidFill>
                  <a:srgbClr val="006699"/>
                </a:solidFill>
                <a:latin typeface="Source Code Pro"/>
              </a:rPr>
              <a:t>var</a:t>
            </a: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authorSchema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mongoose.Schema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({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_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id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mongoose.Schema.Types.ObjectId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{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firstName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lastName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String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},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biography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twitter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facebook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linkedin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profilePicture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Buffer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created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{ 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Date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</a:t>
            </a:r>
            <a:r>
              <a:rPr lang="ru-RU" altLang="ru-RU" b="1" dirty="0" err="1">
                <a:solidFill>
                  <a:srgbClr val="006699"/>
                </a:solidFill>
                <a:latin typeface="Source Code Pro"/>
              </a:rPr>
              <a:t>default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Date.now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}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Source Code Pro"/>
              </a:rPr>
              <a:t>});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Создание связей между документами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b="1" dirty="0" err="1">
                <a:solidFill>
                  <a:srgbClr val="006699"/>
                </a:solidFill>
                <a:latin typeface="Source Code Pro"/>
              </a:rPr>
              <a:t>var</a:t>
            </a: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bookSchema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mongoose.Schema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({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_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id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mongoose.Schema.Types.ObjectId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title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summary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isbn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thumbnail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Buffer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author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{ 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mongoose.Schema.Types.ObjectId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 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ref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</a:rPr>
              <a:t>Author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'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},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ratings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[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{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summary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detail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numberOfStars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Number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created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{ 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    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Date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        </a:t>
            </a:r>
            <a:r>
              <a:rPr lang="ru-RU" altLang="ru-RU" b="1" dirty="0" err="1">
                <a:solidFill>
                  <a:srgbClr val="006699"/>
                </a:solidFill>
                <a:latin typeface="Source Code Pro"/>
              </a:rPr>
              <a:t>default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Date.now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    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}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}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],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created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{ 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Date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</a:t>
            </a:r>
            <a:r>
              <a:rPr lang="ru-RU" altLang="ru-RU" b="1" dirty="0" err="1">
                <a:solidFill>
                  <a:srgbClr val="006699"/>
                </a:solidFill>
                <a:latin typeface="Source Code Pro"/>
              </a:rPr>
              <a:t>default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Date.now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}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Source Code Pro"/>
              </a:rPr>
              <a:t>});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Создание связей между документами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b="1" dirty="0" err="1">
                <a:solidFill>
                  <a:srgbClr val="006699"/>
                </a:solidFill>
                <a:latin typeface="Source Code Pro"/>
              </a:rPr>
              <a:t>var</a:t>
            </a: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Author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mongoose.model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</a:rPr>
              <a:t>Author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authorSchema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);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b="1" dirty="0" err="1">
                <a:solidFill>
                  <a:srgbClr val="006699"/>
                </a:solidFill>
                <a:latin typeface="Source Code Pro"/>
              </a:rPr>
              <a:t>var</a:t>
            </a: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Book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mongoose.model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</a:rPr>
              <a:t>Book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bookSchema</a:t>
            </a:r>
            <a:r>
              <a:rPr lang="ru-RU" altLang="ru-RU" dirty="0" smtClean="0">
                <a:solidFill>
                  <a:srgbClr val="000000"/>
                </a:solidFill>
                <a:latin typeface="Source Code Pro"/>
              </a:rPr>
              <a:t>);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Создание связей между документами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680" y="1825625"/>
            <a:ext cx="11399520" cy="4351338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b="1" dirty="0" err="1">
                <a:solidFill>
                  <a:srgbClr val="006699"/>
                </a:solidFill>
                <a:latin typeface="Source Code Pro"/>
              </a:rPr>
              <a:t>var</a:t>
            </a: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jamieAuthor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 = </a:t>
            </a:r>
            <a:r>
              <a:rPr lang="ru-RU" altLang="ru-RU" b="1" dirty="0" err="1">
                <a:solidFill>
                  <a:srgbClr val="006699"/>
                </a:solidFill>
                <a:latin typeface="Source Code Pro"/>
              </a:rPr>
              <a:t>new</a:t>
            </a: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Author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 {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_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id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b="1" dirty="0" err="1">
                <a:solidFill>
                  <a:srgbClr val="006699"/>
                </a:solidFill>
                <a:latin typeface="Source Code Pro"/>
              </a:rPr>
              <a:t>new</a:t>
            </a: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mongoose.Types.ObjectId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(),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{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firstName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</a:rPr>
              <a:t>Jamie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lastName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</a:rPr>
              <a:t>Munro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'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},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biography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</a:rPr>
              <a:t>Jamie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</a:rPr>
              <a:t>is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</a:rPr>
              <a:t>the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</a:rPr>
              <a:t>author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</a:rPr>
              <a:t>of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 ASP.NET MVC 5 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</a:rPr>
              <a:t>with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</a:rPr>
              <a:t>Bootstrap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dirty="0" err="1">
                <a:solidFill>
                  <a:srgbClr val="0000FF"/>
                </a:solidFill>
                <a:latin typeface="Source Code Pro"/>
              </a:rPr>
              <a:t>and</a:t>
            </a:r>
            <a:r>
              <a:rPr lang="ru-RU" altLang="ru-RU" dirty="0">
                <a:solidFill>
                  <a:srgbClr val="0000FF"/>
                </a:solidFill>
                <a:latin typeface="Source Code Pro"/>
              </a:rPr>
              <a:t> Knockout.js.'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twitter</a:t>
            </a: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smtClean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dirty="0" err="1" smtClean="0">
                <a:solidFill>
                  <a:srgbClr val="0000FF"/>
                </a:solidFill>
                <a:latin typeface="Source Code Pro"/>
                <a:hlinkClick r:id="rId2"/>
              </a:rPr>
              <a:t>twitter</a:t>
            </a:r>
            <a:r>
              <a:rPr lang="ru-RU" altLang="ru-RU" dirty="0" smtClean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dirty="0" smtClean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3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dirty="0" err="1">
                <a:solidFill>
                  <a:srgbClr val="000000"/>
                </a:solidFill>
                <a:latin typeface="Source Code Pro"/>
              </a:rPr>
              <a:t>facebook</a:t>
            </a:r>
            <a:r>
              <a:rPr lang="ru-RU" altLang="ru-RU" dirty="0" smtClean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dirty="0" smtClean="0">
                <a:solidFill>
                  <a:srgbClr val="0000FF"/>
                </a:solidFill>
                <a:latin typeface="Source Code Pro"/>
              </a:rPr>
              <a:t>'</a:t>
            </a:r>
            <a:r>
              <a:rPr lang="en-US" altLang="ru-RU" dirty="0" err="1" smtClean="0">
                <a:solidFill>
                  <a:srgbClr val="0000FF"/>
                </a:solidFill>
                <a:latin typeface="Source Code Pro"/>
              </a:rPr>
              <a:t>facebook</a:t>
            </a:r>
            <a:r>
              <a:rPr lang="ru-RU" altLang="ru-RU" dirty="0" smtClean="0">
                <a:solidFill>
                  <a:srgbClr val="0000FF"/>
                </a:solidFill>
                <a:latin typeface="Source Code Pro"/>
              </a:rPr>
              <a:t>'</a:t>
            </a:r>
            <a:endParaRPr lang="ru-RU" alt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000000"/>
                </a:solidFill>
                <a:latin typeface="Source Code Pro"/>
              </a:rPr>
              <a:t>};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2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0416"/>
            <a:ext cx="10515600" cy="623011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jamieAuthor.save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ru-RU" altLang="ru-RU" sz="1200" b="1" dirty="0" err="1">
                <a:solidFill>
                  <a:srgbClr val="006699"/>
                </a:solidFill>
                <a:latin typeface="Source Code Pro"/>
              </a:rPr>
              <a:t>function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err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) {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sz="1200" b="1" dirty="0" err="1">
                <a:solidFill>
                  <a:srgbClr val="006699"/>
                </a:solidFill>
                <a:latin typeface="Source Code Pro"/>
              </a:rPr>
              <a:t>if</a:t>
            </a: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err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) </a:t>
            </a:r>
            <a:r>
              <a:rPr lang="ru-RU" altLang="ru-RU" sz="1200" b="1" dirty="0" err="1">
                <a:solidFill>
                  <a:srgbClr val="006699"/>
                </a:solidFill>
                <a:latin typeface="Source Code Pro"/>
              </a:rPr>
              <a:t>throw</a:t>
            </a: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err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;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console.log(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Author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successfully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saved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.'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);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sz="1200" b="1" dirty="0" err="1">
                <a:solidFill>
                  <a:srgbClr val="006699"/>
                </a:solidFill>
                <a:latin typeface="Source Code Pro"/>
              </a:rPr>
              <a:t>var</a:t>
            </a: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mvcBook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 = </a:t>
            </a:r>
            <a:r>
              <a:rPr lang="ru-RU" altLang="ru-RU" sz="1200" b="1" dirty="0" err="1">
                <a:solidFill>
                  <a:srgbClr val="006699"/>
                </a:solidFill>
                <a:latin typeface="Source Code Pro"/>
              </a:rPr>
              <a:t>new</a:t>
            </a: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Book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 {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       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_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id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sz="1200" b="1" dirty="0" err="1">
                <a:solidFill>
                  <a:srgbClr val="006699"/>
                </a:solidFill>
                <a:latin typeface="Source Code Pro"/>
              </a:rPr>
              <a:t>new</a:t>
            </a: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mongoose.Types.ObjectId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(),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       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title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'ASP.NET MVC 5 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with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Bootstrap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and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 Knockout.js'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       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author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jamieAuthor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._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id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       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ratings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:[{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           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summary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Great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read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'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       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}]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};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mvcBook.save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ru-RU" altLang="ru-RU" sz="1200" b="1" dirty="0" err="1">
                <a:solidFill>
                  <a:srgbClr val="006699"/>
                </a:solidFill>
                <a:latin typeface="Source Code Pro"/>
              </a:rPr>
              <a:t>function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err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) {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   </a:t>
            </a:r>
            <a:r>
              <a:rPr lang="ru-RU" altLang="ru-RU" sz="1200" b="1" dirty="0" err="1">
                <a:solidFill>
                  <a:srgbClr val="006699"/>
                </a:solidFill>
                <a:latin typeface="Source Code Pro"/>
              </a:rPr>
              <a:t>if</a:t>
            </a: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err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) </a:t>
            </a:r>
            <a:r>
              <a:rPr lang="ru-RU" altLang="ru-RU" sz="1200" b="1" dirty="0" err="1">
                <a:solidFill>
                  <a:srgbClr val="006699"/>
                </a:solidFill>
                <a:latin typeface="Source Code Pro"/>
              </a:rPr>
              <a:t>throw</a:t>
            </a: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err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;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   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console.log(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Book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successfully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saved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.'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);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});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sz="1200" b="1" dirty="0" err="1">
                <a:solidFill>
                  <a:srgbClr val="006699"/>
                </a:solidFill>
                <a:latin typeface="Source Code Pro"/>
              </a:rPr>
              <a:t>var</a:t>
            </a: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knockoutBook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 = </a:t>
            </a:r>
            <a:r>
              <a:rPr lang="ru-RU" altLang="ru-RU" sz="1200" b="1" dirty="0" err="1">
                <a:solidFill>
                  <a:srgbClr val="006699"/>
                </a:solidFill>
                <a:latin typeface="Source Code Pro"/>
              </a:rPr>
              <a:t>new</a:t>
            </a: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Book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 {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       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_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id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sz="1200" b="1" dirty="0" err="1">
                <a:solidFill>
                  <a:srgbClr val="006699"/>
                </a:solidFill>
                <a:latin typeface="Source Code Pro"/>
              </a:rPr>
              <a:t>new</a:t>
            </a: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mongoose.Types.ObjectId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(),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       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title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'Knockout.js: 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Building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Dynamic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Client-Side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Web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Applications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,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       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author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: 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jamieAuthor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._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id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};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knockoutBook.save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ru-RU" altLang="ru-RU" sz="1200" b="1" dirty="0" err="1">
                <a:solidFill>
                  <a:srgbClr val="006699"/>
                </a:solidFill>
                <a:latin typeface="Source Code Pro"/>
              </a:rPr>
              <a:t>function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err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) {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   </a:t>
            </a:r>
            <a:r>
              <a:rPr lang="ru-RU" altLang="ru-RU" sz="1200" b="1" dirty="0" err="1">
                <a:solidFill>
                  <a:srgbClr val="006699"/>
                </a:solidFill>
                <a:latin typeface="Source Code Pro"/>
              </a:rPr>
              <a:t>if</a:t>
            </a: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err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) </a:t>
            </a:r>
            <a:r>
              <a:rPr lang="ru-RU" altLang="ru-RU" sz="1200" b="1" dirty="0" err="1">
                <a:solidFill>
                  <a:srgbClr val="006699"/>
                </a:solidFill>
                <a:latin typeface="Source Code Pro"/>
              </a:rPr>
              <a:t>throw</a:t>
            </a: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Source Code Pro"/>
              </a:rPr>
              <a:t>err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;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    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console.log(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'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Book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successfully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 </a:t>
            </a:r>
            <a:r>
              <a:rPr lang="ru-RU" altLang="ru-RU" sz="1200" dirty="0" err="1">
                <a:solidFill>
                  <a:srgbClr val="0000FF"/>
                </a:solidFill>
                <a:latin typeface="Source Code Pro"/>
              </a:rPr>
              <a:t>saved</a:t>
            </a:r>
            <a:r>
              <a:rPr lang="ru-RU" altLang="ru-RU" sz="1200" dirty="0">
                <a:solidFill>
                  <a:srgbClr val="0000FF"/>
                </a:solidFill>
                <a:latin typeface="Source Code Pro"/>
              </a:rPr>
              <a:t>.'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);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3A3A3A"/>
                </a:solidFill>
                <a:latin typeface="Source Code Pro"/>
              </a:rPr>
              <a:t>    </a:t>
            </a:r>
            <a:r>
              <a:rPr lang="ru-RU" altLang="ru-RU" sz="1200" dirty="0">
                <a:solidFill>
                  <a:srgbClr val="000000"/>
                </a:solidFill>
                <a:latin typeface="Source Code Pro"/>
              </a:rPr>
              <a:t>});</a:t>
            </a:r>
            <a:endParaRPr lang="ru-RU" altLang="ru-RU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smtClean="0">
                <a:solidFill>
                  <a:srgbClr val="000000"/>
                </a:solidFill>
                <a:latin typeface="Source Code Pro"/>
              </a:rPr>
              <a:t>});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4194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Ссылки</a:t>
            </a:r>
            <a:endParaRPr lang="en-US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06629" y="1485900"/>
            <a:ext cx="10386222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>
                <a:hlinkClick r:id="rId2"/>
              </a:rPr>
              <a:t>https://github.com/mongodb/mongo</a:t>
            </a:r>
            <a:endParaRPr lang="ru-RU" sz="3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https://docs.mongodb.com/manual/</a:t>
            </a:r>
            <a:endParaRPr lang="ru-RU" sz="3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2905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4194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Источники</a:t>
            </a:r>
            <a:endParaRPr lang="en-US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41940" y="2857500"/>
            <a:ext cx="10386222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metanit.com</a:t>
            </a:r>
            <a:endParaRPr lang="ru-RU" sz="3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ru.wikipedia.org/wiki/MongoDB</a:t>
            </a:r>
            <a:endParaRPr lang="ru-RU" sz="3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600" dirty="0"/>
              <a:t>Семь баз данных за семь недель. Введение в современные базы </a:t>
            </a:r>
            <a:r>
              <a:rPr lang="ru-RU" sz="3600" dirty="0" smtClean="0"/>
              <a:t>данных </a:t>
            </a:r>
            <a:r>
              <a:rPr lang="ru-RU" sz="3600" dirty="0"/>
              <a:t>и идеологию </a:t>
            </a:r>
            <a:r>
              <a:rPr lang="ru-RU" sz="3600" dirty="0" err="1"/>
              <a:t>NoSQL</a:t>
            </a:r>
            <a:r>
              <a:rPr lang="ru-RU" sz="3600" dirty="0"/>
              <a:t>. Под редакцией Жаклин Картер / Пер. </a:t>
            </a:r>
            <a:r>
              <a:rPr lang="ru-RU" sz="3600" dirty="0" smtClean="0"/>
              <a:t>с англ</a:t>
            </a:r>
            <a:r>
              <a:rPr lang="ru-RU" sz="3600" dirty="0"/>
              <a:t>. </a:t>
            </a:r>
            <a:r>
              <a:rPr lang="ru-RU" sz="3600" dirty="0" err="1"/>
              <a:t>Слинкин</a:t>
            </a:r>
            <a:r>
              <a:rPr lang="ru-RU" sz="3600" dirty="0"/>
              <a:t> А. А. – М.: ДМК Пресс, 2013. – 384с.: ил.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4161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38200" y="52297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/>
              <a:t>Конец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9590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5938" y="-151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+mn-lt"/>
              </a:rPr>
              <a:t>История</a:t>
            </a:r>
            <a:endParaRPr lang="ru-RU" b="1" dirty="0">
              <a:latin typeface="+mn-lt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74488" y="0"/>
            <a:ext cx="11746062" cy="7936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n-lt"/>
              </a:rPr>
              <a:t>Первая публичная версия </a:t>
            </a:r>
            <a:r>
              <a:rPr lang="ru-RU" sz="3200" dirty="0" err="1" smtClean="0">
                <a:latin typeface="+mn-lt"/>
              </a:rPr>
              <a:t>MongoDB</a:t>
            </a:r>
            <a:r>
              <a:rPr lang="ru-RU" sz="3200" dirty="0" smtClean="0">
                <a:latin typeface="+mn-lt"/>
              </a:rPr>
              <a:t> была выпущена в 2009 году, а теперь это восходящая звезда в мире </a:t>
            </a:r>
            <a:r>
              <a:rPr lang="ru-RU" sz="3200" dirty="0" err="1" smtClean="0">
                <a:latin typeface="+mn-lt"/>
              </a:rPr>
              <a:t>NoSQL</a:t>
            </a:r>
            <a:r>
              <a:rPr lang="ru-RU" sz="3200" dirty="0" smtClean="0">
                <a:latin typeface="+mn-lt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>
                <a:latin typeface="+mn-lt"/>
              </a:rPr>
              <a:t>Система </a:t>
            </a:r>
            <a:r>
              <a:rPr lang="ru-RU" sz="3200" dirty="0" smtClean="0">
                <a:latin typeface="+mn-lt"/>
              </a:rPr>
              <a:t>задумывалась </a:t>
            </a:r>
            <a:r>
              <a:rPr lang="ru-RU" sz="3200" dirty="0">
                <a:latin typeface="+mn-lt"/>
              </a:rPr>
              <a:t>как масштабируемая база данных – название </a:t>
            </a:r>
            <a:r>
              <a:rPr lang="ru-RU" sz="3200" dirty="0" err="1">
                <a:latin typeface="+mn-lt"/>
              </a:rPr>
              <a:t>Mongo</a:t>
            </a:r>
            <a:r>
              <a:rPr lang="ru-RU" sz="3200" dirty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происходит от </a:t>
            </a:r>
            <a:r>
              <a:rPr lang="ru-RU" sz="3200" dirty="0">
                <a:latin typeface="+mn-lt"/>
              </a:rPr>
              <a:t>слова «</a:t>
            </a:r>
            <a:r>
              <a:rPr lang="ru-RU" sz="3200" dirty="0" err="1">
                <a:latin typeface="+mn-lt"/>
              </a:rPr>
              <a:t>humongous</a:t>
            </a:r>
            <a:r>
              <a:rPr lang="ru-RU" sz="3200" dirty="0">
                <a:latin typeface="+mn-lt"/>
              </a:rPr>
              <a:t>», получившегося объединением «</a:t>
            </a:r>
            <a:r>
              <a:rPr lang="ru-RU" sz="3200" dirty="0" err="1">
                <a:latin typeface="+mn-lt"/>
              </a:rPr>
              <a:t>huge</a:t>
            </a:r>
            <a:r>
              <a:rPr lang="ru-RU" sz="3200" dirty="0">
                <a:latin typeface="+mn-lt"/>
              </a:rPr>
              <a:t>» (</a:t>
            </a:r>
            <a:r>
              <a:rPr lang="ru-RU" sz="3200" dirty="0" smtClean="0">
                <a:latin typeface="+mn-lt"/>
              </a:rPr>
              <a:t>гигантский</a:t>
            </a:r>
            <a:r>
              <a:rPr lang="ru-RU" sz="3200" dirty="0">
                <a:latin typeface="+mn-lt"/>
              </a:rPr>
              <a:t>) и «</a:t>
            </a:r>
            <a:r>
              <a:rPr lang="ru-RU" sz="3200" dirty="0" err="1">
                <a:latin typeface="+mn-lt"/>
              </a:rPr>
              <a:t>monstrous</a:t>
            </a:r>
            <a:r>
              <a:rPr lang="ru-RU" sz="3200" dirty="0">
                <a:latin typeface="+mn-lt"/>
              </a:rPr>
              <a:t>» (чудовищный), а в качестве основных </a:t>
            </a:r>
            <a:r>
              <a:rPr lang="ru-RU" sz="3200" dirty="0" smtClean="0">
                <a:latin typeface="+mn-lt"/>
              </a:rPr>
              <a:t>проектных </a:t>
            </a:r>
            <a:r>
              <a:rPr lang="ru-RU" sz="3200" dirty="0">
                <a:latin typeface="+mn-lt"/>
              </a:rPr>
              <a:t>целей были поставлены высокая производительность и </a:t>
            </a:r>
            <a:r>
              <a:rPr lang="ru-RU" sz="3200" dirty="0" smtClean="0">
                <a:latin typeface="+mn-lt"/>
              </a:rPr>
              <a:t>простота доступа </a:t>
            </a:r>
            <a:r>
              <a:rPr lang="ru-RU" sz="3200" dirty="0">
                <a:latin typeface="+mn-lt"/>
              </a:rPr>
              <a:t>к данным.</a:t>
            </a:r>
            <a:endParaRPr lang="ru-RU" sz="3200" dirty="0" smtClean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n-lt"/>
              </a:rPr>
              <a:t>Основатель проекта </a:t>
            </a:r>
            <a:r>
              <a:rPr lang="ru-RU" sz="3200" dirty="0" err="1" smtClean="0">
                <a:latin typeface="+mn-lt"/>
              </a:rPr>
              <a:t>Дуайт</a:t>
            </a:r>
            <a:r>
              <a:rPr lang="ru-RU" sz="3200" dirty="0" smtClean="0">
                <a:latin typeface="+mn-lt"/>
              </a:rPr>
              <a:t> </a:t>
            </a:r>
            <a:r>
              <a:rPr lang="ru-RU" sz="3200" dirty="0" err="1" smtClean="0">
                <a:latin typeface="+mn-lt"/>
              </a:rPr>
              <a:t>Мерримэн</a:t>
            </a:r>
            <a:endParaRPr lang="ru-RU" sz="3200" dirty="0" smtClean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n-lt"/>
              </a:rPr>
              <a:t>Последняя версия	 3.4.10</a:t>
            </a:r>
            <a:endParaRPr lang="en-US" sz="3200" dirty="0" smtClean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n-lt"/>
              </a:rPr>
              <a:t>Написана в основном на языке C++, а также C </a:t>
            </a:r>
            <a:r>
              <a:rPr lang="ru-RU" sz="3200" dirty="0" err="1" smtClean="0">
                <a:latin typeface="+mn-lt"/>
              </a:rPr>
              <a:t>and</a:t>
            </a:r>
            <a:r>
              <a:rPr lang="ru-RU" sz="3200" dirty="0" smtClean="0">
                <a:latin typeface="+mn-lt"/>
              </a:rPr>
              <a:t> </a:t>
            </a:r>
            <a:r>
              <a:rPr lang="ru-RU" sz="3200" dirty="0" err="1" smtClean="0">
                <a:latin typeface="+mn-lt"/>
              </a:rPr>
              <a:t>JavaScript</a:t>
            </a:r>
            <a:endParaRPr lang="ru-RU" sz="3200" dirty="0" smtClean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3200" dirty="0" smtClean="0">
              <a:latin typeface="+mn-lt"/>
            </a:endParaRPr>
          </a:p>
          <a:p>
            <a:pPr algn="l"/>
            <a:endParaRPr lang="ru-RU" sz="4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32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28762" y="172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Кроссплатформенность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71812" y="2688381"/>
            <a:ext cx="5614838" cy="2540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err="1" smtClean="0">
                <a:latin typeface="+mn-lt"/>
              </a:rPr>
              <a:t>MongoDB</a:t>
            </a:r>
            <a:r>
              <a:rPr lang="ru-RU" sz="3200" dirty="0" smtClean="0">
                <a:latin typeface="+mn-lt"/>
              </a:rPr>
              <a:t> написана на C++, поэтому ее легко </a:t>
            </a:r>
            <a:r>
              <a:rPr lang="ru-RU" sz="3200" dirty="0" err="1" smtClean="0">
                <a:latin typeface="+mn-lt"/>
              </a:rPr>
              <a:t>портировать</a:t>
            </a:r>
            <a:r>
              <a:rPr lang="ru-RU" sz="3200" dirty="0" smtClean="0">
                <a:latin typeface="+mn-lt"/>
              </a:rPr>
              <a:t> на самые разные платформы. </a:t>
            </a:r>
            <a:r>
              <a:rPr lang="ru-RU" sz="3200" dirty="0" err="1" smtClean="0">
                <a:latin typeface="+mn-lt"/>
              </a:rPr>
              <a:t>MongoDB</a:t>
            </a:r>
            <a:r>
              <a:rPr lang="ru-RU" sz="3200" dirty="0" smtClean="0">
                <a:latin typeface="+mn-lt"/>
              </a:rPr>
              <a:t> может быть развернута на платформах </a:t>
            </a:r>
            <a:r>
              <a:rPr lang="ru-RU" sz="3200" dirty="0" err="1" smtClean="0">
                <a:latin typeface="+mn-lt"/>
              </a:rPr>
              <a:t>Windows</a:t>
            </a:r>
            <a:r>
              <a:rPr lang="ru-RU" sz="3200" dirty="0" smtClean="0">
                <a:latin typeface="+mn-lt"/>
              </a:rPr>
              <a:t>, </a:t>
            </a:r>
            <a:r>
              <a:rPr lang="ru-RU" sz="3200" dirty="0" err="1" smtClean="0">
                <a:latin typeface="+mn-lt"/>
              </a:rPr>
              <a:t>Linux</a:t>
            </a:r>
            <a:r>
              <a:rPr lang="ru-RU" sz="3200" dirty="0" smtClean="0">
                <a:latin typeface="+mn-lt"/>
              </a:rPr>
              <a:t>, </a:t>
            </a:r>
            <a:r>
              <a:rPr lang="ru-RU" sz="3200" dirty="0" err="1" smtClean="0">
                <a:latin typeface="+mn-lt"/>
              </a:rPr>
              <a:t>MacOS</a:t>
            </a:r>
            <a:r>
              <a:rPr lang="ru-RU" sz="3200" dirty="0" smtClean="0">
                <a:latin typeface="+mn-lt"/>
              </a:rPr>
              <a:t>, </a:t>
            </a:r>
            <a:r>
              <a:rPr lang="ru-RU" sz="3200" dirty="0" err="1" smtClean="0">
                <a:latin typeface="+mn-lt"/>
              </a:rPr>
              <a:t>Solaris</a:t>
            </a:r>
            <a:r>
              <a:rPr lang="ru-RU" sz="3200" dirty="0" smtClean="0">
                <a:latin typeface="+mn-lt"/>
              </a:rPr>
              <a:t>.</a:t>
            </a:r>
            <a:endParaRPr lang="ru-RU" sz="4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50" y="2069255"/>
            <a:ext cx="5676749" cy="377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01334" y="2592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Устройство базы данных. Документы</a:t>
            </a:r>
            <a:endParaRPr lang="ru-RU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01334" y="1828799"/>
            <a:ext cx="11790666" cy="38345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Если в реляционных </a:t>
            </a:r>
            <a:r>
              <a:rPr lang="ru-RU" sz="2400" dirty="0" err="1" smtClean="0">
                <a:latin typeface="+mn-lt"/>
              </a:rPr>
              <a:t>бд</a:t>
            </a:r>
            <a:r>
              <a:rPr lang="ru-RU" sz="2400" dirty="0" smtClean="0">
                <a:latin typeface="+mn-lt"/>
              </a:rPr>
              <a:t> содержимое составляют таблицы, то в </a:t>
            </a:r>
            <a:r>
              <a:rPr lang="ru-RU" sz="2400" dirty="0" err="1" smtClean="0">
                <a:latin typeface="+mn-lt"/>
              </a:rPr>
              <a:t>mongodb</a:t>
            </a:r>
            <a:r>
              <a:rPr lang="ru-RU" sz="2400" dirty="0" smtClean="0">
                <a:latin typeface="+mn-lt"/>
              </a:rPr>
              <a:t> база данных состоит из </a:t>
            </a:r>
            <a:r>
              <a:rPr lang="ru-RU" sz="2400" b="1" dirty="0" smtClean="0">
                <a:latin typeface="+mn-lt"/>
              </a:rPr>
              <a:t>коллекций</a:t>
            </a:r>
            <a:r>
              <a:rPr lang="ru-RU" sz="2400" dirty="0" smtClean="0">
                <a:latin typeface="+mn-l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Каждая коллекция имеет свое уникальное имя - произвольный идентификатор, состоящий из не более чем 128 различных алфавитно-цифровых символов и знака подчеркивания.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 smtClean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В отличие от реляционных баз данных </a:t>
            </a:r>
            <a:r>
              <a:rPr lang="ru-RU" sz="2400" dirty="0" err="1" smtClean="0">
                <a:latin typeface="+mn-lt"/>
              </a:rPr>
              <a:t>MongoDB</a:t>
            </a:r>
            <a:r>
              <a:rPr lang="ru-RU" sz="2400" dirty="0" smtClean="0">
                <a:latin typeface="+mn-lt"/>
              </a:rPr>
              <a:t> не использует табличное устройство с четко заданным количеством столбцов и типов данных. </a:t>
            </a:r>
            <a:r>
              <a:rPr lang="ru-RU" sz="2400" dirty="0" err="1" smtClean="0">
                <a:latin typeface="+mn-lt"/>
              </a:rPr>
              <a:t>MongoDB</a:t>
            </a:r>
            <a:r>
              <a:rPr lang="ru-RU" sz="2400" dirty="0" smtClean="0">
                <a:latin typeface="+mn-lt"/>
              </a:rPr>
              <a:t> является </a:t>
            </a:r>
            <a:r>
              <a:rPr lang="ru-RU" sz="2400" dirty="0" err="1" smtClean="0">
                <a:latin typeface="+mn-lt"/>
              </a:rPr>
              <a:t>документо</a:t>
            </a:r>
            <a:r>
              <a:rPr lang="ru-RU" sz="2400" dirty="0" smtClean="0">
                <a:latin typeface="+mn-lt"/>
              </a:rPr>
              <a:t>-ориентированной системой, в которой центральным понятием является </a:t>
            </a:r>
            <a:r>
              <a:rPr lang="ru-RU" sz="2400" b="1" dirty="0" smtClean="0">
                <a:latin typeface="+mn-lt"/>
              </a:rPr>
              <a:t>документ</a:t>
            </a:r>
            <a:r>
              <a:rPr lang="ru-RU" sz="2400" dirty="0" smtClean="0">
                <a:latin typeface="+mn-lt"/>
              </a:rPr>
              <a:t>.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84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390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 Документ </a:t>
            </a:r>
            <a:r>
              <a:rPr lang="ru-RU" b="1" dirty="0" err="1" smtClean="0"/>
              <a:t>Mongo</a:t>
            </a:r>
            <a:r>
              <a:rPr lang="ru-RU" b="1" dirty="0" smtClean="0"/>
              <a:t>, представленный в формате JSON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17" y="1460603"/>
            <a:ext cx="8939439" cy="539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2228</Words>
  <Application>Microsoft Office PowerPoint</Application>
  <PresentationFormat>Широкоэкранный</PresentationFormat>
  <Paragraphs>417</Paragraphs>
  <Slides>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Courier New</vt:lpstr>
      <vt:lpstr>Source Code Pro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 такое Mongoose?</vt:lpstr>
      <vt:lpstr>Типы данных схемы</vt:lpstr>
      <vt:lpstr>Типы данных схемы</vt:lpstr>
      <vt:lpstr>Buffer</vt:lpstr>
      <vt:lpstr>Mixed</vt:lpstr>
      <vt:lpstr>ObjectId</vt:lpstr>
      <vt:lpstr>Array</vt:lpstr>
      <vt:lpstr>Установка</vt:lpstr>
      <vt:lpstr>Использование</vt:lpstr>
      <vt:lpstr>Параметры connect</vt:lpstr>
      <vt:lpstr>Определение схемы</vt:lpstr>
      <vt:lpstr>Определение модели</vt:lpstr>
      <vt:lpstr>Создание документов</vt:lpstr>
      <vt:lpstr>Получение данных</vt:lpstr>
      <vt:lpstr>Удаление данных</vt:lpstr>
      <vt:lpstr>Создание связей между документами</vt:lpstr>
      <vt:lpstr>Создание связей между документами</vt:lpstr>
      <vt:lpstr>Создание связей между документами</vt:lpstr>
      <vt:lpstr>Создание связей между документами</vt:lpstr>
      <vt:lpstr>Презентация PowerPoint</vt:lpstr>
      <vt:lpstr>Презентация PowerPoint</vt:lpstr>
      <vt:lpstr>Презентация PowerPoint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igorrozu</dc:creator>
  <cp:lastModifiedBy>igorrozu</cp:lastModifiedBy>
  <cp:revision>31</cp:revision>
  <dcterms:created xsi:type="dcterms:W3CDTF">2017-11-27T15:18:35Z</dcterms:created>
  <dcterms:modified xsi:type="dcterms:W3CDTF">2017-11-28T08:21:43Z</dcterms:modified>
</cp:coreProperties>
</file>