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68" r:id="rId22"/>
    <p:sldId id="269" r:id="rId23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63" name="Рисунок 62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64" name="Рисунок 63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8" name="Рисунок 127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129" name="Рисунок 128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rgbClr val="766F54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rgbClr val="766F54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rgbClr val="766F54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rgbClr val="766F54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rgbClr val="766F54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rgbClr val="766F54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rgbClr val="766F54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rgbClr val="766F54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rgbClr val="766F54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rgbClr val="766F54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rgbClr val="766F54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rgbClr val="766F54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rgbClr val="766F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rgbClr val="766F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rgbClr val="766F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rgbClr val="766F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rgbClr val="766F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rgbClr val="766F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rgbClr val="766F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rgbClr val="766F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rgbClr val="766F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rgbClr val="766F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rgbClr val="766F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rgbClr val="766F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rgbClr val="766F54"/>
          </a:solidFill>
          <a:ln w="9360">
            <a:noFill/>
          </a:ln>
          <a:effectLst>
            <a:outerShdw dist="25560" dir="5400000">
              <a:srgbClr val="000000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BBE0EA1-A10B-4DB1-8160-53B52AE36219}" type="datetime">
              <a:rPr lang="ru-RU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12.12.2017</a:t>
            </a:fld>
            <a:endParaRPr lang="ru-RU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CustomShape 29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A530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PlaceHolder 30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F4E84CE-FAD8-4D5A-8718-7CE807C97730}" type="slidenum">
              <a:rPr lang="ru-RU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rgbClr val="766F54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rgbClr val="766F54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rgbClr val="766F54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rgbClr val="766F54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rgbClr val="766F54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rgbClr val="766F54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rgbClr val="766F54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rgbClr val="766F54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rgbClr val="766F54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rgbClr val="766F54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rgbClr val="766F54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rgbClr val="766F54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rgbClr val="766F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rgbClr val="766F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rgbClr val="766F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rgbClr val="766F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rgbClr val="766F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rgbClr val="766F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rgbClr val="766F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rgbClr val="766F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rgbClr val="766F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rgbClr val="766F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rgbClr val="766F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rgbClr val="766F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rgbClr val="766F54"/>
          </a:solidFill>
          <a:ln w="9360">
            <a:noFill/>
          </a:ln>
          <a:effectLst>
            <a:outerShdw dist="25560" dir="5400000">
              <a:srgbClr val="000000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PlaceHolder 27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 структуры</a:t>
            </a:r>
            <a:endParaRPr lang="ru-RU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 структуры</a:t>
            </a:r>
            <a:endParaRPr lang="ru-RU" sz="12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Четвёртый уровень структуры</a:t>
            </a:r>
            <a:endParaRPr lang="ru-RU" sz="12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 структуры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Шестой уровень структуры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Седьмой уровень структурыОбразец текста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Четвертый уровень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9EFD46E-66DF-435B-82D9-F028F5A73ACD}" type="datetime">
              <a:rPr lang="ru-RU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12.12.2017</a:t>
            </a:fld>
            <a:endParaRPr lang="ru-RU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CustomShape 30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PlaceHolder 31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D1E3BAA-6B7F-4694-A1DB-105413E2A3FF}" type="slidenum">
              <a:rPr lang="ru-RU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antirez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edis.io/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589120" y="1670667"/>
            <a:ext cx="8915040" cy="2262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72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Redis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Настройка </a:t>
            </a:r>
            <a:r>
              <a:rPr lang="en-US" dirty="0" err="1" smtClean="0">
                <a:latin typeface="Century Gothic" panose="020B0502020202020204" pitchFamily="34" charset="0"/>
              </a:rPr>
              <a:t>Redis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2589120" y="1816924"/>
            <a:ext cx="8915040" cy="3464523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 smtClean="0">
                <a:latin typeface="Century Gothic" panose="020B0502020202020204" pitchFamily="34" charset="0"/>
              </a:rPr>
              <a:t>Для доступа к скрипту, перейдем в папку</a:t>
            </a:r>
            <a:r>
              <a:rPr lang="en-US" sz="1800" dirty="0" smtClean="0">
                <a:latin typeface="Century Gothic" panose="020B0502020202020204" pitchFamily="34" charset="0"/>
              </a:rPr>
              <a:t> </a:t>
            </a:r>
            <a:r>
              <a:rPr lang="en-US" sz="1800" dirty="0" err="1" smtClean="0">
                <a:latin typeface="Century Gothic" panose="020B0502020202020204" pitchFamily="34" charset="0"/>
              </a:rPr>
              <a:t>utils</a:t>
            </a:r>
            <a:r>
              <a:rPr lang="en-US" sz="1800" dirty="0" smtClean="0">
                <a:latin typeface="Century Gothic" panose="020B0502020202020204" pitchFamily="34" charset="0"/>
              </a:rPr>
              <a:t>:</a:t>
            </a:r>
            <a:endParaRPr lang="ru-RU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Century Gothic" panose="020B0502020202020204" pitchFamily="34" charset="0"/>
              </a:rPr>
              <a:t>Запустим скрипт из этой директории</a:t>
            </a:r>
            <a:r>
              <a:rPr lang="en-US" sz="1800" dirty="0" smtClean="0">
                <a:latin typeface="Century Gothic" panose="020B0502020202020204" pitchFamily="34" charset="0"/>
              </a:rPr>
              <a:t>:</a:t>
            </a:r>
            <a:endParaRPr lang="ru-RU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Century Gothic" panose="020B0502020202020204" pitchFamily="34" charset="0"/>
              </a:rPr>
              <a:t>По мере выполнения скрипта вам будут предлагать установить некоторые параметры, для установки стандартных значений просто нажимайте </a:t>
            </a:r>
            <a:r>
              <a:rPr lang="en-US" sz="1800" dirty="0" smtClean="0">
                <a:latin typeface="Century Gothic" panose="020B0502020202020204" pitchFamily="34" charset="0"/>
              </a:rPr>
              <a:t>Enter</a:t>
            </a:r>
            <a:r>
              <a:rPr lang="ru-RU" sz="1800" dirty="0" smtClean="0">
                <a:latin typeface="Century Gothic" panose="020B0502020202020204" pitchFamily="34" charset="0"/>
              </a:rPr>
              <a:t>. После выполнения скрипта </a:t>
            </a:r>
            <a:r>
              <a:rPr lang="en-US" sz="1800" dirty="0" err="1" smtClean="0">
                <a:latin typeface="Century Gothic" panose="020B0502020202020204" pitchFamily="34" charset="0"/>
              </a:rPr>
              <a:t>Redis</a:t>
            </a:r>
            <a:r>
              <a:rPr lang="en-US" sz="1800" dirty="0" smtClean="0">
                <a:latin typeface="Century Gothic" panose="020B0502020202020204" pitchFamily="34" charset="0"/>
              </a:rPr>
              <a:t> </a:t>
            </a:r>
            <a:r>
              <a:rPr lang="ru-RU" sz="1800" dirty="0" smtClean="0">
                <a:latin typeface="Century Gothic" panose="020B0502020202020204" pitchFamily="34" charset="0"/>
              </a:rPr>
              <a:t>будет запущен в фоновом режиме.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44189"/>
          <a:stretch/>
        </p:blipFill>
        <p:spPr>
          <a:xfrm>
            <a:off x="2588760" y="2666848"/>
            <a:ext cx="7915275" cy="4305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120" y="3602518"/>
            <a:ext cx="79152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89119" y="2063571"/>
            <a:ext cx="92704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Остановить и запустить </a:t>
            </a:r>
            <a:r>
              <a:rPr lang="en-US" dirty="0" err="1">
                <a:latin typeface="Century Gothic" panose="020B0502020202020204" pitchFamily="34" charset="0"/>
              </a:rPr>
              <a:t>Redis</a:t>
            </a:r>
            <a:r>
              <a:rPr lang="ru-RU" dirty="0">
                <a:latin typeface="Century Gothic" panose="020B0502020202020204" pitchFamily="34" charset="0"/>
              </a:rPr>
              <a:t> снова можно с помощью команд </a:t>
            </a:r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(</a:t>
            </a:r>
            <a:r>
              <a:rPr lang="ru-RU" dirty="0">
                <a:latin typeface="Century Gothic" panose="020B0502020202020204" pitchFamily="34" charset="0"/>
              </a:rPr>
              <a:t>номер порта – тот, который вы указали при установке, по умолчанию – 6379)</a:t>
            </a:r>
            <a:r>
              <a:rPr lang="en-US" dirty="0">
                <a:latin typeface="Century Gothic" panose="020B0502020202020204" pitchFamily="34" charset="0"/>
              </a:rPr>
              <a:t>:</a:t>
            </a:r>
            <a:endParaRPr lang="ru-RU" dirty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>
                <a:latin typeface="Century Gothic" panose="020B0502020202020204" pitchFamily="34" charset="0"/>
              </a:rPr>
              <a:t>Для доступа к базе </a:t>
            </a:r>
            <a:r>
              <a:rPr lang="en-US" dirty="0" err="1">
                <a:latin typeface="Century Gothic" panose="020B0502020202020204" pitchFamily="34" charset="0"/>
              </a:rPr>
              <a:t>Redis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используется команда: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>
                <a:latin typeface="Century Gothic" panose="020B0502020202020204" pitchFamily="34" charset="0"/>
              </a:rPr>
              <a:t>Теперь </a:t>
            </a:r>
            <a:r>
              <a:rPr lang="en-US" dirty="0" err="1">
                <a:latin typeface="Century Gothic" panose="020B0502020202020204" pitchFamily="34" charset="0"/>
              </a:rPr>
              <a:t>Redis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установлен и запущен. </a:t>
            </a:r>
          </a:p>
          <a:p>
            <a:r>
              <a:rPr lang="ru-RU" dirty="0">
                <a:latin typeface="Century Gothic" panose="020B0502020202020204" pitchFamily="34" charset="0"/>
              </a:rPr>
              <a:t>Для автоматического запуска </a:t>
            </a:r>
            <a:r>
              <a:rPr lang="en-US" dirty="0" err="1">
                <a:latin typeface="Century Gothic" panose="020B0502020202020204" pitchFamily="34" charset="0"/>
              </a:rPr>
              <a:t>Redis</a:t>
            </a:r>
            <a:r>
              <a:rPr lang="ru-RU" dirty="0">
                <a:latin typeface="Century Gothic" panose="020B0502020202020204" pitchFamily="34" charset="0"/>
              </a:rPr>
              <a:t> при старте системы</a:t>
            </a:r>
            <a:r>
              <a:rPr lang="en-US" dirty="0">
                <a:latin typeface="Century Gothic" panose="020B0502020202020204" pitchFamily="34" charset="0"/>
              </a:rPr>
              <a:t>:</a:t>
            </a:r>
            <a:endParaRPr lang="ru-RU" dirty="0">
              <a:latin typeface="Century Gothic" panose="020B0502020202020204" pitchFamily="34" charset="0"/>
            </a:endParaRP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Остановка и запуск </a:t>
            </a:r>
            <a:r>
              <a:rPr lang="en-US" dirty="0" err="1" smtClean="0">
                <a:latin typeface="Century Gothic" panose="020B0502020202020204" pitchFamily="34" charset="0"/>
              </a:rPr>
              <a:t>Redis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119" y="2760686"/>
            <a:ext cx="4048125" cy="504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119" y="3424322"/>
            <a:ext cx="7896225" cy="381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119" y="4353933"/>
            <a:ext cx="7829550" cy="5238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119" y="5687271"/>
            <a:ext cx="48672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4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Команды </a:t>
            </a:r>
            <a:r>
              <a:rPr lang="en-US" dirty="0" err="1" smtClean="0">
                <a:latin typeface="Century Gothic" panose="020B0502020202020204" pitchFamily="34" charset="0"/>
              </a:rPr>
              <a:t>Redis</a:t>
            </a:r>
            <a:r>
              <a:rPr lang="ru-RU" dirty="0" smtClean="0">
                <a:latin typeface="Century Gothic" panose="020B0502020202020204" pitchFamily="34" charset="0"/>
              </a:rPr>
              <a:t>. </a:t>
            </a:r>
            <a:r>
              <a:rPr lang="en-US" dirty="0" smtClean="0">
                <a:latin typeface="Century Gothic" panose="020B0502020202020204" pitchFamily="34" charset="0"/>
              </a:rPr>
              <a:t>Expiration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2589120" y="3368610"/>
            <a:ext cx="8911440" cy="1280520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 smtClean="0">
                <a:latin typeface="Century Gothic" panose="020B0502020202020204" pitchFamily="34" charset="0"/>
              </a:rPr>
              <a:t>В </a:t>
            </a:r>
            <a:r>
              <a:rPr lang="en-US" sz="1800" dirty="0" err="1" smtClean="0">
                <a:latin typeface="Century Gothic" panose="020B0502020202020204" pitchFamily="34" charset="0"/>
              </a:rPr>
              <a:t>Redis</a:t>
            </a:r>
            <a:r>
              <a:rPr lang="en-US" sz="1800" dirty="0" smtClean="0">
                <a:latin typeface="Century Gothic" panose="020B0502020202020204" pitchFamily="34" charset="0"/>
              </a:rPr>
              <a:t> </a:t>
            </a:r>
            <a:r>
              <a:rPr lang="ru-RU" sz="1800" dirty="0" smtClean="0">
                <a:latin typeface="Century Gothic" panose="020B0502020202020204" pitchFamily="34" charset="0"/>
              </a:rPr>
              <a:t>можно указать время жизни данных. По умолчанию данных хранятся вечно.</a:t>
            </a:r>
          </a:p>
          <a:p>
            <a:pPr marL="0" indent="0">
              <a:buNone/>
            </a:pPr>
            <a:r>
              <a:rPr lang="ru-RU" sz="1800" dirty="0" smtClean="0">
                <a:latin typeface="Century Gothic" panose="020B0502020202020204" pitchFamily="34" charset="0"/>
              </a:rPr>
              <a:t>Управлять временем жизни данных помогают две команды: </a:t>
            </a:r>
            <a:r>
              <a:rPr lang="en-US" sz="1800" dirty="0" smtClean="0">
                <a:latin typeface="Century Gothic" panose="020B0502020202020204" pitchFamily="34" charset="0"/>
              </a:rPr>
              <a:t>EXPIRE – </a:t>
            </a:r>
            <a:r>
              <a:rPr lang="ru-RU" sz="1800" dirty="0" smtClean="0">
                <a:latin typeface="Century Gothic" panose="020B0502020202020204" pitchFamily="34" charset="0"/>
              </a:rPr>
              <a:t>устанавливает время жизни значения, </a:t>
            </a:r>
            <a:r>
              <a:rPr lang="en-US" sz="1800" dirty="0" smtClean="0">
                <a:latin typeface="Century Gothic" panose="020B0502020202020204" pitchFamily="34" charset="0"/>
              </a:rPr>
              <a:t>TTL</a:t>
            </a:r>
            <a:r>
              <a:rPr lang="ru-RU" sz="1800" dirty="0" smtClean="0">
                <a:latin typeface="Century Gothic" panose="020B0502020202020204" pitchFamily="34" charset="0"/>
              </a:rPr>
              <a:t> – показывает время, которое осталось до окончания хранения.</a:t>
            </a:r>
            <a:endParaRPr lang="en-US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Century Gothic" panose="020B0502020202020204" pitchFamily="34" charset="0"/>
              </a:rPr>
              <a:t>При попытке получить данные после того, как время их жизни закончилось, вернется «</a:t>
            </a:r>
            <a:r>
              <a:rPr lang="en-US" sz="1800" dirty="0" smtClean="0">
                <a:latin typeface="Century Gothic" panose="020B0502020202020204" pitchFamily="34" charset="0"/>
              </a:rPr>
              <a:t>nil</a:t>
            </a:r>
            <a:r>
              <a:rPr lang="ru-RU" sz="1800" dirty="0" smtClean="0">
                <a:latin typeface="Century Gothic" panose="020B0502020202020204" pitchFamily="34" charset="0"/>
              </a:rPr>
              <a:t>»: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120" y="3506186"/>
            <a:ext cx="5324475" cy="13906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120" y="5681944"/>
            <a:ext cx="29432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7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Команды  </a:t>
            </a:r>
            <a:r>
              <a:rPr lang="en-US" dirty="0" err="1" smtClean="0">
                <a:latin typeface="Century Gothic" panose="020B0502020202020204" pitchFamily="34" charset="0"/>
              </a:rPr>
              <a:t>Redis</a:t>
            </a:r>
            <a:r>
              <a:rPr lang="en-US" dirty="0" smtClean="0">
                <a:latin typeface="Century Gothic" panose="020B0502020202020204" pitchFamily="34" charset="0"/>
              </a:rPr>
              <a:t>. Incrementing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2593080" y="3220535"/>
            <a:ext cx="8911440" cy="128052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latin typeface="Century Gothic" panose="020B0502020202020204" pitchFamily="34" charset="0"/>
              </a:rPr>
              <a:t>Redis</a:t>
            </a:r>
            <a:r>
              <a:rPr lang="en-US" sz="2000" dirty="0" smtClean="0">
                <a:latin typeface="Century Gothic" panose="020B0502020202020204" pitchFamily="34" charset="0"/>
              </a:rPr>
              <a:t> </a:t>
            </a:r>
            <a:r>
              <a:rPr lang="ru-RU" sz="2000" dirty="0" smtClean="0">
                <a:latin typeface="Century Gothic" panose="020B0502020202020204" pitchFamily="34" charset="0"/>
              </a:rPr>
              <a:t>позволяет атомарно инкрементировать значения в базе. Если ваш процесс собирается изменить значения, то никакая другая команда не сможет изменить значение в это же время, таким образом сохраняется целостность данных в базе.</a:t>
            </a:r>
          </a:p>
          <a:p>
            <a:pPr marL="0" indent="0">
              <a:buNone/>
            </a:pPr>
            <a:endParaRPr lang="ru-RU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sz="20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sz="20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sz="2000" dirty="0">
              <a:latin typeface="Century Gothic" panose="020B0502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120" y="3672380"/>
            <a:ext cx="30480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Команды </a:t>
            </a:r>
            <a:r>
              <a:rPr lang="en-US" dirty="0" err="1" smtClean="0">
                <a:latin typeface="Century Gothic" panose="020B0502020202020204" pitchFamily="34" charset="0"/>
              </a:rPr>
              <a:t>Redis</a:t>
            </a:r>
            <a:r>
              <a:rPr lang="en-US" dirty="0" smtClean="0">
                <a:latin typeface="Century Gothic" panose="020B0502020202020204" pitchFamily="34" charset="0"/>
              </a:rPr>
              <a:t>. Transactions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2589120" y="1676514"/>
            <a:ext cx="8915040" cy="3777120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latin typeface="Century Gothic" panose="020B0502020202020204" pitchFamily="34" charset="0"/>
              </a:rPr>
              <a:t>В </a:t>
            </a:r>
            <a:r>
              <a:rPr lang="ru-RU" sz="1800" dirty="0" err="1">
                <a:latin typeface="Century Gothic" panose="020B0502020202020204" pitchFamily="34" charset="0"/>
              </a:rPr>
              <a:t>Redis</a:t>
            </a:r>
            <a:r>
              <a:rPr lang="ru-RU" sz="1800" dirty="0">
                <a:latin typeface="Century Gothic" panose="020B0502020202020204" pitchFamily="34" charset="0"/>
              </a:rPr>
              <a:t> также есть транзакции. Транзакции должны удовлетворять двум требованиям:</a:t>
            </a:r>
          </a:p>
          <a:p>
            <a:pPr marL="0" indent="0">
              <a:buNone/>
            </a:pPr>
            <a:r>
              <a:rPr lang="en-US" sz="1800" dirty="0" smtClean="0">
                <a:latin typeface="Century Gothic" panose="020B0502020202020204" pitchFamily="34" charset="0"/>
              </a:rPr>
              <a:t>1. </a:t>
            </a:r>
            <a:r>
              <a:rPr lang="ru-RU" sz="1800" dirty="0" smtClean="0">
                <a:latin typeface="Century Gothic" panose="020B0502020202020204" pitchFamily="34" charset="0"/>
              </a:rPr>
              <a:t>Команды </a:t>
            </a:r>
            <a:r>
              <a:rPr lang="ru-RU" sz="1800" dirty="0">
                <a:latin typeface="Century Gothic" panose="020B0502020202020204" pitchFamily="34" charset="0"/>
              </a:rPr>
              <a:t>должны выполняться последовательно. Их выполнение не должно быть прервано другими процессами.</a:t>
            </a:r>
          </a:p>
          <a:p>
            <a:pPr marL="0" indent="0">
              <a:buNone/>
            </a:pPr>
            <a:r>
              <a:rPr lang="en-US" sz="1800" dirty="0" smtClean="0">
                <a:latin typeface="Century Gothic" panose="020B0502020202020204" pitchFamily="34" charset="0"/>
              </a:rPr>
              <a:t>2. </a:t>
            </a:r>
            <a:r>
              <a:rPr lang="ru-RU" sz="1800" dirty="0" smtClean="0">
                <a:latin typeface="Century Gothic" panose="020B0502020202020204" pitchFamily="34" charset="0"/>
              </a:rPr>
              <a:t>Транзакция </a:t>
            </a:r>
            <a:r>
              <a:rPr lang="ru-RU" sz="1800" dirty="0">
                <a:latin typeface="Century Gothic" panose="020B0502020202020204" pitchFamily="34" charset="0"/>
              </a:rPr>
              <a:t>должна быть выполнена полностью или не выполниться вообще.</a:t>
            </a:r>
          </a:p>
          <a:p>
            <a:pPr marL="0" indent="0">
              <a:buNone/>
            </a:pPr>
            <a:r>
              <a:rPr lang="ru-RU" sz="1800" dirty="0">
                <a:latin typeface="Century Gothic" panose="020B0502020202020204" pitchFamily="34" charset="0"/>
              </a:rPr>
              <a:t>Транзакция начинается с команды MULTI и запускается командой EXEC.</a:t>
            </a:r>
          </a:p>
          <a:p>
            <a:pPr marL="0" indent="0">
              <a:buNone/>
            </a:pPr>
            <a:r>
              <a:rPr lang="ru-RU" sz="1800" dirty="0">
                <a:latin typeface="Century Gothic" panose="020B0502020202020204" pitchFamily="34" charset="0"/>
              </a:rPr>
              <a:t>Если по каким-то причинам процесс выполнения будет нарушен, транзакция будет отменена и </a:t>
            </a:r>
            <a:r>
              <a:rPr lang="ru-RU" sz="1800" dirty="0" err="1">
                <a:latin typeface="Century Gothic" panose="020B0502020202020204" pitchFamily="34" charset="0"/>
              </a:rPr>
              <a:t>Redis</a:t>
            </a:r>
            <a:r>
              <a:rPr lang="ru-RU" sz="1800" dirty="0">
                <a:latin typeface="Century Gothic" panose="020B0502020202020204" pitchFamily="34" charset="0"/>
              </a:rPr>
              <a:t> </a:t>
            </a:r>
            <a:r>
              <a:rPr lang="ru-RU" sz="1800" dirty="0" smtClean="0">
                <a:latin typeface="Century Gothic" panose="020B0502020202020204" pitchFamily="34" charset="0"/>
              </a:rPr>
              <a:t>невозможно </a:t>
            </a:r>
            <a:r>
              <a:rPr lang="ru-RU" sz="1800" dirty="0">
                <a:latin typeface="Century Gothic" panose="020B0502020202020204" pitchFamily="34" charset="0"/>
              </a:rPr>
              <a:t>будет перезапустить, пока не выполнится команда </a:t>
            </a:r>
            <a:r>
              <a:rPr lang="ru-RU" sz="1800" i="1" dirty="0" err="1">
                <a:latin typeface="Century Gothic" panose="020B0502020202020204" pitchFamily="34" charset="0"/>
              </a:rPr>
              <a:t>redis-check-aof</a:t>
            </a:r>
            <a:r>
              <a:rPr lang="ru-RU" sz="1800" dirty="0">
                <a:latin typeface="Century Gothic" panose="020B0502020202020204" pitchFamily="34" charset="0"/>
              </a:rPr>
              <a:t> и изменения не будут отменены</a:t>
            </a:r>
            <a:r>
              <a:rPr lang="ru-RU" sz="1800" dirty="0" smtClean="0">
                <a:latin typeface="Century Gothic" panose="020B0502020202020204" pitchFamily="34" charset="0"/>
              </a:rPr>
              <a:t>.</a:t>
            </a:r>
            <a:endParaRPr lang="en-US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sz="1800" dirty="0">
              <a:latin typeface="Century Gothic" panose="020B0502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60" y="4667583"/>
            <a:ext cx="30099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String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2593080" y="2471430"/>
            <a:ext cx="8911440" cy="2229358"/>
          </a:xfrm>
        </p:spPr>
        <p:txBody>
          <a:bodyPr/>
          <a:lstStyle/>
          <a:p>
            <a:r>
              <a:rPr lang="ru-RU" sz="1800" dirty="0">
                <a:latin typeface="Century Gothic" panose="020B0502020202020204" pitchFamily="34" charset="0"/>
              </a:rPr>
              <a:t>Основной тип данных в редис — </a:t>
            </a:r>
            <a:r>
              <a:rPr lang="ru-RU" sz="1800" b="1" dirty="0" err="1">
                <a:latin typeface="Century Gothic" panose="020B0502020202020204" pitchFamily="34" charset="0"/>
              </a:rPr>
              <a:t>strings</a:t>
            </a:r>
            <a:r>
              <a:rPr lang="ru-RU" sz="1800" dirty="0">
                <a:latin typeface="Century Gothic" panose="020B0502020202020204" pitchFamily="34" charset="0"/>
              </a:rPr>
              <a:t>. Команды для работы со строками: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SET: устанавливает пару ключ-значение.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GET: возвращает значение для ключа.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DEL: удаляет ключ и значение.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INCR: увеличивает значение.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INCRBY: увеличивает значение на указанную величину.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EXPIRE: устанавливает время жизни ключа (в секундах</a:t>
            </a:r>
            <a:r>
              <a:rPr lang="ru-RU" sz="1800" dirty="0" smtClean="0">
                <a:latin typeface="Century Gothic" panose="020B0502020202020204" pitchFamily="34" charset="0"/>
              </a:rPr>
              <a:t>).</a:t>
            </a:r>
            <a:endParaRPr lang="ru-RU" sz="1800" dirty="0">
              <a:latin typeface="Century Gothic" panose="020B0502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120" y="5015490"/>
            <a:ext cx="55435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0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Sets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2589120" y="1834172"/>
            <a:ext cx="8915040" cy="2757945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latin typeface="Century Gothic" panose="020B0502020202020204" pitchFamily="34" charset="0"/>
              </a:rPr>
              <a:t>Если вы хотите хранить набор строк, можно использовать тип данных </a:t>
            </a:r>
            <a:r>
              <a:rPr lang="ru-RU" sz="1800" b="1" dirty="0" err="1">
                <a:latin typeface="Century Gothic" panose="020B0502020202020204" pitchFamily="34" charset="0"/>
              </a:rPr>
              <a:t>sets</a:t>
            </a:r>
            <a:r>
              <a:rPr lang="ru-RU" sz="1800" dirty="0">
                <a:latin typeface="Century Gothic" panose="020B0502020202020204" pitchFamily="34" charset="0"/>
              </a:rPr>
              <a:t> — набор неупорядоченных строк.</a:t>
            </a:r>
          </a:p>
          <a:p>
            <a:pPr marL="0" indent="0">
              <a:buNone/>
            </a:pPr>
            <a:r>
              <a:rPr lang="ru-RU" sz="1800" dirty="0">
                <a:latin typeface="Century Gothic" panose="020B0502020202020204" pitchFamily="34" charset="0"/>
              </a:rPr>
              <a:t>Команды для работы с наборами: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SADD: добавить один или несколько значений.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SMEMBERS: возвращает все элементы набора.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SINTER: пересечение двух наборов.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SISMEMBER: проверяет вхождение значения в наборе.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SRANDMEMBER: возвращает случайный элемент набора</a:t>
            </a:r>
            <a:r>
              <a:rPr lang="ru-RU" sz="1800" dirty="0" smtClean="0">
                <a:latin typeface="Century Gothic" panose="020B0502020202020204" pitchFamily="34" charset="0"/>
              </a:rPr>
              <a:t>.</a:t>
            </a:r>
            <a:endParaRPr lang="en-US" sz="1800" dirty="0" smtClean="0">
              <a:latin typeface="Century Gothic" panose="020B0502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60" y="4592117"/>
            <a:ext cx="38576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Sorted Sets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2593080" y="2671981"/>
            <a:ext cx="8911440" cy="2170476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latin typeface="Century Gothic" panose="020B0502020202020204" pitchFamily="34" charset="0"/>
              </a:rPr>
              <a:t>По названию можно понять какую задачу выполняют упорядоченные наборы: это набор строк с соответствующими им числами (</a:t>
            </a:r>
            <a:r>
              <a:rPr lang="ru-RU" sz="1800" dirty="0" err="1">
                <a:latin typeface="Century Gothic" panose="020B0502020202020204" pitchFamily="34" charset="0"/>
              </a:rPr>
              <a:t>float</a:t>
            </a:r>
            <a:r>
              <a:rPr lang="ru-RU" sz="1800" dirty="0">
                <a:latin typeface="Century Gothic" panose="020B0502020202020204" pitchFamily="34" charset="0"/>
              </a:rPr>
              <a:t>) и упорядоченными по возрастанию этих чисел.</a:t>
            </a:r>
          </a:p>
          <a:p>
            <a:pPr marL="0" indent="0">
              <a:buNone/>
            </a:pPr>
            <a:r>
              <a:rPr lang="ru-RU" sz="1800" dirty="0">
                <a:latin typeface="Century Gothic" panose="020B0502020202020204" pitchFamily="34" charset="0"/>
              </a:rPr>
              <a:t>Команды для работы с упорядоченными списками: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ZADD: добавляет значение в список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ZRANGE: возвращает элементы списка в порядке возрастания.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ZREVRANGE: возвращает элементы списка в порядке убывания.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ZREM: удаляет значение из списка</a:t>
            </a:r>
            <a:r>
              <a:rPr lang="ru-RU" sz="1800" dirty="0" smtClean="0">
                <a:latin typeface="Century Gothic" panose="020B0502020202020204" pitchFamily="34" charset="0"/>
              </a:rPr>
              <a:t>.</a:t>
            </a:r>
            <a:endParaRPr lang="en-US" sz="18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Lists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2588760" y="2132420"/>
            <a:ext cx="8915040" cy="2550635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latin typeface="Century Gothic" panose="020B0502020202020204" pitchFamily="34" charset="0"/>
              </a:rPr>
              <a:t>Списки в </a:t>
            </a:r>
            <a:r>
              <a:rPr lang="ru-RU" sz="1800" dirty="0" err="1">
                <a:latin typeface="Century Gothic" panose="020B0502020202020204" pitchFamily="34" charset="0"/>
              </a:rPr>
              <a:t>Redis</a:t>
            </a:r>
            <a:r>
              <a:rPr lang="ru-RU" sz="1800" dirty="0">
                <a:latin typeface="Century Gothic" panose="020B0502020202020204" pitchFamily="34" charset="0"/>
              </a:rPr>
              <a:t> — коллекция значений, упорядоченных в порядке их добавления. </a:t>
            </a:r>
            <a:r>
              <a:rPr lang="ru-RU" sz="1800" dirty="0" smtClean="0">
                <a:latin typeface="Century Gothic" panose="020B0502020202020204" pitchFamily="34" charset="0"/>
              </a:rPr>
              <a:t>Команды </a:t>
            </a:r>
            <a:r>
              <a:rPr lang="ru-RU" sz="1800" dirty="0">
                <a:latin typeface="Century Gothic" panose="020B0502020202020204" pitchFamily="34" charset="0"/>
              </a:rPr>
              <a:t>для работы со списками: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LPUSH: добавить значение в начало списка.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RPUSH: добавить в конец списка.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LPOP: возвращает и удаляет первое значение в списке.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RPOP: возвращает и удаляет последнее значение в списке.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LREM: удаляет значения из списка.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LRANGE: возвращает диапазон значений из списка.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LTRIM: изменяет список, оставляя только указанный диапазон</a:t>
            </a:r>
            <a:r>
              <a:rPr lang="ru-RU" sz="1800" dirty="0" smtClean="0">
                <a:latin typeface="Century Gothic" panose="020B0502020202020204" pitchFamily="34" charset="0"/>
              </a:rPr>
              <a:t>.</a:t>
            </a:r>
            <a:endParaRPr lang="ru-RU" sz="1800" dirty="0">
              <a:latin typeface="Century Gothic" panose="020B0502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10529"/>
          <a:stretch/>
        </p:blipFill>
        <p:spPr>
          <a:xfrm>
            <a:off x="2588760" y="4910715"/>
            <a:ext cx="3362325" cy="17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Hashes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2589120" y="2181945"/>
            <a:ext cx="8911440" cy="2712028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 err="1">
                <a:latin typeface="Century Gothic" panose="020B0502020202020204" pitchFamily="34" charset="0"/>
              </a:rPr>
              <a:t>Хэши</a:t>
            </a:r>
            <a:r>
              <a:rPr lang="ru-RU" sz="1800" dirty="0">
                <a:latin typeface="Century Gothic" panose="020B0502020202020204" pitchFamily="34" charset="0"/>
              </a:rPr>
              <a:t> в </a:t>
            </a:r>
            <a:r>
              <a:rPr lang="ru-RU" sz="1800" dirty="0" err="1">
                <a:latin typeface="Century Gothic" panose="020B0502020202020204" pitchFamily="34" charset="0"/>
              </a:rPr>
              <a:t>Redis</a:t>
            </a:r>
            <a:r>
              <a:rPr lang="ru-RU" sz="1800" dirty="0">
                <a:latin typeface="Century Gothic" panose="020B0502020202020204" pitchFamily="34" charset="0"/>
              </a:rPr>
              <a:t> полезны для хранения объектов с множеством </a:t>
            </a:r>
            <a:r>
              <a:rPr lang="ru-RU" sz="1800" dirty="0" smtClean="0">
                <a:latin typeface="Century Gothic" panose="020B0502020202020204" pitchFamily="34" charset="0"/>
              </a:rPr>
              <a:t>полей.</a:t>
            </a:r>
            <a:endParaRPr lang="en-US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Century Gothic" panose="020B0502020202020204" pitchFamily="34" charset="0"/>
              </a:rPr>
              <a:t>Команды</a:t>
            </a:r>
            <a:r>
              <a:rPr lang="ru-RU" sz="1800" dirty="0">
                <a:latin typeface="Century Gothic" panose="020B0502020202020204" pitchFamily="34" charset="0"/>
              </a:rPr>
              <a:t>: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HMSET: устанавливает значение нескольких полей.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HSET: устанавливает значение поля.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HGET: возвращает значение поля.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HMGET: возвращает значения указанных полей.</a:t>
            </a:r>
          </a:p>
          <a:p>
            <a:r>
              <a:rPr lang="ru-RU" sz="1800" dirty="0">
                <a:latin typeface="Century Gothic" panose="020B0502020202020204" pitchFamily="34" charset="0"/>
              </a:rPr>
              <a:t>HGETALL: возвращает все значения </a:t>
            </a:r>
            <a:r>
              <a:rPr lang="ru-RU" sz="1800" dirty="0" err="1">
                <a:latin typeface="Century Gothic" panose="020B0502020202020204" pitchFamily="34" charset="0"/>
              </a:rPr>
              <a:t>хэша</a:t>
            </a:r>
            <a:r>
              <a:rPr lang="ru-RU" sz="1800" dirty="0">
                <a:latin typeface="Century Gothic" panose="020B0502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sz="1800" dirty="0" err="1">
                <a:latin typeface="Century Gothic" panose="020B0502020202020204" pitchFamily="34" charset="0"/>
              </a:rPr>
              <a:t>Хэш</a:t>
            </a:r>
            <a:r>
              <a:rPr lang="ru-RU" sz="1800" dirty="0">
                <a:latin typeface="Century Gothic" panose="020B0502020202020204" pitchFamily="34" charset="0"/>
              </a:rPr>
              <a:t> можно использовать для хранения данных пользователей</a:t>
            </a:r>
            <a:r>
              <a:rPr lang="ru-RU" sz="1800" dirty="0" smtClean="0">
                <a:latin typeface="Century Gothic" panose="020B0502020202020204" pitchFamily="34" charset="0"/>
              </a:rPr>
              <a:t>.</a:t>
            </a:r>
            <a:endParaRPr lang="en-US" sz="1800" dirty="0" smtClean="0">
              <a:latin typeface="Century Gothic" panose="020B0502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120" y="4791652"/>
            <a:ext cx="5229225" cy="390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120" y="5351246"/>
            <a:ext cx="3000375" cy="9239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813" y="5608420"/>
            <a:ext cx="32575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4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2593080" y="75276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Что есть </a:t>
            </a:r>
            <a:r>
              <a:rPr lang="ru-RU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Redis</a:t>
            </a:r>
            <a:r>
              <a:rPr lang="ru-RU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?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2473200" y="2033640"/>
            <a:ext cx="5743080" cy="3777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Съедобное растение, выращиваемое во многих странах мира.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Острый вкус.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Содержит Калий, Натрий, Кальций, Фосфор, Магний, Железо.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Улучшает цвет лица, работу сердца, бодрит, укрепляет стенки сосудов.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Содержит Фитонциды(натуральный антибиотик).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Стабилизирует уровень сахара в крови.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Наверно это не то…</a:t>
            </a:r>
          </a:p>
        </p:txBody>
      </p:sp>
      <p:pic>
        <p:nvPicPr>
          <p:cNvPr id="133" name="Picture 6"/>
          <p:cNvPicPr/>
          <p:nvPr/>
        </p:nvPicPr>
        <p:blipFill>
          <a:blip r:embed="rId2"/>
          <a:stretch/>
        </p:blipFill>
        <p:spPr>
          <a:xfrm>
            <a:off x="8170920" y="2033640"/>
            <a:ext cx="3333240" cy="333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Вопросы?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33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3080" y="2809299"/>
            <a:ext cx="8911440" cy="1280520"/>
          </a:xfrm>
        </p:spPr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Благодарим за </a:t>
            </a:r>
            <a:r>
              <a:rPr lang="ru-RU" dirty="0" smtClean="0">
                <a:latin typeface="Century Gothic" panose="020B0502020202020204" pitchFamily="34" charset="0"/>
              </a:rPr>
              <a:t>внимание*!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3080" y="5859887"/>
            <a:ext cx="841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Century Gothic" panose="020B0502020202020204" pitchFamily="34" charset="0"/>
              </a:rPr>
              <a:t>*К сожалению, фото преподавателя по БЖЧ защищено авторскими правами, </a:t>
            </a:r>
          </a:p>
          <a:p>
            <a:r>
              <a:rPr lang="ru-RU" sz="1600" dirty="0" smtClean="0">
                <a:latin typeface="Century Gothic" panose="020B0502020202020204" pitchFamily="34" charset="0"/>
              </a:rPr>
              <a:t>так что довольствуйтесь надписью.</a:t>
            </a:r>
            <a:endParaRPr lang="ru-RU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Что есть </a:t>
            </a:r>
            <a:r>
              <a:rPr lang="ru-RU" sz="4400" b="0" strike="no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Redis</a:t>
            </a:r>
            <a:r>
              <a:rPr lang="ru-RU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?(Попытка №2)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2593080" y="1654560"/>
            <a:ext cx="9113760" cy="1629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Redis</a:t>
            </a: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</a:t>
            </a:r>
            <a:r>
              <a:rPr lang="ru-RU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REmote</a:t>
            </a: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ru-RU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DIctionary</a:t>
            </a: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ru-RU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Server</a:t>
            </a: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)- это </a:t>
            </a:r>
            <a:r>
              <a:rPr lang="ru-RU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нереляционная</a:t>
            </a: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высокопроизводительная СУБД в формате ключ-значение. 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Разработан Сальваторе </a:t>
            </a:r>
            <a:r>
              <a:rPr lang="ru-RU" sz="1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Санфилиппо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ru-RU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 2009 году.</a:t>
            </a: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800" b="0" u="sng" strike="noStrike" spc="-1" dirty="0">
                <a:solidFill>
                  <a:srgbClr val="FC7752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2"/>
              </a:rPr>
              <a:t>https://</a:t>
            </a:r>
            <a:r>
              <a:rPr lang="ru-RU" sz="1800" b="0" u="sng" strike="noStrike" spc="-1" dirty="0" smtClean="0">
                <a:solidFill>
                  <a:srgbClr val="FC7752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2"/>
              </a:rPr>
              <a:t>github.com/antirez</a:t>
            </a: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Спонсируется компанией </a:t>
            </a:r>
            <a:r>
              <a:rPr lang="ru-RU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VMWare</a:t>
            </a: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</a:p>
        </p:txBody>
      </p:sp>
      <p:pic>
        <p:nvPicPr>
          <p:cNvPr id="136" name="Picture 2"/>
          <p:cNvPicPr/>
          <p:nvPr/>
        </p:nvPicPr>
        <p:blipFill>
          <a:blip r:embed="rId3"/>
          <a:stretch/>
        </p:blipFill>
        <p:spPr>
          <a:xfrm>
            <a:off x="2593080" y="3405960"/>
            <a:ext cx="5752080" cy="3235320"/>
          </a:xfrm>
          <a:prstGeom prst="rect">
            <a:avLst/>
          </a:prstGeom>
          <a:ln>
            <a:noFill/>
          </a:ln>
        </p:spPr>
      </p:pic>
      <p:pic>
        <p:nvPicPr>
          <p:cNvPr id="137" name="Picture 4"/>
          <p:cNvPicPr/>
          <p:nvPr/>
        </p:nvPicPr>
        <p:blipFill>
          <a:blip r:embed="rId4"/>
          <a:stretch/>
        </p:blipFill>
        <p:spPr>
          <a:xfrm>
            <a:off x="8570880" y="3785760"/>
            <a:ext cx="2933280" cy="247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Особенности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2589120" y="1818406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Поддерживается </a:t>
            </a:r>
            <a:r>
              <a:rPr lang="ru-RU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многими языками программирования(C++, C#, </a:t>
            </a:r>
            <a:r>
              <a:rPr lang="ru-RU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</a:t>
            </a:r>
            <a:r>
              <a:rPr lang="ru-RU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JS и т.д.).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20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Redis</a:t>
            </a:r>
            <a:r>
              <a:rPr lang="ru-RU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ru-RU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одн</a:t>
            </a:r>
            <a:r>
              <a:rPr lang="ru-RU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опоточный </a:t>
            </a:r>
            <a:r>
              <a:rPr lang="ru-RU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сервер, что упрощает поддержку кода.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Поддерживаются: транзакции, пакетная обработка команд и прочее.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Простое и удобное резервное копирование.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Важная особенность: не поддерживается </a:t>
            </a:r>
            <a:r>
              <a:rPr lang="ru-RU" sz="20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Windows</a:t>
            </a:r>
            <a:r>
              <a:rPr lang="ru-RU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(</a:t>
            </a:r>
            <a:r>
              <a:rPr lang="ru-RU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хотя для патриотов окон есть неофициальные сборки</a:t>
            </a:r>
            <a:r>
              <a:rPr lang="ru-RU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), </a:t>
            </a:r>
            <a:r>
              <a:rPr lang="ru-RU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но работает на </a:t>
            </a:r>
            <a:r>
              <a:rPr lang="ru-RU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MacOS</a:t>
            </a:r>
            <a:r>
              <a:rPr lang="ru-RU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ru-RU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Linux</a:t>
            </a:r>
            <a:r>
              <a:rPr lang="ru-RU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без каких либо дополнений.</a:t>
            </a:r>
          </a:p>
          <a:p>
            <a:pPr>
              <a:lnSpc>
                <a:spcPct val="100000"/>
              </a:lnSpc>
            </a:pPr>
            <a:endParaRPr lang="ru-RU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Особенности V2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2589120" y="2007595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Поддерживает следующие структуры данных: строки, </a:t>
            </a:r>
            <a:r>
              <a:rPr lang="ru-RU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хэши</a:t>
            </a:r>
            <a:r>
              <a:rPr lang="ru-RU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списки, наборы(в том числе отсортированные), растровые изображения и многое другое.</a:t>
            </a:r>
          </a:p>
          <a:p>
            <a:pPr>
              <a:lnSpc>
                <a:spcPct val="100000"/>
              </a:lnSpc>
            </a:pPr>
            <a:endParaRPr lang="ru-RU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graphicFrame>
        <p:nvGraphicFramePr>
          <p:cNvPr id="142" name="Table 3"/>
          <p:cNvGraphicFramePr/>
          <p:nvPr/>
        </p:nvGraphicFramePr>
        <p:xfrm>
          <a:off x="2589120" y="3194280"/>
          <a:ext cx="8343720" cy="2926080"/>
        </p:xfrm>
        <a:graphic>
          <a:graphicData uri="http://schemas.openxmlformats.org/drawingml/2006/table">
            <a:tbl>
              <a:tblPr/>
              <a:tblGrid>
                <a:gridCol w="2085840"/>
                <a:gridCol w="2085840"/>
                <a:gridCol w="2085840"/>
                <a:gridCol w="2086200"/>
              </a:tblGrid>
              <a:tr h="35712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APC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Memcache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Redis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Strings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+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+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+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Hashes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+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Lists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+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Sets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+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Disk-backed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+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Replication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+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Op-code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+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Области применения.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Хранение сессий и профилей пользователей.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Сервер очередей.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Полноценная замена </a:t>
            </a:r>
            <a:r>
              <a:rPr lang="ru-RU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memcached</a:t>
            </a:r>
            <a:r>
              <a:rPr lang="ru-RU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Хранение количества пользователей онлайн, кодов </a:t>
            </a:r>
            <a:r>
              <a:rPr lang="ru-RU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капч</a:t>
            </a:r>
            <a:r>
              <a:rPr lang="ru-RU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и т.д.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СУБД для небольших приложений.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Выполняет роль «словаря» в </a:t>
            </a:r>
            <a:r>
              <a:rPr lang="ru-RU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шардинге</a:t>
            </a:r>
            <a:r>
              <a:rPr lang="ru-RU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Хранилище промежуточных результатов вычислений при обработке больших объемов данных.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Установка </a:t>
            </a:r>
            <a:r>
              <a:rPr lang="en-US" dirty="0" err="1" smtClean="0">
                <a:latin typeface="Century Gothic" panose="020B0502020202020204" pitchFamily="34" charset="0"/>
              </a:rPr>
              <a:t>Redis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2173484" y="1805049"/>
            <a:ext cx="8915040" cy="3378179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>
                <a:latin typeface="Century Gothic" panose="020B0502020202020204" pitchFamily="34" charset="0"/>
              </a:rPr>
              <a:t>Прежде, чем приступить к установке самого </a:t>
            </a:r>
            <a:r>
              <a:rPr lang="en-US" sz="2000" dirty="0" err="1" smtClean="0">
                <a:latin typeface="Century Gothic" panose="020B0502020202020204" pitchFamily="34" charset="0"/>
              </a:rPr>
              <a:t>Redis</a:t>
            </a:r>
            <a:r>
              <a:rPr lang="ru-RU" sz="2000" dirty="0" smtClean="0">
                <a:latin typeface="Century Gothic" panose="020B0502020202020204" pitchFamily="34" charset="0"/>
              </a:rPr>
              <a:t>, надо установить несколько зависимостей, которые сделают установку проще.</a:t>
            </a:r>
          </a:p>
          <a:p>
            <a:pPr marL="0" indent="0">
              <a:buNone/>
            </a:pPr>
            <a:r>
              <a:rPr lang="ru-RU" sz="2000" dirty="0" smtClean="0">
                <a:latin typeface="Century Gothic" panose="020B0502020202020204" pitchFamily="34" charset="0"/>
              </a:rPr>
              <a:t>Начнем с обновления </a:t>
            </a:r>
            <a:r>
              <a:rPr lang="en-US" sz="2000" dirty="0" smtClean="0">
                <a:latin typeface="Century Gothic" panose="020B0502020202020204" pitchFamily="34" charset="0"/>
              </a:rPr>
              <a:t>APT</a:t>
            </a:r>
            <a:r>
              <a:rPr lang="ru-RU" sz="2000" dirty="0" smtClean="0">
                <a:latin typeface="Century Gothic" panose="020B0502020202020204" pitchFamily="34" charset="0"/>
              </a:rPr>
              <a:t> пакетов</a:t>
            </a:r>
            <a:r>
              <a:rPr lang="en-US" sz="2000" dirty="0" smtClean="0">
                <a:latin typeface="Century Gothic" panose="020B0502020202020204" pitchFamily="34" charset="0"/>
              </a:rPr>
              <a:t>:</a:t>
            </a:r>
            <a:endParaRPr lang="ru-RU" sz="20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sz="20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entury Gothic" panose="020B0502020202020204" pitchFamily="34" charset="0"/>
              </a:rPr>
              <a:t>Далее установим пакет </a:t>
            </a:r>
            <a:r>
              <a:rPr lang="en-US" sz="2000" dirty="0" smtClean="0">
                <a:latin typeface="Century Gothic" panose="020B0502020202020204" pitchFamily="34" charset="0"/>
              </a:rPr>
              <a:t>build essential:</a:t>
            </a:r>
            <a:endParaRPr lang="ru-RU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entury Gothic" panose="020B0502020202020204" pitchFamily="34" charset="0"/>
              </a:rPr>
              <a:t>И, наконец, установим </a:t>
            </a:r>
            <a:r>
              <a:rPr lang="en-US" sz="2000" dirty="0" err="1" smtClean="0">
                <a:latin typeface="Century Gothic" panose="020B0502020202020204" pitchFamily="34" charset="0"/>
              </a:rPr>
              <a:t>tlc</a:t>
            </a:r>
            <a:r>
              <a:rPr lang="en-US" sz="2000" dirty="0" smtClean="0">
                <a:latin typeface="Century Gothic" panose="020B0502020202020204" pitchFamily="34" charset="0"/>
              </a:rPr>
              <a:t>:</a:t>
            </a:r>
          </a:p>
          <a:p>
            <a:pPr marL="0" indent="0">
              <a:buNone/>
            </a:pPr>
            <a:endParaRPr lang="ru-RU" sz="2000" dirty="0" smtClean="0">
              <a:latin typeface="Century Gothic" panose="020B0502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484" y="3055988"/>
            <a:ext cx="2895600" cy="4381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484" y="3828674"/>
            <a:ext cx="4848225" cy="381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484" y="4674947"/>
            <a:ext cx="38290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Установка </a:t>
            </a:r>
            <a:r>
              <a:rPr lang="en-US" dirty="0" err="1" smtClean="0">
                <a:latin typeface="Century Gothic" panose="020B0502020202020204" pitchFamily="34" charset="0"/>
              </a:rPr>
              <a:t>Redis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2589120" y="1852551"/>
            <a:ext cx="8915040" cy="4037610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 smtClean="0">
                <a:latin typeface="Century Gothic" panose="020B0502020202020204" pitchFamily="34" charset="0"/>
              </a:rPr>
              <a:t>Когда все зависимости установлены, можно перейти к установке </a:t>
            </a:r>
            <a:r>
              <a:rPr lang="en-US" sz="1800" dirty="0" err="1" smtClean="0">
                <a:latin typeface="Century Gothic" panose="020B0502020202020204" pitchFamily="34" charset="0"/>
              </a:rPr>
              <a:t>Redis</a:t>
            </a:r>
            <a:r>
              <a:rPr lang="en-US" sz="1800" dirty="0" smtClean="0">
                <a:latin typeface="Century Gothic" panose="020B0502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sz="1800" dirty="0" smtClean="0">
                <a:latin typeface="Century Gothic" panose="020B0502020202020204" pitchFamily="34" charset="0"/>
              </a:rPr>
              <a:t>Загрузим архив с официального сайта, последняя версия – 4.0.6</a:t>
            </a:r>
            <a:r>
              <a:rPr lang="en-US" sz="1800" dirty="0" smtClean="0">
                <a:latin typeface="Century Gothic" panose="020B0502020202020204" pitchFamily="34" charset="0"/>
              </a:rPr>
              <a:t>:</a:t>
            </a:r>
          </a:p>
          <a:p>
            <a:pPr marL="0" indent="0">
              <a:buNone/>
            </a:pPr>
            <a:endParaRPr lang="ru-RU" sz="1800" dirty="0" smtClean="0">
              <a:latin typeface="Century Gothic" panose="020B0502020202020204" pitchFamily="34" charset="0"/>
              <a:hlinkClick r:id="rId2"/>
            </a:endParaRPr>
          </a:p>
          <a:p>
            <a:pPr marL="712788" indent="0">
              <a:buNone/>
            </a:pPr>
            <a:endParaRPr lang="ru-RU" sz="1800" dirty="0" smtClean="0">
              <a:latin typeface="Century Gothic" panose="020B0502020202020204" pitchFamily="34" charset="0"/>
              <a:hlinkClick r:id="rId2"/>
            </a:endParaRPr>
          </a:p>
          <a:p>
            <a:pPr marL="712788" indent="0">
              <a:buNone/>
            </a:pPr>
            <a:endParaRPr lang="ru-RU" sz="1800" dirty="0">
              <a:latin typeface="Century Gothic" panose="020B0502020202020204" pitchFamily="34" charset="0"/>
              <a:hlinkClick r:id="rId2"/>
            </a:endParaRPr>
          </a:p>
          <a:p>
            <a:pPr marL="712788" indent="0">
              <a:buNone/>
            </a:pPr>
            <a:r>
              <a:rPr lang="en-US" sz="1800" dirty="0" smtClean="0">
                <a:latin typeface="Century Gothic" panose="020B0502020202020204" pitchFamily="34" charset="0"/>
                <a:hlinkClick r:id="rId2"/>
              </a:rPr>
              <a:t>https://redis.io/</a:t>
            </a:r>
            <a:endParaRPr lang="ru-RU" sz="1800" dirty="0" smtClean="0">
              <a:latin typeface="Century Gothic" panose="020B0502020202020204" pitchFamily="34" charset="0"/>
            </a:endParaRPr>
          </a:p>
          <a:p>
            <a:pPr marL="712788" indent="0">
              <a:buNone/>
            </a:pPr>
            <a:endParaRPr lang="en-US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Century Gothic" panose="020B0502020202020204" pitchFamily="34" charset="0"/>
              </a:rPr>
              <a:t>Распакуем архив и переместимся в созданную папку</a:t>
            </a:r>
            <a:r>
              <a:rPr lang="en-US" sz="1800" dirty="0" smtClean="0">
                <a:latin typeface="Century Gothic" panose="020B0502020202020204" pitchFamily="34" charset="0"/>
              </a:rPr>
              <a:t>:</a:t>
            </a:r>
          </a:p>
          <a:p>
            <a:pPr marL="0" indent="0">
              <a:buNone/>
            </a:pPr>
            <a:endParaRPr lang="en-US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entury Gothic" panose="020B0502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820" y="2919214"/>
            <a:ext cx="2897640" cy="15994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760" y="5025989"/>
            <a:ext cx="81629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Установка </a:t>
            </a:r>
            <a:r>
              <a:rPr lang="en-US" dirty="0" err="1" smtClean="0">
                <a:latin typeface="Century Gothic" panose="020B0502020202020204" pitchFamily="34" charset="0"/>
              </a:rPr>
              <a:t>Redis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2589120" y="1692106"/>
            <a:ext cx="8915040" cy="2453726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 smtClean="0">
                <a:latin typeface="Century Gothic" panose="020B0502020202020204" pitchFamily="34" charset="0"/>
              </a:rPr>
              <a:t>Запустим команду </a:t>
            </a:r>
            <a:r>
              <a:rPr lang="en-US" sz="1800" dirty="0" smtClean="0">
                <a:latin typeface="Century Gothic" panose="020B0502020202020204" pitchFamily="34" charset="0"/>
              </a:rPr>
              <a:t>make:</a:t>
            </a:r>
            <a:endParaRPr lang="ru-RU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Century Gothic" panose="020B0502020202020204" pitchFamily="34" charset="0"/>
              </a:rPr>
              <a:t>Рекомендуют также запустить команду </a:t>
            </a:r>
            <a:r>
              <a:rPr lang="en-US" sz="1800" dirty="0" smtClean="0">
                <a:latin typeface="Century Gothic" panose="020B0502020202020204" pitchFamily="34" charset="0"/>
              </a:rPr>
              <a:t>make test</a:t>
            </a:r>
            <a:r>
              <a:rPr lang="ru-RU" sz="1800" dirty="0" smtClean="0">
                <a:latin typeface="Century Gothic" panose="020B0502020202020204" pitchFamily="34" charset="0"/>
              </a:rPr>
              <a:t>.</a:t>
            </a:r>
            <a:endParaRPr lang="en-US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Century Gothic" panose="020B0502020202020204" pitchFamily="34" charset="0"/>
              </a:rPr>
              <a:t>Для завершения установки запустим</a:t>
            </a:r>
            <a:r>
              <a:rPr lang="en-US" sz="1800" dirty="0" smtClean="0">
                <a:latin typeface="Century Gothic" panose="020B0502020202020204" pitchFamily="34" charset="0"/>
              </a:rPr>
              <a:t>:</a:t>
            </a:r>
            <a:endParaRPr lang="ru-RU" sz="1800" dirty="0">
              <a:latin typeface="Century Gothic" panose="020B0502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3255"/>
          <a:stretch/>
        </p:blipFill>
        <p:spPr>
          <a:xfrm>
            <a:off x="2588760" y="2292668"/>
            <a:ext cx="7267621" cy="10149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22435"/>
          <a:stretch/>
        </p:blipFill>
        <p:spPr>
          <a:xfrm>
            <a:off x="2588760" y="4082231"/>
            <a:ext cx="7441425" cy="240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4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358</TotalTime>
  <Words>780</Words>
  <Application>Microsoft Office PowerPoint</Application>
  <PresentationFormat>Широкоэкранный</PresentationFormat>
  <Paragraphs>170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Arial</vt:lpstr>
      <vt:lpstr>Century Gothic</vt:lpstr>
      <vt:lpstr>DejaVu Sans</vt:lpstr>
      <vt:lpstr>Symbol</vt:lpstr>
      <vt:lpstr>Times New Roman</vt:lpstr>
      <vt:lpstr>Wingdings</vt:lpstr>
      <vt:lpstr>Wingdings 3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Установка Redis</vt:lpstr>
      <vt:lpstr>Установка Redis</vt:lpstr>
      <vt:lpstr>Установка Redis</vt:lpstr>
      <vt:lpstr>Настройка Redis</vt:lpstr>
      <vt:lpstr>Остановка и запуск Redis</vt:lpstr>
      <vt:lpstr>Команды Redis. Expiration</vt:lpstr>
      <vt:lpstr>Команды  Redis. Incrementing</vt:lpstr>
      <vt:lpstr>Команды Redis. Transactions</vt:lpstr>
      <vt:lpstr>String</vt:lpstr>
      <vt:lpstr>Sets</vt:lpstr>
      <vt:lpstr>Sorted Sets</vt:lpstr>
      <vt:lpstr>Lists</vt:lpstr>
      <vt:lpstr>Hashes</vt:lpstr>
      <vt:lpstr>Вопросы?</vt:lpstr>
      <vt:lpstr>Благодарим за внимание*!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subject/>
  <dc:creator>Ashenvale</dc:creator>
  <dc:description/>
  <cp:lastModifiedBy>Ashenvale</cp:lastModifiedBy>
  <cp:revision>37</cp:revision>
  <dcterms:created xsi:type="dcterms:W3CDTF">2017-12-10T12:06:09Z</dcterms:created>
  <dcterms:modified xsi:type="dcterms:W3CDTF">2017-12-12T07:36:15Z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