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86" r:id="rId3"/>
    <p:sldId id="258" r:id="rId4"/>
    <p:sldId id="257" r:id="rId5"/>
    <p:sldId id="287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5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5EF8-586E-40F9-B484-204DF597D978}" type="datetimeFigureOut">
              <a:rPr lang="ru-RU" smtClean="0"/>
              <a:t>12.11.2017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3F3-8C68-4566-9855-0D33D0FC9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84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5EF8-586E-40F9-B484-204DF597D978}" type="datetimeFigureOut">
              <a:rPr lang="ru-RU" smtClean="0"/>
              <a:t>12.11.2017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3F3-8C68-4566-9855-0D33D0FC9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83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5EF8-586E-40F9-B484-204DF597D978}" type="datetimeFigureOut">
              <a:rPr lang="ru-RU" smtClean="0"/>
              <a:t>12.11.2017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3F3-8C68-4566-9855-0D33D0FC9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951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5EF8-586E-40F9-B484-204DF597D978}" type="datetimeFigureOut">
              <a:rPr lang="ru-RU" smtClean="0"/>
              <a:t>12.11.2017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3F3-8C68-4566-9855-0D33D0FC9C2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5955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5EF8-586E-40F9-B484-204DF597D978}" type="datetimeFigureOut">
              <a:rPr lang="ru-RU" smtClean="0"/>
              <a:t>12.11.2017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3F3-8C68-4566-9855-0D33D0FC9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320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5EF8-586E-40F9-B484-204DF597D978}" type="datetimeFigureOut">
              <a:rPr lang="ru-RU" smtClean="0"/>
              <a:t>12.11.2017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3F3-8C68-4566-9855-0D33D0FC9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88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5EF8-586E-40F9-B484-204DF597D978}" type="datetimeFigureOut">
              <a:rPr lang="ru-RU" smtClean="0"/>
              <a:t>12.11.2017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3F3-8C68-4566-9855-0D33D0FC9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660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5EF8-586E-40F9-B484-204DF597D978}" type="datetimeFigureOut">
              <a:rPr lang="ru-RU" smtClean="0"/>
              <a:t>12.11.2017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3F3-8C68-4566-9855-0D33D0FC9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4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5EF8-586E-40F9-B484-204DF597D978}" type="datetimeFigureOut">
              <a:rPr lang="ru-RU" smtClean="0"/>
              <a:t>12.11.2017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3F3-8C68-4566-9855-0D33D0FC9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10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5EF8-586E-40F9-B484-204DF597D978}" type="datetimeFigureOut">
              <a:rPr lang="ru-RU" smtClean="0"/>
              <a:t>12.11.2017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3F3-8C68-4566-9855-0D33D0FC9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7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5EF8-586E-40F9-B484-204DF597D978}" type="datetimeFigureOut">
              <a:rPr lang="ru-RU" smtClean="0"/>
              <a:t>12.11.2017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3F3-8C68-4566-9855-0D33D0FC9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48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5EF8-586E-40F9-B484-204DF597D978}" type="datetimeFigureOut">
              <a:rPr lang="ru-RU" smtClean="0"/>
              <a:t>12.11.2017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3F3-8C68-4566-9855-0D33D0FC9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83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5EF8-586E-40F9-B484-204DF597D978}" type="datetimeFigureOut">
              <a:rPr lang="ru-RU" smtClean="0"/>
              <a:t>12.11.2017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3F3-8C68-4566-9855-0D33D0FC9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85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5EF8-586E-40F9-B484-204DF597D978}" type="datetimeFigureOut">
              <a:rPr lang="ru-RU" smtClean="0"/>
              <a:t>12.11.2017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3F3-8C68-4566-9855-0D33D0FC9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51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5EF8-586E-40F9-B484-204DF597D978}" type="datetimeFigureOut">
              <a:rPr lang="ru-RU" smtClean="0"/>
              <a:t>12.11.2017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3F3-8C68-4566-9855-0D33D0FC9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93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5EF8-586E-40F9-B484-204DF597D978}" type="datetimeFigureOut">
              <a:rPr lang="ru-RU" smtClean="0"/>
              <a:t>12.11.2017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3F3-8C68-4566-9855-0D33D0FC9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5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5EF8-586E-40F9-B484-204DF597D978}" type="datetimeFigureOut">
              <a:rPr lang="ru-RU" smtClean="0"/>
              <a:t>12.11.2017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3F3-8C68-4566-9855-0D33D0FC9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95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F0E5EF8-586E-40F9-B484-204DF597D978}" type="datetimeFigureOut">
              <a:rPr lang="ru-RU" smtClean="0"/>
              <a:t>12.11.2017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EBE13F3-8C68-4566-9855-0D33D0FC9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590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media/CtBEpxYWcAQBoug.jpg">
            <a:extLst>
              <a:ext uri="{FF2B5EF4-FFF2-40B4-BE49-F238E27FC236}">
                <a16:creationId xmlns:a16="http://schemas.microsoft.com/office/drawing/2014/main" id="{F8A8848A-4C9B-46ED-82F3-84CC54BAE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72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058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81575-AF13-4503-BBF3-D475C42E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8550"/>
            <a:ext cx="10353762" cy="970450"/>
          </a:xfrm>
        </p:spPr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TypeScript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475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5FFFE-DBD3-48CF-9EEA-307A7100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091" y="336332"/>
            <a:ext cx="10353762" cy="970450"/>
          </a:xfrm>
        </p:spPr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409C72-4A73-4D38-B2E3-4FA412880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373465"/>
            <a:ext cx="10353762" cy="599271"/>
          </a:xfrm>
        </p:spPr>
        <p:txBody>
          <a:bodyPr/>
          <a:lstStyle/>
          <a:p>
            <a:r>
              <a:rPr lang="en-US" b="1" dirty="0">
                <a:effectLst/>
              </a:rPr>
              <a:t>Boolean</a:t>
            </a:r>
          </a:p>
          <a:p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B8E5C57-B191-4FFE-B32B-1E63E48CB2DB}"/>
              </a:ext>
            </a:extLst>
          </p:cNvPr>
          <p:cNvSpPr/>
          <p:nvPr/>
        </p:nvSpPr>
        <p:spPr>
          <a:xfrm>
            <a:off x="908471" y="18072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isEnabled</a:t>
            </a:r>
            <a:r>
              <a:rPr lang="en-US" dirty="0"/>
              <a:t> = true;</a:t>
            </a:r>
          </a:p>
          <a:p>
            <a:r>
              <a:rPr lang="en-US" dirty="0"/>
              <a:t>let </a:t>
            </a:r>
            <a:r>
              <a:rPr lang="en-US" dirty="0" err="1"/>
              <a:t>isAlive</a:t>
            </a:r>
            <a:r>
              <a:rPr lang="en-US" dirty="0"/>
              <a:t>: </a:t>
            </a:r>
            <a:r>
              <a:rPr lang="en-US" dirty="0" err="1"/>
              <a:t>boolean</a:t>
            </a:r>
            <a:r>
              <a:rPr lang="en-US" dirty="0"/>
              <a:t> = false;</a:t>
            </a:r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0EB6E06F-120C-43E4-B619-828998F09EB1}"/>
              </a:ext>
            </a:extLst>
          </p:cNvPr>
          <p:cNvSpPr txBox="1">
            <a:spLocks/>
          </p:cNvSpPr>
          <p:nvPr/>
        </p:nvSpPr>
        <p:spPr>
          <a:xfrm>
            <a:off x="908471" y="2609512"/>
            <a:ext cx="10353762" cy="5992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ffectLst/>
              </a:rPr>
              <a:t>Number</a:t>
            </a:r>
          </a:p>
          <a:p>
            <a:endParaRPr lang="en-US" b="1" dirty="0">
              <a:effectLst/>
            </a:endParaRPr>
          </a:p>
          <a:p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CC1D3F0-C456-4D88-801C-9EEEB56A678F}"/>
              </a:ext>
            </a:extLst>
          </p:cNvPr>
          <p:cNvSpPr/>
          <p:nvPr/>
        </p:nvSpPr>
        <p:spPr>
          <a:xfrm>
            <a:off x="908471" y="296848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let decimal: number = 6;</a:t>
            </a:r>
          </a:p>
          <a:p>
            <a:r>
              <a:rPr lang="en-US" dirty="0"/>
              <a:t>let hex: number = 0xf00d;</a:t>
            </a:r>
          </a:p>
          <a:p>
            <a:r>
              <a:rPr lang="en-US" dirty="0"/>
              <a:t>let binary: number = 0b1010;</a:t>
            </a:r>
          </a:p>
          <a:p>
            <a:r>
              <a:rPr lang="en-US" dirty="0"/>
              <a:t>let octal: number = 0o744;</a:t>
            </a: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73617B15-1052-4828-984A-42AA855B0DE6}"/>
              </a:ext>
            </a:extLst>
          </p:cNvPr>
          <p:cNvSpPr txBox="1">
            <a:spLocks/>
          </p:cNvSpPr>
          <p:nvPr/>
        </p:nvSpPr>
        <p:spPr>
          <a:xfrm>
            <a:off x="919119" y="4388171"/>
            <a:ext cx="10353762" cy="5992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ffectLst/>
              </a:rPr>
              <a:t>String</a:t>
            </a: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A7BB3C7-B8AC-4024-9350-FB05463256E1}"/>
              </a:ext>
            </a:extLst>
          </p:cNvPr>
          <p:cNvSpPr/>
          <p:nvPr/>
        </p:nvSpPr>
        <p:spPr>
          <a:xfrm>
            <a:off x="908471" y="46878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: string = "Tom";</a:t>
            </a:r>
          </a:p>
          <a:p>
            <a:r>
              <a:rPr lang="en-US" dirty="0"/>
              <a:t>let </a:t>
            </a:r>
            <a:r>
              <a:rPr lang="en-US" dirty="0" err="1"/>
              <a:t>lastName</a:t>
            </a:r>
            <a:r>
              <a:rPr lang="en-US" dirty="0"/>
              <a:t> = 'Johns';</a:t>
            </a: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E9038B09-1D69-432E-8CCA-D8B23151A001}"/>
              </a:ext>
            </a:extLst>
          </p:cNvPr>
          <p:cNvSpPr txBox="1">
            <a:spLocks/>
          </p:cNvSpPr>
          <p:nvPr/>
        </p:nvSpPr>
        <p:spPr>
          <a:xfrm>
            <a:off x="7025767" y="1303659"/>
            <a:ext cx="10353762" cy="5992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effectLst/>
              </a:rPr>
              <a:t>Массивы</a:t>
            </a:r>
          </a:p>
          <a:p>
            <a:endParaRPr lang="en-US" b="1" dirty="0">
              <a:effectLst/>
            </a:endParaRPr>
          </a:p>
          <a:p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9DD86CF-A6D7-402D-9BBC-846DF0DFC71A}"/>
              </a:ext>
            </a:extLst>
          </p:cNvPr>
          <p:cNvSpPr/>
          <p:nvPr/>
        </p:nvSpPr>
        <p:spPr>
          <a:xfrm>
            <a:off x="6993823" y="17859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let list: number[] = [10, 20, 30];</a:t>
            </a:r>
          </a:p>
          <a:p>
            <a:r>
              <a:rPr lang="en-US" dirty="0"/>
              <a:t>let colors: string[] = ["red", "green", "blue"];</a:t>
            </a:r>
          </a:p>
        </p:txBody>
      </p:sp>
      <p:sp>
        <p:nvSpPr>
          <p:cNvPr id="14" name="Объект 4">
            <a:extLst>
              <a:ext uri="{FF2B5EF4-FFF2-40B4-BE49-F238E27FC236}">
                <a16:creationId xmlns:a16="http://schemas.microsoft.com/office/drawing/2014/main" id="{6CFB6F3B-633E-4391-8937-DAFC1BDE6A3E}"/>
              </a:ext>
            </a:extLst>
          </p:cNvPr>
          <p:cNvSpPr txBox="1">
            <a:spLocks/>
          </p:cNvSpPr>
          <p:nvPr/>
        </p:nvSpPr>
        <p:spPr>
          <a:xfrm>
            <a:off x="6993823" y="2549081"/>
            <a:ext cx="10353762" cy="5992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effectLst/>
              </a:rPr>
              <a:t>Кортежи</a:t>
            </a: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661FFE6-939C-49F7-B32F-00ED003D5E41}"/>
              </a:ext>
            </a:extLst>
          </p:cNvPr>
          <p:cNvSpPr/>
          <p:nvPr/>
        </p:nvSpPr>
        <p:spPr>
          <a:xfrm>
            <a:off x="7025767" y="30128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userInfo</a:t>
            </a:r>
            <a:r>
              <a:rPr lang="en-US" dirty="0"/>
              <a:t>: [string, number]; </a:t>
            </a:r>
            <a:endParaRPr lang="ru-RU" dirty="0"/>
          </a:p>
          <a:p>
            <a:r>
              <a:rPr lang="en-US" dirty="0" err="1"/>
              <a:t>userInfo</a:t>
            </a:r>
            <a:r>
              <a:rPr lang="en-US" dirty="0"/>
              <a:t> = ["Tom", 28];</a:t>
            </a:r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E7613212-D24D-4C08-A7FB-553032AEC183}"/>
              </a:ext>
            </a:extLst>
          </p:cNvPr>
          <p:cNvSpPr txBox="1">
            <a:spLocks/>
          </p:cNvSpPr>
          <p:nvPr/>
        </p:nvSpPr>
        <p:spPr>
          <a:xfrm>
            <a:off x="6993823" y="3879116"/>
            <a:ext cx="10353762" cy="5992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effectLst/>
              </a:rPr>
              <a:t>enum</a:t>
            </a:r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0A5B18F-002D-49E8-95CE-A85A824D9B3E}"/>
              </a:ext>
            </a:extLst>
          </p:cNvPr>
          <p:cNvSpPr/>
          <p:nvPr/>
        </p:nvSpPr>
        <p:spPr>
          <a:xfrm>
            <a:off x="7025767" y="43752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enum</a:t>
            </a:r>
            <a:r>
              <a:rPr lang="en-US" dirty="0"/>
              <a:t> Season { Winter, Spring, Summer, Autumn };</a:t>
            </a:r>
          </a:p>
        </p:txBody>
      </p:sp>
      <p:sp>
        <p:nvSpPr>
          <p:cNvPr id="20" name="Объект 4">
            <a:extLst>
              <a:ext uri="{FF2B5EF4-FFF2-40B4-BE49-F238E27FC236}">
                <a16:creationId xmlns:a16="http://schemas.microsoft.com/office/drawing/2014/main" id="{878A9F33-EDB3-4FD4-A415-9267960A5C9F}"/>
              </a:ext>
            </a:extLst>
          </p:cNvPr>
          <p:cNvSpPr txBox="1">
            <a:spLocks/>
          </p:cNvSpPr>
          <p:nvPr/>
        </p:nvSpPr>
        <p:spPr>
          <a:xfrm>
            <a:off x="897823" y="5395705"/>
            <a:ext cx="10353762" cy="5992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ffectLst/>
              </a:rPr>
              <a:t>any</a:t>
            </a: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CAEE9A-9C3E-4E34-95D6-DE87B91C0319}"/>
              </a:ext>
            </a:extLst>
          </p:cNvPr>
          <p:cNvSpPr/>
          <p:nvPr/>
        </p:nvSpPr>
        <p:spPr>
          <a:xfrm>
            <a:off x="929767" y="57851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someVar</a:t>
            </a:r>
            <a:r>
              <a:rPr lang="en-US" dirty="0"/>
              <a:t>: any = "hello";</a:t>
            </a:r>
          </a:p>
          <a:p>
            <a:r>
              <a:rPr lang="en-US" dirty="0" err="1"/>
              <a:t>someVar</a:t>
            </a:r>
            <a:r>
              <a:rPr lang="en-US" dirty="0"/>
              <a:t> = 20; </a:t>
            </a:r>
          </a:p>
        </p:txBody>
      </p:sp>
      <p:sp>
        <p:nvSpPr>
          <p:cNvPr id="23" name="Объект 4">
            <a:extLst>
              <a:ext uri="{FF2B5EF4-FFF2-40B4-BE49-F238E27FC236}">
                <a16:creationId xmlns:a16="http://schemas.microsoft.com/office/drawing/2014/main" id="{8BE148ED-0742-452C-8F02-3A3DB5408918}"/>
              </a:ext>
            </a:extLst>
          </p:cNvPr>
          <p:cNvSpPr txBox="1">
            <a:spLocks/>
          </p:cNvSpPr>
          <p:nvPr/>
        </p:nvSpPr>
        <p:spPr>
          <a:xfrm>
            <a:off x="7004471" y="4969119"/>
            <a:ext cx="10353762" cy="5992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effectLst/>
              </a:rPr>
              <a:t>Комплексные объекты</a:t>
            </a: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C9DC9AD-794C-4216-8DDF-4DE5A6B42916}"/>
              </a:ext>
            </a:extLst>
          </p:cNvPr>
          <p:cNvSpPr/>
          <p:nvPr/>
        </p:nvSpPr>
        <p:spPr>
          <a:xfrm>
            <a:off x="6993823" y="5445291"/>
            <a:ext cx="3683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let person = {</a:t>
            </a:r>
            <a:r>
              <a:rPr lang="en-US" dirty="0" err="1"/>
              <a:t>name:"Tom</a:t>
            </a:r>
            <a:r>
              <a:rPr lang="en-US" dirty="0"/>
              <a:t>", age:23};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49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D1FF0-9C9D-4BE5-8921-1E6FBF51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переменных с указанием типа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FC2A265-5B1D-4A75-A7D4-DE0EE5A768A5}"/>
              </a:ext>
            </a:extLst>
          </p:cNvPr>
          <p:cNvSpPr/>
          <p:nvPr/>
        </p:nvSpPr>
        <p:spPr>
          <a:xfrm>
            <a:off x="3413760" y="15800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let x: number = 10; </a:t>
            </a:r>
          </a:p>
          <a:p>
            <a:r>
              <a:rPr lang="en-US" dirty="0"/>
              <a:t>let hello: string = "hello world";</a:t>
            </a:r>
          </a:p>
          <a:p>
            <a:r>
              <a:rPr lang="en-US" dirty="0"/>
              <a:t>let </a:t>
            </a:r>
            <a:r>
              <a:rPr lang="en-US" dirty="0" err="1"/>
              <a:t>isValid</a:t>
            </a:r>
            <a:r>
              <a:rPr lang="en-US" dirty="0"/>
              <a:t>: </a:t>
            </a:r>
            <a:r>
              <a:rPr lang="en-US" dirty="0" err="1"/>
              <a:t>boolean</a:t>
            </a:r>
            <a:r>
              <a:rPr lang="en-US" dirty="0"/>
              <a:t> = true;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08D3C4-9935-4F0C-B27F-10E1B9899FD7}"/>
              </a:ext>
            </a:extLst>
          </p:cNvPr>
          <p:cNvSpPr/>
          <p:nvPr/>
        </p:nvSpPr>
        <p:spPr>
          <a:xfrm>
            <a:off x="4198317" y="4031454"/>
            <a:ext cx="3795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 hello: string = "hello world";</a:t>
            </a:r>
          </a:p>
          <a:p>
            <a:r>
              <a:rPr lang="en-US" dirty="0"/>
              <a:t>hello = 23;</a:t>
            </a:r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205D014-EF93-4312-873A-17D13153B3B2}"/>
              </a:ext>
            </a:extLst>
          </p:cNvPr>
          <p:cNvSpPr txBox="1">
            <a:spLocks/>
          </p:cNvSpPr>
          <p:nvPr/>
        </p:nvSpPr>
        <p:spPr>
          <a:xfrm>
            <a:off x="3817015" y="2943775"/>
            <a:ext cx="3795365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Ошибка!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C434B7C-549A-4336-8F2E-943A0915A342}"/>
              </a:ext>
            </a:extLst>
          </p:cNvPr>
          <p:cNvSpPr/>
          <p:nvPr/>
        </p:nvSpPr>
        <p:spPr>
          <a:xfrm>
            <a:off x="4198316" y="5068858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 hello = "hello world";</a:t>
            </a:r>
          </a:p>
          <a:p>
            <a:r>
              <a:rPr lang="en-US" dirty="0"/>
              <a:t>hello = 23;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15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15333-9260-406F-9BF1-E9F3E90A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типами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9F5BD-43B7-4869-AC34-E0E14B5EA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895" y="1730187"/>
            <a:ext cx="3018125" cy="576411"/>
          </a:xfrm>
        </p:spPr>
        <p:txBody>
          <a:bodyPr/>
          <a:lstStyle/>
          <a:p>
            <a:r>
              <a:rPr lang="ru-RU" b="1" dirty="0">
                <a:effectLst/>
              </a:rPr>
              <a:t>Объединения</a:t>
            </a:r>
          </a:p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7FFF9EA-53C2-49D7-BDBD-2D361823A2E2}"/>
              </a:ext>
            </a:extLst>
          </p:cNvPr>
          <p:cNvSpPr/>
          <p:nvPr/>
        </p:nvSpPr>
        <p:spPr>
          <a:xfrm>
            <a:off x="525175" y="23088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let names : string[] | string | number;</a:t>
            </a:r>
            <a:endParaRPr lang="ru-RU" dirty="0"/>
          </a:p>
          <a:p>
            <a:r>
              <a:rPr lang="en-US" dirty="0"/>
              <a:t>names = "Tom"; </a:t>
            </a:r>
            <a:endParaRPr lang="ru-RU" dirty="0"/>
          </a:p>
          <a:p>
            <a:r>
              <a:rPr lang="en-US" dirty="0"/>
              <a:t>names = ["Alice", "Bob"];</a:t>
            </a:r>
            <a:endParaRPr lang="ru-RU" dirty="0"/>
          </a:p>
          <a:p>
            <a:r>
              <a:rPr lang="en-US" dirty="0"/>
              <a:t>names = 6;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8D7386C6-8CE3-461D-9B38-1A16082CD6A4}"/>
              </a:ext>
            </a:extLst>
          </p:cNvPr>
          <p:cNvSpPr txBox="1">
            <a:spLocks/>
          </p:cNvSpPr>
          <p:nvPr/>
        </p:nvSpPr>
        <p:spPr>
          <a:xfrm>
            <a:off x="1256694" y="4990579"/>
            <a:ext cx="3018125" cy="5764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effectLst/>
              </a:rPr>
              <a:t>Псевдонимы типов</a:t>
            </a:r>
          </a:p>
          <a:p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49E66F6-7929-494B-91F6-E0CB5E2B6B86}"/>
              </a:ext>
            </a:extLst>
          </p:cNvPr>
          <p:cNvSpPr/>
          <p:nvPr/>
        </p:nvSpPr>
        <p:spPr>
          <a:xfrm>
            <a:off x="525175" y="5531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type </a:t>
            </a:r>
            <a:r>
              <a:rPr lang="en-US" dirty="0" err="1"/>
              <a:t>stringOrNumberType</a:t>
            </a:r>
            <a:r>
              <a:rPr lang="en-US" dirty="0"/>
              <a:t> = number | string;</a:t>
            </a:r>
          </a:p>
          <a:p>
            <a:r>
              <a:rPr lang="en-US" dirty="0"/>
              <a:t>let sum: </a:t>
            </a:r>
            <a:r>
              <a:rPr lang="en-US" dirty="0" err="1"/>
              <a:t>stringOrNumberType</a:t>
            </a:r>
            <a:r>
              <a:rPr lang="en-US" dirty="0"/>
              <a:t> = 36.6;</a:t>
            </a:r>
            <a:endParaRPr lang="ru-RU" dirty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E97385CA-0DBD-45B2-BB95-18F1E14B02F6}"/>
              </a:ext>
            </a:extLst>
          </p:cNvPr>
          <p:cNvSpPr txBox="1">
            <a:spLocks/>
          </p:cNvSpPr>
          <p:nvPr/>
        </p:nvSpPr>
        <p:spPr>
          <a:xfrm>
            <a:off x="7657497" y="2754243"/>
            <a:ext cx="3018125" cy="5764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ffectLst/>
              </a:rPr>
              <a:t>Type assertion</a:t>
            </a:r>
            <a:endParaRPr lang="ru-RU" b="1" dirty="0">
              <a:effectLst/>
            </a:endParaRPr>
          </a:p>
          <a:p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C72010D-2EAC-4B6C-91A9-ABE83CA06E15}"/>
              </a:ext>
            </a:extLst>
          </p:cNvPr>
          <p:cNvSpPr/>
          <p:nvPr/>
        </p:nvSpPr>
        <p:spPr>
          <a:xfrm>
            <a:off x="5845145" y="32803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someAnyValue</a:t>
            </a:r>
            <a:r>
              <a:rPr lang="en-US" dirty="0"/>
              <a:t>: any = "hello world!";</a:t>
            </a:r>
          </a:p>
          <a:p>
            <a:r>
              <a:rPr lang="en-US" dirty="0"/>
              <a:t>let </a:t>
            </a:r>
            <a:r>
              <a:rPr lang="en-US" dirty="0" err="1"/>
              <a:t>strLength</a:t>
            </a:r>
            <a:r>
              <a:rPr lang="en-US" dirty="0"/>
              <a:t>: number = (&lt;string&gt;</a:t>
            </a:r>
            <a:r>
              <a:rPr lang="en-US" dirty="0" err="1"/>
              <a:t>someAnyValue</a:t>
            </a:r>
            <a:r>
              <a:rPr lang="en-US" dirty="0"/>
              <a:t>).length;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A172B12-8D10-4E31-8695-4242704A6FCD}"/>
              </a:ext>
            </a:extLst>
          </p:cNvPr>
          <p:cNvSpPr/>
          <p:nvPr/>
        </p:nvSpPr>
        <p:spPr>
          <a:xfrm>
            <a:off x="5845145" y="39885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someAnyValue</a:t>
            </a:r>
            <a:r>
              <a:rPr lang="en-US" dirty="0"/>
              <a:t>: any = "hello world!";</a:t>
            </a:r>
          </a:p>
          <a:p>
            <a:r>
              <a:rPr lang="en-US" dirty="0"/>
              <a:t>let </a:t>
            </a:r>
            <a:r>
              <a:rPr lang="en-US" dirty="0" err="1"/>
              <a:t>strLength</a:t>
            </a:r>
            <a:r>
              <a:rPr lang="en-US" dirty="0"/>
              <a:t>: number = (</a:t>
            </a:r>
            <a:r>
              <a:rPr lang="en-US" dirty="0" err="1"/>
              <a:t>someAnyValue</a:t>
            </a:r>
            <a:r>
              <a:rPr lang="en-US" dirty="0"/>
              <a:t> as string).length;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114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B9B30-097D-497D-B062-02B9BD8B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02103"/>
            <a:ext cx="10353762" cy="970450"/>
          </a:xfrm>
        </p:spPr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5A71A9B-D9CA-4F56-A521-5CA7545B725A}"/>
              </a:ext>
            </a:extLst>
          </p:cNvPr>
          <p:cNvSpPr/>
          <p:nvPr/>
        </p:nvSpPr>
        <p:spPr>
          <a:xfrm>
            <a:off x="3291235" y="15406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function add(a: number, b: number): number {</a:t>
            </a:r>
          </a:p>
          <a:p>
            <a:r>
              <a:rPr lang="en-US" dirty="0"/>
              <a:t>    return a + b;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EA5AFB1-3FBE-427C-8427-99AEDB7D1A8C}"/>
              </a:ext>
            </a:extLst>
          </p:cNvPr>
          <p:cNvSpPr txBox="1">
            <a:spLocks/>
          </p:cNvSpPr>
          <p:nvPr/>
        </p:nvSpPr>
        <p:spPr>
          <a:xfrm>
            <a:off x="918514" y="331205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effectLst/>
              </a:rPr>
              <a:t>Необязательные параметры и параметры по умолчанию</a:t>
            </a:r>
          </a:p>
          <a:p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A983D44-316A-4220-B5E3-D5588DC2C5EA}"/>
              </a:ext>
            </a:extLst>
          </p:cNvPr>
          <p:cNvSpPr/>
          <p:nvPr/>
        </p:nvSpPr>
        <p:spPr>
          <a:xfrm>
            <a:off x="2887375" y="425339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getName</a:t>
            </a:r>
            <a:r>
              <a:rPr lang="en-US" dirty="0"/>
              <a:t>(</a:t>
            </a:r>
            <a:r>
              <a:rPr lang="en-US" dirty="0" err="1"/>
              <a:t>firstName</a:t>
            </a:r>
            <a:r>
              <a:rPr lang="en-US" dirty="0"/>
              <a:t>: string, </a:t>
            </a:r>
            <a:r>
              <a:rPr lang="en-US" dirty="0" err="1"/>
              <a:t>lastName</a:t>
            </a:r>
            <a:r>
              <a:rPr lang="en-US" dirty="0"/>
              <a:t>?: string) {</a:t>
            </a:r>
          </a:p>
          <a:p>
            <a:r>
              <a:rPr lang="en-US" dirty="0"/>
              <a:t>    if (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r>
              <a:rPr lang="en-US" dirty="0"/>
              <a:t>        return </a:t>
            </a:r>
            <a:r>
              <a:rPr lang="en-US" dirty="0" err="1"/>
              <a:t>firstName</a:t>
            </a:r>
            <a:r>
              <a:rPr lang="en-US" dirty="0"/>
              <a:t> + " " +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return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078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205EA-B92D-4BF7-8637-9B75AC47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функций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1612F6E-0CF7-4B27-8F45-57BE1A6BFE1B}"/>
              </a:ext>
            </a:extLst>
          </p:cNvPr>
          <p:cNvSpPr/>
          <p:nvPr/>
        </p:nvSpPr>
        <p:spPr>
          <a:xfrm>
            <a:off x="3614176" y="1951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function add(x: string, y: string): string;</a:t>
            </a:r>
          </a:p>
          <a:p>
            <a:r>
              <a:rPr lang="en-US" dirty="0"/>
              <a:t>function add(x: number, y: number): number;</a:t>
            </a:r>
          </a:p>
          <a:p>
            <a:r>
              <a:rPr lang="en-US" dirty="0"/>
              <a:t>function add(x: any, y: any): any {</a:t>
            </a:r>
          </a:p>
          <a:p>
            <a:r>
              <a:rPr lang="en-US" dirty="0"/>
              <a:t>    return x + y;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38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81575-AF13-4503-BBF3-D475C42E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8550"/>
            <a:ext cx="10353762" cy="2090590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</a:rPr>
              <a:t>Объектно-ориентированное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535559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D0428-68C0-423D-AF27-EAE3F233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ffectLst/>
              </a:rPr>
              <a:t>Классы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96D5DC-2E82-4BF7-9F5C-64C7677D7CA6}"/>
              </a:ext>
            </a:extLst>
          </p:cNvPr>
          <p:cNvSpPr/>
          <p:nvPr/>
        </p:nvSpPr>
        <p:spPr>
          <a:xfrm>
            <a:off x="3042676" y="158005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User {</a:t>
            </a:r>
          </a:p>
          <a:p>
            <a:r>
              <a:rPr lang="en-US" dirty="0"/>
              <a:t>    id: number;</a:t>
            </a:r>
          </a:p>
          <a:p>
            <a:r>
              <a:rPr lang="en-US" dirty="0"/>
              <a:t>    name: string;</a:t>
            </a:r>
          </a:p>
          <a:p>
            <a:r>
              <a:rPr lang="en-US" dirty="0"/>
              <a:t>    </a:t>
            </a:r>
            <a:r>
              <a:rPr lang="en-US" dirty="0" err="1"/>
              <a:t>getInfo</a:t>
            </a:r>
            <a:r>
              <a:rPr lang="en-US" dirty="0"/>
              <a:t>(): string {</a:t>
            </a:r>
          </a:p>
          <a:p>
            <a:r>
              <a:rPr lang="en-US" dirty="0"/>
              <a:t>        return "id:" + this.id + " name:" + this.name;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ru-RU" dirty="0"/>
          </a:p>
          <a:p>
            <a:endParaRPr lang="ru-RU" dirty="0"/>
          </a:p>
          <a:p>
            <a:r>
              <a:rPr lang="en-US" dirty="0"/>
              <a:t>let tom: User = new User();</a:t>
            </a:r>
          </a:p>
          <a:p>
            <a:r>
              <a:rPr lang="en-US" dirty="0"/>
              <a:t>tom.id = 1;</a:t>
            </a:r>
          </a:p>
          <a:p>
            <a:r>
              <a:rPr lang="en-US" dirty="0"/>
              <a:t>tom.name = "Tom";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2352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7522F-3F53-4754-B4D7-F6219ECF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32BCF9-6D8A-4DD0-A299-6023B97432F8}"/>
              </a:ext>
            </a:extLst>
          </p:cNvPr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User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id: number;</a:t>
            </a:r>
          </a:p>
          <a:p>
            <a:r>
              <a:rPr lang="en-US" dirty="0"/>
              <a:t>    name: string;</a:t>
            </a:r>
          </a:p>
          <a:p>
            <a:r>
              <a:rPr lang="en-US" dirty="0"/>
              <a:t>    constructor(</a:t>
            </a:r>
            <a:r>
              <a:rPr lang="en-US" dirty="0" err="1"/>
              <a:t>userId</a:t>
            </a:r>
            <a:r>
              <a:rPr lang="en-US" dirty="0"/>
              <a:t>: number, </a:t>
            </a:r>
            <a:r>
              <a:rPr lang="en-US" dirty="0" err="1"/>
              <a:t>userName</a:t>
            </a:r>
            <a:r>
              <a:rPr lang="en-US" dirty="0"/>
              <a:t>: string)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this.id = </a:t>
            </a:r>
            <a:r>
              <a:rPr lang="en-US" dirty="0" err="1"/>
              <a:t>userId</a:t>
            </a:r>
            <a:r>
              <a:rPr lang="en-US" dirty="0"/>
              <a:t>;</a:t>
            </a:r>
          </a:p>
          <a:p>
            <a:r>
              <a:rPr lang="en-US" dirty="0"/>
              <a:t>        this.name = </a:t>
            </a:r>
            <a:r>
              <a:rPr lang="en-US" dirty="0" err="1"/>
              <a:t>userName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getInfo</a:t>
            </a:r>
            <a:r>
              <a:rPr lang="en-US" dirty="0"/>
              <a:t>(): string {</a:t>
            </a:r>
          </a:p>
          <a:p>
            <a:r>
              <a:rPr lang="en-US" dirty="0"/>
              <a:t>        return "id:" + this.id + " name:" + this.name;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78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54EB6-41B9-483E-B6DC-7B30F77F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ffectLst/>
              </a:rPr>
              <a:t>Статические свойства и функции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02F21AC-07FE-4816-AF5F-5D5069DB1A2B}"/>
              </a:ext>
            </a:extLst>
          </p:cNvPr>
          <p:cNvSpPr/>
          <p:nvPr/>
        </p:nvSpPr>
        <p:spPr>
          <a:xfrm>
            <a:off x="3042676" y="206282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Operation {</a:t>
            </a:r>
          </a:p>
          <a:p>
            <a:r>
              <a:rPr lang="en-US" dirty="0"/>
              <a:t>    static PI: number = 3.14;</a:t>
            </a:r>
          </a:p>
          <a:p>
            <a:r>
              <a:rPr lang="en-US" dirty="0"/>
              <a:t>    static </a:t>
            </a:r>
            <a:r>
              <a:rPr lang="en-US" dirty="0" err="1"/>
              <a:t>getSquare</a:t>
            </a:r>
            <a:r>
              <a:rPr lang="en-US" dirty="0"/>
              <a:t>(radius: number): number {</a:t>
            </a:r>
          </a:p>
          <a:p>
            <a:r>
              <a:rPr lang="en-US" dirty="0"/>
              <a:t>        return </a:t>
            </a:r>
            <a:r>
              <a:rPr lang="en-US" dirty="0" err="1"/>
              <a:t>Operation.PI</a:t>
            </a:r>
            <a:r>
              <a:rPr lang="en-US" dirty="0"/>
              <a:t> * radius * radius;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let result = </a:t>
            </a:r>
            <a:r>
              <a:rPr lang="en-US" dirty="0" err="1"/>
              <a:t>Operation.getSquare</a:t>
            </a:r>
            <a:r>
              <a:rPr lang="en-US" dirty="0"/>
              <a:t>(30);</a:t>
            </a:r>
          </a:p>
          <a:p>
            <a:r>
              <a:rPr lang="en-US" dirty="0"/>
              <a:t>let result2 = </a:t>
            </a:r>
            <a:r>
              <a:rPr lang="en-US" dirty="0" err="1"/>
              <a:t>Operation.PI</a:t>
            </a:r>
            <a:r>
              <a:rPr lang="en-US" dirty="0"/>
              <a:t> * 30 * 30;</a:t>
            </a:r>
          </a:p>
        </p:txBody>
      </p:sp>
    </p:spTree>
    <p:extLst>
      <p:ext uri="{BB962C8B-B14F-4D97-AF65-F5344CB8AC3E}">
        <p14:creationId xmlns:p14="http://schemas.microsoft.com/office/powerpoint/2010/main" val="257581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2401A-E4EE-429A-881B-53175B8D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500DF-0CEC-4A29-A1ED-3592088F1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970451"/>
          </a:xfrm>
        </p:spPr>
        <p:txBody>
          <a:bodyPr/>
          <a:lstStyle/>
          <a:p>
            <a:r>
              <a:rPr lang="ru-RU" dirty="0"/>
              <a:t>представленный </a:t>
            </a:r>
            <a:r>
              <a:rPr lang="ru-RU" dirty="0" err="1"/>
              <a:t>Microsoft</a:t>
            </a:r>
            <a:r>
              <a:rPr lang="ru-RU" dirty="0"/>
              <a:t> в 2012 году</a:t>
            </a:r>
          </a:p>
          <a:p>
            <a:r>
              <a:rPr lang="ru-RU" dirty="0"/>
              <a:t>Андерс </a:t>
            </a:r>
            <a:r>
              <a:rPr lang="ru-RU" dirty="0" err="1"/>
              <a:t>Хейлсберг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4862FD0-3ADE-4122-9DE0-D0F3F8A02001}"/>
              </a:ext>
            </a:extLst>
          </p:cNvPr>
          <p:cNvSpPr txBox="1">
            <a:spLocks/>
          </p:cNvSpPr>
          <p:nvPr/>
        </p:nvSpPr>
        <p:spPr>
          <a:xfrm>
            <a:off x="913795" y="27029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Расширения файлов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EDF3230-EC56-490F-8EC7-85A8DE108C16}"/>
              </a:ext>
            </a:extLst>
          </p:cNvPr>
          <p:cNvSpPr txBox="1">
            <a:spLocks/>
          </p:cNvSpPr>
          <p:nvPr/>
        </p:nvSpPr>
        <p:spPr>
          <a:xfrm>
            <a:off x="913795" y="3671149"/>
            <a:ext cx="10353762" cy="9704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.</a:t>
            </a:r>
            <a:r>
              <a:rPr lang="en-US" dirty="0" err="1"/>
              <a:t>ts</a:t>
            </a:r>
            <a:endParaRPr lang="ru-RU" dirty="0"/>
          </a:p>
          <a:p>
            <a:r>
              <a:rPr lang="en-US" dirty="0"/>
              <a:t>.</a:t>
            </a:r>
            <a:r>
              <a:rPr lang="en-US" dirty="0" err="1"/>
              <a:t>d.ts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514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56F45-D153-407C-93A1-EA85AAC3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ffectLst/>
              </a:rPr>
              <a:t>Наследование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C4F6A11-2460-4D30-B2B2-CEAB7E19DF91}"/>
              </a:ext>
            </a:extLst>
          </p:cNvPr>
          <p:cNvSpPr/>
          <p:nvPr/>
        </p:nvSpPr>
        <p:spPr>
          <a:xfrm>
            <a:off x="1202446" y="1580050"/>
            <a:ext cx="97764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User {</a:t>
            </a:r>
          </a:p>
          <a:p>
            <a:r>
              <a:rPr lang="en-US" dirty="0"/>
              <a:t>    name: string;</a:t>
            </a:r>
          </a:p>
          <a:p>
            <a:r>
              <a:rPr lang="en-US" dirty="0"/>
              <a:t>    constructor(</a:t>
            </a:r>
            <a:r>
              <a:rPr lang="en-US" dirty="0" err="1"/>
              <a:t>userName</a:t>
            </a:r>
            <a:r>
              <a:rPr lang="en-US" dirty="0"/>
              <a:t>: string) {</a:t>
            </a:r>
          </a:p>
          <a:p>
            <a:r>
              <a:rPr lang="en-US" dirty="0"/>
              <a:t>        this.name = </a:t>
            </a:r>
            <a:r>
              <a:rPr lang="en-US" dirty="0" err="1"/>
              <a:t>userName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getInfo</a:t>
            </a:r>
            <a:r>
              <a:rPr lang="en-US" dirty="0"/>
              <a:t>(): void {</a:t>
            </a:r>
          </a:p>
          <a:p>
            <a:r>
              <a:rPr lang="en-US" dirty="0"/>
              <a:t>        console.log("</a:t>
            </a:r>
            <a:r>
              <a:rPr lang="ru-RU" dirty="0"/>
              <a:t>Имя: " + </a:t>
            </a:r>
            <a:r>
              <a:rPr lang="en-US" dirty="0"/>
              <a:t>this.name);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class Employee extends User {</a:t>
            </a:r>
          </a:p>
          <a:p>
            <a:r>
              <a:rPr lang="en-US" dirty="0"/>
              <a:t>    company: string;</a:t>
            </a:r>
          </a:p>
          <a:p>
            <a:r>
              <a:rPr lang="en-US" dirty="0"/>
              <a:t>    work(): void {</a:t>
            </a:r>
          </a:p>
          <a:p>
            <a:r>
              <a:rPr lang="en-US" dirty="0"/>
              <a:t>        console.log(this.name + " </a:t>
            </a:r>
            <a:r>
              <a:rPr lang="ru-RU" dirty="0"/>
              <a:t>работает в компании " + </a:t>
            </a:r>
            <a:r>
              <a:rPr lang="en-US" dirty="0" err="1"/>
              <a:t>this.company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545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695C8-AE75-4624-87E5-6870089F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238" y="0"/>
            <a:ext cx="10353762" cy="970450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</a:rPr>
              <a:t>Переопределение базовых классов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95D4EBF-70C8-463C-B5FA-0AE6D30853D7}"/>
              </a:ext>
            </a:extLst>
          </p:cNvPr>
          <p:cNvSpPr/>
          <p:nvPr/>
        </p:nvSpPr>
        <p:spPr>
          <a:xfrm>
            <a:off x="213965" y="948690"/>
            <a:ext cx="111328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User {</a:t>
            </a:r>
          </a:p>
          <a:p>
            <a:r>
              <a:rPr lang="en-US" dirty="0"/>
              <a:t>    name: string;</a:t>
            </a:r>
          </a:p>
          <a:p>
            <a:r>
              <a:rPr lang="en-US" dirty="0"/>
              <a:t>    constructor(</a:t>
            </a:r>
            <a:r>
              <a:rPr lang="en-US" dirty="0" err="1"/>
              <a:t>userName</a:t>
            </a:r>
            <a:r>
              <a:rPr lang="en-US" dirty="0"/>
              <a:t>: string) {</a:t>
            </a:r>
          </a:p>
          <a:p>
            <a:r>
              <a:rPr lang="en-US" dirty="0"/>
              <a:t>        this.name = </a:t>
            </a:r>
            <a:r>
              <a:rPr lang="en-US" dirty="0" err="1"/>
              <a:t>userName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getInfo</a:t>
            </a:r>
            <a:r>
              <a:rPr lang="en-US" dirty="0"/>
              <a:t>(): void {</a:t>
            </a:r>
          </a:p>
          <a:p>
            <a:r>
              <a:rPr lang="en-US" dirty="0"/>
              <a:t>        console.log("</a:t>
            </a:r>
            <a:r>
              <a:rPr lang="ru-RU" dirty="0"/>
              <a:t>Имя: " + </a:t>
            </a:r>
            <a:r>
              <a:rPr lang="en-US" dirty="0"/>
              <a:t>this.name);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Employee extends User {</a:t>
            </a:r>
          </a:p>
          <a:p>
            <a:r>
              <a:rPr lang="en-US" dirty="0"/>
              <a:t>    company: string;</a:t>
            </a:r>
          </a:p>
          <a:p>
            <a:r>
              <a:rPr lang="en-US" dirty="0"/>
              <a:t>    constructor(</a:t>
            </a:r>
            <a:r>
              <a:rPr lang="en-US" dirty="0" err="1"/>
              <a:t>employeeCompany</a:t>
            </a:r>
            <a:r>
              <a:rPr lang="en-US" dirty="0"/>
              <a:t>: string, </a:t>
            </a:r>
            <a:r>
              <a:rPr lang="en-US" dirty="0" err="1"/>
              <a:t>userName</a:t>
            </a:r>
            <a:r>
              <a:rPr lang="en-US" dirty="0"/>
              <a:t>: string) {</a:t>
            </a:r>
          </a:p>
          <a:p>
            <a:r>
              <a:rPr lang="en-US" dirty="0"/>
              <a:t>        super(</a:t>
            </a:r>
            <a:r>
              <a:rPr lang="en-US" dirty="0" err="1"/>
              <a:t>userName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this.company</a:t>
            </a:r>
            <a:r>
              <a:rPr lang="en-US" dirty="0"/>
              <a:t> = </a:t>
            </a:r>
            <a:r>
              <a:rPr lang="en-US" dirty="0" err="1"/>
              <a:t>employeeCompany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getInfo</a:t>
            </a:r>
            <a:r>
              <a:rPr lang="en-US" dirty="0"/>
              <a:t>(): void {</a:t>
            </a:r>
          </a:p>
          <a:p>
            <a:r>
              <a:rPr lang="en-US" dirty="0"/>
              <a:t>        </a:t>
            </a:r>
            <a:r>
              <a:rPr lang="en-US" dirty="0" err="1"/>
              <a:t>super.getInfo</a:t>
            </a:r>
            <a:r>
              <a:rPr lang="en-US" dirty="0"/>
              <a:t>();</a:t>
            </a:r>
          </a:p>
          <a:p>
            <a:r>
              <a:rPr lang="en-US" dirty="0"/>
              <a:t>        console.log("</a:t>
            </a:r>
            <a:r>
              <a:rPr lang="ru-RU" dirty="0"/>
              <a:t>Работает в компании: " + </a:t>
            </a:r>
            <a:r>
              <a:rPr lang="en-US" dirty="0" err="1"/>
              <a:t>this.company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822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AC6D8-62F2-4711-86A6-586E894A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ffectLst/>
              </a:rPr>
              <a:t>Интерфейсы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1FB4A10-29D9-43D6-8D56-6B8B41CE4E73}"/>
              </a:ext>
            </a:extLst>
          </p:cNvPr>
          <p:cNvSpPr/>
          <p:nvPr/>
        </p:nvSpPr>
        <p:spPr>
          <a:xfrm>
            <a:off x="3634135" y="213098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IUser</a:t>
            </a:r>
            <a:r>
              <a:rPr lang="en-US" dirty="0"/>
              <a:t> {</a:t>
            </a:r>
          </a:p>
          <a:p>
            <a:r>
              <a:rPr lang="en-US" dirty="0"/>
              <a:t>    id: number;</a:t>
            </a:r>
          </a:p>
          <a:p>
            <a:r>
              <a:rPr lang="en-US" dirty="0"/>
              <a:t>    name: string;</a:t>
            </a:r>
          </a:p>
          <a:p>
            <a:r>
              <a:rPr lang="en-US" dirty="0"/>
              <a:t>    </a:t>
            </a:r>
            <a:r>
              <a:rPr lang="en-US" dirty="0" err="1"/>
              <a:t>getFullName</a:t>
            </a:r>
            <a:r>
              <a:rPr lang="en-US" dirty="0"/>
              <a:t>(surname: string): string;</a:t>
            </a:r>
          </a:p>
          <a:p>
            <a:r>
              <a:rPr lang="en-US" dirty="0"/>
              <a:t>}</a:t>
            </a:r>
            <a:endParaRPr lang="ru-RU" dirty="0"/>
          </a:p>
          <a:p>
            <a:endParaRPr lang="en-US" dirty="0"/>
          </a:p>
          <a:p>
            <a:r>
              <a:rPr lang="en-US" dirty="0"/>
              <a:t>let employee: </a:t>
            </a:r>
            <a:r>
              <a:rPr lang="en-US" dirty="0" err="1"/>
              <a:t>IUser</a:t>
            </a:r>
            <a:r>
              <a:rPr lang="en-US" dirty="0"/>
              <a:t> = {     </a:t>
            </a:r>
          </a:p>
          <a:p>
            <a:r>
              <a:rPr lang="en-US" dirty="0"/>
              <a:t>    id: 1, </a:t>
            </a:r>
          </a:p>
          <a:p>
            <a:r>
              <a:rPr lang="en-US" dirty="0"/>
              <a:t>    name: "Alice",</a:t>
            </a:r>
          </a:p>
          <a:p>
            <a:r>
              <a:rPr lang="en-US" dirty="0"/>
              <a:t>    </a:t>
            </a:r>
            <a:r>
              <a:rPr lang="en-US" dirty="0" err="1"/>
              <a:t>getFullName</a:t>
            </a:r>
            <a:r>
              <a:rPr lang="en-US" dirty="0"/>
              <a:t> : function (surname: string): string {</a:t>
            </a:r>
          </a:p>
          <a:p>
            <a:r>
              <a:rPr lang="en-US" dirty="0"/>
              <a:t>        return this.name + " " + surname;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835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5FDDA-1B30-455E-B61A-111B95EA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238" y="30480"/>
            <a:ext cx="10353762" cy="970450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</a:rPr>
              <a:t>Интерфейсы классов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58A2323-8F16-4010-8ACE-2B1D55963548}"/>
              </a:ext>
            </a:extLst>
          </p:cNvPr>
          <p:cNvSpPr/>
          <p:nvPr/>
        </p:nvSpPr>
        <p:spPr>
          <a:xfrm>
            <a:off x="490102" y="1195209"/>
            <a:ext cx="897393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IUser</a:t>
            </a:r>
            <a:r>
              <a:rPr lang="en-US" dirty="0"/>
              <a:t> {</a:t>
            </a:r>
          </a:p>
          <a:p>
            <a:r>
              <a:rPr lang="en-US" dirty="0"/>
              <a:t>    id: number;</a:t>
            </a:r>
          </a:p>
          <a:p>
            <a:r>
              <a:rPr lang="en-US" dirty="0"/>
              <a:t>    name: string;</a:t>
            </a:r>
          </a:p>
          <a:p>
            <a:r>
              <a:rPr lang="en-US" dirty="0"/>
              <a:t>    </a:t>
            </a:r>
            <a:r>
              <a:rPr lang="en-US" dirty="0" err="1"/>
              <a:t>getFullName</a:t>
            </a:r>
            <a:r>
              <a:rPr lang="en-US" dirty="0"/>
              <a:t>(surname: string): string;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class User implements </a:t>
            </a:r>
            <a:r>
              <a:rPr lang="en-US" dirty="0" err="1"/>
              <a:t>IUser</a:t>
            </a:r>
            <a:r>
              <a:rPr lang="en-US" dirty="0"/>
              <a:t>{</a:t>
            </a:r>
          </a:p>
          <a:p>
            <a:r>
              <a:rPr lang="en-US" dirty="0"/>
              <a:t>    id: number;</a:t>
            </a:r>
          </a:p>
          <a:p>
            <a:r>
              <a:rPr lang="en-US" dirty="0"/>
              <a:t>    name: string;</a:t>
            </a:r>
          </a:p>
          <a:p>
            <a:r>
              <a:rPr lang="en-US" dirty="0"/>
              <a:t>    age: number;</a:t>
            </a:r>
          </a:p>
          <a:p>
            <a:r>
              <a:rPr lang="en-US" dirty="0"/>
              <a:t>    constructor(</a:t>
            </a:r>
            <a:r>
              <a:rPr lang="en-US" dirty="0" err="1"/>
              <a:t>userId</a:t>
            </a:r>
            <a:r>
              <a:rPr lang="en-US" dirty="0"/>
              <a:t>: number, </a:t>
            </a:r>
            <a:r>
              <a:rPr lang="en-US" dirty="0" err="1"/>
              <a:t>userName</a:t>
            </a:r>
            <a:r>
              <a:rPr lang="en-US" dirty="0"/>
              <a:t>: string, </a:t>
            </a:r>
            <a:r>
              <a:rPr lang="en-US" dirty="0" err="1"/>
              <a:t>userAge</a:t>
            </a:r>
            <a:r>
              <a:rPr lang="en-US" dirty="0"/>
              <a:t>: number) {</a:t>
            </a:r>
          </a:p>
          <a:p>
            <a:r>
              <a:rPr lang="en-US" dirty="0"/>
              <a:t>        this.id = </a:t>
            </a:r>
            <a:r>
              <a:rPr lang="en-US" dirty="0" err="1"/>
              <a:t>userId</a:t>
            </a:r>
            <a:r>
              <a:rPr lang="en-US" dirty="0"/>
              <a:t>;</a:t>
            </a:r>
          </a:p>
          <a:p>
            <a:r>
              <a:rPr lang="en-US" dirty="0"/>
              <a:t>        this.name = </a:t>
            </a:r>
            <a:r>
              <a:rPr lang="en-US" dirty="0" err="1"/>
              <a:t>userName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this.age</a:t>
            </a:r>
            <a:r>
              <a:rPr lang="en-US" dirty="0"/>
              <a:t> = </a:t>
            </a:r>
            <a:r>
              <a:rPr lang="en-US" dirty="0" err="1"/>
              <a:t>userAge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getFullName</a:t>
            </a:r>
            <a:r>
              <a:rPr lang="en-US" dirty="0"/>
              <a:t>(surname: string): string {</a:t>
            </a:r>
          </a:p>
          <a:p>
            <a:r>
              <a:rPr lang="en-US" dirty="0"/>
              <a:t>        return this.name + " " + surname;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694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62BCA-4E9A-426B-98F3-5869733F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ffectLst/>
              </a:rPr>
              <a:t>Наследование интерфейсов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0F3904-8BBE-4077-AC67-EA87723A1F3C}"/>
              </a:ext>
            </a:extLst>
          </p:cNvPr>
          <p:cNvSpPr/>
          <p:nvPr/>
        </p:nvSpPr>
        <p:spPr>
          <a:xfrm>
            <a:off x="3042676" y="21363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IMovable</a:t>
            </a:r>
            <a:r>
              <a:rPr lang="en-US" dirty="0"/>
              <a:t> {</a:t>
            </a:r>
          </a:p>
          <a:p>
            <a:r>
              <a:rPr lang="en-US" dirty="0"/>
              <a:t>    speed: number;</a:t>
            </a:r>
          </a:p>
          <a:p>
            <a:r>
              <a:rPr lang="en-US" dirty="0"/>
              <a:t>    move(): void;</a:t>
            </a:r>
          </a:p>
          <a:p>
            <a:r>
              <a:rPr lang="en-US" dirty="0"/>
              <a:t>}</a:t>
            </a:r>
            <a:endParaRPr lang="ru-RU" dirty="0"/>
          </a:p>
          <a:p>
            <a:endParaRPr lang="en-US" dirty="0"/>
          </a:p>
          <a:p>
            <a:r>
              <a:rPr lang="en-US" dirty="0"/>
              <a:t>interface </a:t>
            </a:r>
            <a:r>
              <a:rPr lang="en-US" dirty="0" err="1"/>
              <a:t>ICar</a:t>
            </a:r>
            <a:r>
              <a:rPr lang="en-US" dirty="0"/>
              <a:t> extends </a:t>
            </a:r>
            <a:r>
              <a:rPr lang="en-US" dirty="0" err="1"/>
              <a:t>IMovable</a:t>
            </a:r>
            <a:r>
              <a:rPr lang="en-US" dirty="0"/>
              <a:t> {</a:t>
            </a:r>
          </a:p>
          <a:p>
            <a:r>
              <a:rPr lang="en-US" dirty="0"/>
              <a:t>    fill(): void;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292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80177-555E-43ED-8371-9E132959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ffectLst/>
              </a:rPr>
              <a:t>Интерфейсы массивов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AC3F6A8-DBAF-46C7-88F2-4130FFFB7F09}"/>
              </a:ext>
            </a:extLst>
          </p:cNvPr>
          <p:cNvSpPr/>
          <p:nvPr/>
        </p:nvSpPr>
        <p:spPr>
          <a:xfrm>
            <a:off x="304800" y="158005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StringArray</a:t>
            </a:r>
            <a:r>
              <a:rPr lang="en-US" dirty="0"/>
              <a:t> {</a:t>
            </a:r>
          </a:p>
          <a:p>
            <a:r>
              <a:rPr lang="en-US" dirty="0"/>
              <a:t>    [index: number]: string;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phones: </a:t>
            </a:r>
            <a:r>
              <a:rPr lang="en-US" dirty="0" err="1"/>
              <a:t>StringArray</a:t>
            </a:r>
            <a:r>
              <a:rPr lang="en-US" dirty="0"/>
              <a:t>;</a:t>
            </a:r>
          </a:p>
          <a:p>
            <a:r>
              <a:rPr lang="en-US" dirty="0"/>
              <a:t>phones = ["iPhone 7", "HTC 10", "HP Elite x3"];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</a:t>
            </a:r>
            <a:r>
              <a:rPr lang="en-US" dirty="0" err="1"/>
              <a:t>myPhone</a:t>
            </a:r>
            <a:r>
              <a:rPr lang="en-US" dirty="0"/>
              <a:t>: string = phones[0];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76D0595-E6C9-414B-9E48-7163C741387B}"/>
              </a:ext>
            </a:extLst>
          </p:cNvPr>
          <p:cNvSpPr/>
          <p:nvPr/>
        </p:nvSpPr>
        <p:spPr>
          <a:xfrm>
            <a:off x="6096000" y="399285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interface Dictionary {</a:t>
            </a:r>
          </a:p>
          <a:p>
            <a:r>
              <a:rPr lang="en-US" dirty="0"/>
              <a:t>    [index: string]: string;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colors: Dictionary = {};</a:t>
            </a:r>
          </a:p>
          <a:p>
            <a:r>
              <a:rPr lang="en-US" dirty="0"/>
              <a:t>colors["red"] = "#ff0000";</a:t>
            </a:r>
          </a:p>
          <a:p>
            <a:r>
              <a:rPr lang="en-US" dirty="0"/>
              <a:t>colors["green"] = "#00ff00";</a:t>
            </a:r>
          </a:p>
          <a:p>
            <a:r>
              <a:rPr lang="en-US" dirty="0"/>
              <a:t>colors["blue"] = "#0000ff";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9582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6C4CF-D022-415C-B41A-DB34B783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75" y="268514"/>
            <a:ext cx="10353762" cy="970450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</a:rPr>
              <a:t>Модификаторы и методы доступа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E8CE31-B1C4-4948-BE4C-C2CF87350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91" y="1704678"/>
            <a:ext cx="3269585" cy="462111"/>
          </a:xfrm>
        </p:spPr>
        <p:txBody>
          <a:bodyPr/>
          <a:lstStyle/>
          <a:p>
            <a:r>
              <a:rPr lang="en-US" b="1" dirty="0">
                <a:effectLst/>
              </a:rPr>
              <a:t>public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23A62B2-FEC7-45B9-A062-35AE6ED0E051}"/>
              </a:ext>
            </a:extLst>
          </p:cNvPr>
          <p:cNvSpPr/>
          <p:nvPr/>
        </p:nvSpPr>
        <p:spPr>
          <a:xfrm>
            <a:off x="309391" y="2346959"/>
            <a:ext cx="30181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User {</a:t>
            </a:r>
          </a:p>
          <a:p>
            <a:r>
              <a:rPr lang="en-US" dirty="0"/>
              <a:t>    public name: string;</a:t>
            </a:r>
          </a:p>
          <a:p>
            <a:r>
              <a:rPr lang="en-US" dirty="0"/>
              <a:t>    public year: number;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F8F4789-F300-4614-9A5E-C704B71190BB}"/>
              </a:ext>
            </a:extLst>
          </p:cNvPr>
          <p:cNvSpPr txBox="1">
            <a:spLocks/>
          </p:cNvSpPr>
          <p:nvPr/>
        </p:nvSpPr>
        <p:spPr>
          <a:xfrm>
            <a:off x="8180852" y="1704677"/>
            <a:ext cx="3269585" cy="4621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ffectLst/>
              </a:rPr>
              <a:t>protected</a:t>
            </a:r>
            <a:r>
              <a:rPr lang="en-US" dirty="0">
                <a:effectLst/>
              </a:rPr>
              <a:t> 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552CA12-0672-415B-8267-38190C127303}"/>
              </a:ext>
            </a:extLst>
          </p:cNvPr>
          <p:cNvSpPr txBox="1">
            <a:spLocks/>
          </p:cNvSpPr>
          <p:nvPr/>
        </p:nvSpPr>
        <p:spPr>
          <a:xfrm>
            <a:off x="3795366" y="1704678"/>
            <a:ext cx="3269585" cy="4621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ffectLst/>
              </a:rPr>
              <a:t>private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2BE408C-458F-48EE-AC42-E5DAC34ADC72}"/>
              </a:ext>
            </a:extLst>
          </p:cNvPr>
          <p:cNvSpPr/>
          <p:nvPr/>
        </p:nvSpPr>
        <p:spPr>
          <a:xfrm>
            <a:off x="3795366" y="2346959"/>
            <a:ext cx="32695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User {</a:t>
            </a:r>
          </a:p>
          <a:p>
            <a:r>
              <a:rPr lang="en-US" dirty="0"/>
              <a:t>    private _name: string;</a:t>
            </a:r>
          </a:p>
          <a:p>
            <a:r>
              <a:rPr lang="en-US" dirty="0"/>
              <a:t>    public get name(): string {</a:t>
            </a:r>
          </a:p>
          <a:p>
            <a:r>
              <a:rPr lang="en-US" dirty="0"/>
              <a:t>        return </a:t>
            </a:r>
            <a:r>
              <a:rPr lang="en-US" dirty="0" err="1"/>
              <a:t>this._name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set name(n: string) {</a:t>
            </a:r>
          </a:p>
          <a:p>
            <a:r>
              <a:rPr lang="en-US" dirty="0"/>
              <a:t>        </a:t>
            </a:r>
            <a:r>
              <a:rPr lang="en-US" dirty="0" err="1"/>
              <a:t>this._name</a:t>
            </a:r>
            <a:r>
              <a:rPr lang="en-US" dirty="0"/>
              <a:t> = n;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3430620-43D0-4CBA-95CE-01889134C55C}"/>
              </a:ext>
            </a:extLst>
          </p:cNvPr>
          <p:cNvSpPr/>
          <p:nvPr/>
        </p:nvSpPr>
        <p:spPr>
          <a:xfrm>
            <a:off x="8180852" y="2254626"/>
            <a:ext cx="32695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User {</a:t>
            </a:r>
          </a:p>
          <a:p>
            <a:r>
              <a:rPr lang="en-US" dirty="0"/>
              <a:t>    protected _name: string;</a:t>
            </a:r>
          </a:p>
          <a:p>
            <a:r>
              <a:rPr lang="en-US" dirty="0"/>
              <a:t>    public get name(): string {</a:t>
            </a:r>
          </a:p>
          <a:p>
            <a:r>
              <a:rPr lang="en-US" dirty="0"/>
              <a:t>        return </a:t>
            </a:r>
            <a:r>
              <a:rPr lang="en-US" dirty="0" err="1"/>
              <a:t>this._name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set name(n: string) {</a:t>
            </a:r>
          </a:p>
          <a:p>
            <a:r>
              <a:rPr lang="en-US" dirty="0"/>
              <a:t>        </a:t>
            </a:r>
            <a:r>
              <a:rPr lang="en-US" dirty="0" err="1"/>
              <a:t>this._name</a:t>
            </a:r>
            <a:r>
              <a:rPr lang="en-US" dirty="0"/>
              <a:t> = n;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634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E0D8A-9BB8-410D-A25C-13220B63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ffectLst/>
              </a:rPr>
              <a:t>Обобщения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CCAA82-27D5-4FBD-A074-FDD626D4E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897985" cy="484971"/>
          </a:xfrm>
        </p:spPr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1649CA9-86F9-43E7-AC90-5D2F65228CBC}"/>
              </a:ext>
            </a:extLst>
          </p:cNvPr>
          <p:cNvSpPr/>
          <p:nvPr/>
        </p:nvSpPr>
        <p:spPr>
          <a:xfrm>
            <a:off x="913795" y="2228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getId</a:t>
            </a:r>
            <a:r>
              <a:rPr lang="en-US" dirty="0"/>
              <a:t>&lt;T&gt;(id: T): T {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return id;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let result = </a:t>
            </a:r>
            <a:r>
              <a:rPr lang="en-US" dirty="0" err="1"/>
              <a:t>getId</a:t>
            </a:r>
            <a:r>
              <a:rPr lang="en-US" dirty="0"/>
              <a:t>&lt;number&gt;(5);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6A139E3-6164-46F9-B1F7-78687F0D2D5D}"/>
              </a:ext>
            </a:extLst>
          </p:cNvPr>
          <p:cNvSpPr txBox="1">
            <a:spLocks/>
          </p:cNvSpPr>
          <p:nvPr/>
        </p:nvSpPr>
        <p:spPr>
          <a:xfrm>
            <a:off x="6090676" y="1732449"/>
            <a:ext cx="5601305" cy="5768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effectLst/>
              </a:rPr>
              <a:t>Обобщенные классы и интерфейсы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570E6E2-A5F6-486C-BF1A-167DF87F2FE7}"/>
              </a:ext>
            </a:extLst>
          </p:cNvPr>
          <p:cNvSpPr/>
          <p:nvPr/>
        </p:nvSpPr>
        <p:spPr>
          <a:xfrm>
            <a:off x="6096000" y="221742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User&lt;T&gt; {</a:t>
            </a:r>
          </a:p>
          <a:p>
            <a:r>
              <a:rPr lang="ru-RU" dirty="0"/>
              <a:t>	</a:t>
            </a:r>
            <a:r>
              <a:rPr lang="en-US" dirty="0"/>
              <a:t>private _id: T;</a:t>
            </a:r>
          </a:p>
          <a:p>
            <a:r>
              <a:rPr lang="en-US" dirty="0"/>
              <a:t>    </a:t>
            </a:r>
            <a:r>
              <a:rPr lang="ru-RU" dirty="0"/>
              <a:t>	</a:t>
            </a:r>
            <a:r>
              <a:rPr lang="en-US" dirty="0"/>
              <a:t>constructor(</a:t>
            </a:r>
            <a:r>
              <a:rPr lang="en-US" dirty="0" err="1"/>
              <a:t>id:T</a:t>
            </a:r>
            <a:r>
              <a:rPr lang="en-US" dirty="0"/>
              <a:t>) {</a:t>
            </a:r>
          </a:p>
          <a:p>
            <a:r>
              <a:rPr lang="ru-RU" dirty="0"/>
              <a:t>		</a:t>
            </a:r>
            <a:r>
              <a:rPr lang="en-US" dirty="0" err="1"/>
              <a:t>this._id</a:t>
            </a:r>
            <a:r>
              <a:rPr lang="en-US" dirty="0"/>
              <a:t>=id;</a:t>
            </a:r>
          </a:p>
          <a:p>
            <a:r>
              <a:rPr lang="en-US" dirty="0"/>
              <a:t>    </a:t>
            </a:r>
            <a:r>
              <a:rPr lang="ru-RU" dirty="0"/>
              <a:t>	</a:t>
            </a:r>
            <a:r>
              <a:rPr lang="en-US" dirty="0"/>
              <a:t>}</a:t>
            </a:r>
          </a:p>
          <a:p>
            <a:r>
              <a:rPr lang="en-US" dirty="0"/>
              <a:t>    </a:t>
            </a:r>
            <a:r>
              <a:rPr lang="ru-RU" dirty="0"/>
              <a:t>	</a:t>
            </a:r>
            <a:r>
              <a:rPr lang="en-US" dirty="0" err="1"/>
              <a:t>getId</a:t>
            </a:r>
            <a:r>
              <a:rPr lang="en-US" dirty="0"/>
              <a:t>(): T {</a:t>
            </a:r>
          </a:p>
          <a:p>
            <a:r>
              <a:rPr lang="ru-RU" dirty="0"/>
              <a:t>		</a:t>
            </a:r>
            <a:r>
              <a:rPr lang="en-US" dirty="0"/>
              <a:t>return </a:t>
            </a:r>
            <a:r>
              <a:rPr lang="en-US" dirty="0" err="1"/>
              <a:t>this._id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ru-RU" dirty="0"/>
              <a:t>	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942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533D8-5B6E-43E8-AB86-28A7A647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на обобщение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90A13EC-B870-46C7-93FD-69DC67D3714C}"/>
              </a:ext>
            </a:extLst>
          </p:cNvPr>
          <p:cNvSpPr/>
          <p:nvPr/>
        </p:nvSpPr>
        <p:spPr>
          <a:xfrm>
            <a:off x="913795" y="1951672"/>
            <a:ext cx="91440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IUser</a:t>
            </a:r>
            <a:r>
              <a:rPr lang="en-US" dirty="0"/>
              <a:t> {</a:t>
            </a:r>
            <a:r>
              <a:rPr lang="ru-RU" dirty="0"/>
              <a:t> </a:t>
            </a:r>
            <a:r>
              <a:rPr lang="en-US" dirty="0"/>
              <a:t>}</a:t>
            </a:r>
            <a:endParaRPr lang="ru-RU" dirty="0"/>
          </a:p>
          <a:p>
            <a:endParaRPr lang="en-US" dirty="0"/>
          </a:p>
          <a:p>
            <a:r>
              <a:rPr lang="en-US" dirty="0"/>
              <a:t>class User implements </a:t>
            </a:r>
            <a:r>
              <a:rPr lang="en-US" dirty="0" err="1"/>
              <a:t>IUser</a:t>
            </a:r>
            <a:r>
              <a:rPr lang="en-US" dirty="0"/>
              <a:t> {</a:t>
            </a:r>
            <a:r>
              <a:rPr lang="ru-RU" dirty="0"/>
              <a:t> </a:t>
            </a:r>
            <a:r>
              <a:rPr lang="en-US" dirty="0"/>
              <a:t>}</a:t>
            </a:r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class </a:t>
            </a:r>
            <a:r>
              <a:rPr lang="en-US" dirty="0" err="1"/>
              <a:t>UserInfo</a:t>
            </a:r>
            <a:r>
              <a:rPr lang="en-US" dirty="0"/>
              <a:t>&lt;T extends </a:t>
            </a:r>
            <a:r>
              <a:rPr lang="en-US" dirty="0" err="1"/>
              <a:t>IUser</a:t>
            </a:r>
            <a:r>
              <a:rPr lang="en-US" dirty="0"/>
              <a:t>&gt;{</a:t>
            </a:r>
            <a:r>
              <a:rPr lang="ru-RU" dirty="0"/>
              <a:t>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2973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609AF-C4E0-4725-975A-FFF0248D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ffectLst/>
              </a:rPr>
              <a:t>Пространства имен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48D7F82-34B0-472E-ACEC-9336F82276C1}"/>
              </a:ext>
            </a:extLst>
          </p:cNvPr>
          <p:cNvSpPr/>
          <p:nvPr/>
        </p:nvSpPr>
        <p:spPr>
          <a:xfrm>
            <a:off x="1975573" y="1674200"/>
            <a:ext cx="823020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namespace </a:t>
            </a:r>
            <a:r>
              <a:rPr lang="en-US" dirty="0" err="1"/>
              <a:t>UserNamespace</a:t>
            </a:r>
            <a:r>
              <a:rPr lang="en-US" dirty="0"/>
              <a:t> {</a:t>
            </a:r>
          </a:p>
          <a:p>
            <a:r>
              <a:rPr lang="en-US" dirty="0"/>
              <a:t>    export interface </a:t>
            </a:r>
            <a:r>
              <a:rPr lang="en-US" dirty="0" err="1"/>
              <a:t>IUser</a:t>
            </a:r>
            <a:r>
              <a:rPr lang="en-US" dirty="0"/>
              <a:t> { </a:t>
            </a:r>
          </a:p>
          <a:p>
            <a:r>
              <a:rPr lang="en-US" dirty="0"/>
              <a:t>        </a:t>
            </a:r>
            <a:r>
              <a:rPr lang="en-US" dirty="0" err="1"/>
              <a:t>displayInfo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export class User implements </a:t>
            </a:r>
            <a:r>
              <a:rPr lang="en-US" dirty="0" err="1"/>
              <a:t>IUser</a:t>
            </a:r>
            <a:r>
              <a:rPr lang="en-US" dirty="0"/>
              <a:t> { </a:t>
            </a:r>
          </a:p>
          <a:p>
            <a:r>
              <a:rPr lang="en-US" dirty="0"/>
              <a:t>        private _id: number;</a:t>
            </a:r>
          </a:p>
          <a:p>
            <a:r>
              <a:rPr lang="en-US" dirty="0"/>
              <a:t>        private _name: string;</a:t>
            </a:r>
          </a:p>
          <a:p>
            <a:r>
              <a:rPr lang="en-US" dirty="0"/>
              <a:t>        constructor(id: number, name: string) { </a:t>
            </a:r>
          </a:p>
          <a:p>
            <a:r>
              <a:rPr lang="en-US" dirty="0"/>
              <a:t>            </a:t>
            </a:r>
            <a:r>
              <a:rPr lang="en-US" dirty="0" err="1"/>
              <a:t>this._id</a:t>
            </a:r>
            <a:r>
              <a:rPr lang="en-US" dirty="0"/>
              <a:t> = id;</a:t>
            </a:r>
          </a:p>
          <a:p>
            <a:r>
              <a:rPr lang="en-US" dirty="0"/>
              <a:t>            </a:t>
            </a:r>
            <a:r>
              <a:rPr lang="en-US" dirty="0" err="1"/>
              <a:t>this._name</a:t>
            </a:r>
            <a:r>
              <a:rPr lang="en-US" dirty="0"/>
              <a:t> = name;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displayInfo</a:t>
            </a:r>
            <a:r>
              <a:rPr lang="en-US" dirty="0"/>
              <a:t>() { </a:t>
            </a:r>
          </a:p>
          <a:p>
            <a:r>
              <a:rPr lang="en-US" dirty="0"/>
              <a:t>            console.log("id: " + </a:t>
            </a:r>
            <a:r>
              <a:rPr lang="en-US" dirty="0" err="1"/>
              <a:t>this._id</a:t>
            </a:r>
            <a:r>
              <a:rPr lang="en-US" dirty="0"/>
              <a:t> + "; name: " + </a:t>
            </a:r>
            <a:r>
              <a:rPr lang="en-US" dirty="0" err="1"/>
              <a:t>this._name</a:t>
            </a:r>
            <a:r>
              <a:rPr lang="en-US" dirty="0"/>
              <a:t>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886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1107E-D589-4D2D-9A32-0E620FC3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использовать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0D32626-88DD-4D28-88EA-F42BB29A4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823" y="2140783"/>
            <a:ext cx="3306290" cy="33240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AC8F3A-740B-4E0F-8374-E2C857013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92" y="2140783"/>
            <a:ext cx="4669785" cy="257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63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EEF1E-A27A-4F6B-94AA-229E8E50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ffectLst/>
              </a:rPr>
              <a:t>Слияние модулей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0F62D9F-AF95-4B75-97A1-93DA350E09E0}"/>
              </a:ext>
            </a:extLst>
          </p:cNvPr>
          <p:cNvSpPr/>
          <p:nvPr/>
        </p:nvSpPr>
        <p:spPr>
          <a:xfrm>
            <a:off x="319435" y="2730698"/>
            <a:ext cx="44125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namespace </a:t>
            </a:r>
            <a:r>
              <a:rPr lang="en-US" dirty="0" err="1"/>
              <a:t>UserNamespace</a:t>
            </a:r>
            <a:r>
              <a:rPr lang="en-US" dirty="0"/>
              <a:t> { </a:t>
            </a:r>
          </a:p>
          <a:p>
            <a:r>
              <a:rPr lang="en-US" dirty="0"/>
              <a:t>    export class User{ </a:t>
            </a:r>
            <a:r>
              <a:rPr lang="ru-RU" dirty="0"/>
              <a:t>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namespace </a:t>
            </a:r>
            <a:r>
              <a:rPr lang="en-US" dirty="0" err="1"/>
              <a:t>UserNamespace</a:t>
            </a:r>
            <a:r>
              <a:rPr lang="en-US" dirty="0"/>
              <a:t> { </a:t>
            </a:r>
          </a:p>
          <a:p>
            <a:r>
              <a:rPr lang="en-US" dirty="0"/>
              <a:t>    export class Employee extends User {</a:t>
            </a:r>
            <a:r>
              <a:rPr lang="ru-RU" dirty="0"/>
              <a:t> </a:t>
            </a:r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export class Manager extends User { }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66C2F0E-0D4F-4670-B3F5-A2084C93F106}"/>
              </a:ext>
            </a:extLst>
          </p:cNvPr>
          <p:cNvSpPr/>
          <p:nvPr/>
        </p:nvSpPr>
        <p:spPr>
          <a:xfrm>
            <a:off x="7333341" y="2730698"/>
            <a:ext cx="4584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namespace </a:t>
            </a:r>
            <a:r>
              <a:rPr lang="en-US" dirty="0" err="1"/>
              <a:t>UserNamespace</a:t>
            </a:r>
            <a:r>
              <a:rPr lang="en-US" dirty="0"/>
              <a:t>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export class User{</a:t>
            </a:r>
            <a:r>
              <a:rPr lang="ru-RU" dirty="0"/>
              <a:t> </a:t>
            </a:r>
            <a:r>
              <a:rPr lang="en-US" dirty="0"/>
              <a:t>}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export class Employee extends User {</a:t>
            </a:r>
            <a:r>
              <a:rPr lang="ru-RU" dirty="0"/>
              <a:t> </a:t>
            </a:r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export class Manager extends User { }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325B258-0AF9-443B-B43F-0F664BBD6B44}"/>
              </a:ext>
            </a:extLst>
          </p:cNvPr>
          <p:cNvCxnSpPr>
            <a:stCxn id="4" idx="3"/>
          </p:cNvCxnSpPr>
          <p:nvPr/>
        </p:nvCxnSpPr>
        <p:spPr>
          <a:xfrm flipV="1">
            <a:off x="4732020" y="4023359"/>
            <a:ext cx="2324686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29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CF43D-A7F2-4BBA-9222-965BC1C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28031E-0A12-46EF-A2DA-49A7C683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966889"/>
            <a:ext cx="10353762" cy="1696551"/>
          </a:xfrm>
        </p:spPr>
        <p:txBody>
          <a:bodyPr>
            <a:normAutofit/>
          </a:bodyPr>
          <a:lstStyle/>
          <a:p>
            <a:r>
              <a:rPr lang="en-US" sz="2400" b="1" dirty="0">
                <a:hlinkClick r:id="rId2"/>
              </a:rPr>
              <a:t>http://www.typescriptlang.org/index.html</a:t>
            </a:r>
            <a:endParaRPr lang="ru-RU" sz="2400" b="1" dirty="0"/>
          </a:p>
          <a:p>
            <a:r>
              <a:rPr lang="en-US" sz="2400" b="1" dirty="0"/>
              <a:t>http://www.typescriptlang.org/docs/home.html</a:t>
            </a:r>
            <a:endParaRPr lang="ru-RU" sz="2400" b="1" dirty="0"/>
          </a:p>
          <a:p>
            <a:r>
              <a:rPr lang="en-US" sz="2400" b="1" dirty="0"/>
              <a:t>https://github.com/Microsoft/TypeScript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03042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F9F9B-856B-4F56-8A52-852EFFC5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C993DC2-A1BE-4113-ABDF-A17F59EAC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917" y="2736567"/>
            <a:ext cx="10100165" cy="86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1C1EF-2C82-4B52-B029-00D0E834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68A1D1-E43E-422C-B0C8-3DF28903D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088243"/>
            <a:ext cx="10353763" cy="6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4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D0433-5371-4441-B20F-36D8751A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975" y="2458550"/>
            <a:ext cx="10353762" cy="970450"/>
          </a:xfrm>
        </p:spPr>
        <p:txBody>
          <a:bodyPr/>
          <a:lstStyle/>
          <a:p>
            <a:r>
              <a:rPr lang="ru-RU" dirty="0"/>
              <a:t>Первое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04180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F60C4-529F-4F08-BE3C-76130E5B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 </a:t>
            </a:r>
            <a:r>
              <a:rPr lang="en-US" dirty="0"/>
              <a:t>TypeScript </a:t>
            </a:r>
            <a:r>
              <a:rPr lang="ru-RU" dirty="0"/>
              <a:t>в </a:t>
            </a:r>
            <a:r>
              <a:rPr lang="en-US" dirty="0"/>
              <a:t>VS 2015</a:t>
            </a:r>
            <a:endParaRPr lang="ru-RU" dirty="0"/>
          </a:p>
        </p:txBody>
      </p:sp>
      <p:sp>
        <p:nvSpPr>
          <p:cNvPr id="4" name="AutoShape 2" descr="Первое приложение на TypeScript">
            <a:extLst>
              <a:ext uri="{FF2B5EF4-FFF2-40B4-BE49-F238E27FC236}">
                <a16:creationId xmlns:a16="http://schemas.microsoft.com/office/drawing/2014/main" id="{420AB71D-1569-4EA9-AA78-46099CB28D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709AC7-0044-40FF-A5D9-4DD9650F7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21" y="2105830"/>
            <a:ext cx="6523300" cy="38834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C98B5F-8FF2-4841-A91F-F783FBE6A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10" y="2105830"/>
            <a:ext cx="3667560" cy="388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6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C7615B-3F6E-4153-BA0C-0EC694EF305C}"/>
              </a:ext>
            </a:extLst>
          </p:cNvPr>
          <p:cNvSpPr/>
          <p:nvPr/>
        </p:nvSpPr>
        <p:spPr>
          <a:xfrm>
            <a:off x="3230880" y="1305341"/>
            <a:ext cx="75731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&lt;!DOCTYPE 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&lt;</a:t>
            </a:r>
            <a:r>
              <a:rPr lang="ru-RU" dirty="0" err="1"/>
              <a:t>html</a:t>
            </a:r>
            <a:r>
              <a:rPr lang="ru-RU" dirty="0"/>
              <a:t> </a:t>
            </a:r>
            <a:r>
              <a:rPr lang="ru-RU" dirty="0" err="1"/>
              <a:t>lang</a:t>
            </a:r>
            <a:r>
              <a:rPr lang="ru-RU" dirty="0"/>
              <a:t>="</a:t>
            </a:r>
            <a:r>
              <a:rPr lang="ru-RU" dirty="0" err="1"/>
              <a:t>en</a:t>
            </a:r>
            <a:r>
              <a:rPr lang="ru-RU" dirty="0"/>
              <a:t>"&gt;</a:t>
            </a:r>
          </a:p>
          <a:p>
            <a:r>
              <a:rPr lang="ru-RU" dirty="0"/>
              <a:t>&lt;</a:t>
            </a:r>
            <a:r>
              <a:rPr lang="ru-RU" dirty="0" err="1"/>
              <a:t>head</a:t>
            </a:r>
            <a:r>
              <a:rPr lang="ru-RU" dirty="0"/>
              <a:t>&gt;</a:t>
            </a:r>
          </a:p>
          <a:p>
            <a:r>
              <a:rPr lang="ru-RU" dirty="0"/>
              <a:t>    &lt;</a:t>
            </a:r>
            <a:r>
              <a:rPr lang="ru-RU" dirty="0" err="1"/>
              <a:t>meta</a:t>
            </a:r>
            <a:r>
              <a:rPr lang="ru-RU" dirty="0"/>
              <a:t> </a:t>
            </a:r>
            <a:r>
              <a:rPr lang="ru-RU" dirty="0" err="1"/>
              <a:t>charset</a:t>
            </a:r>
            <a:r>
              <a:rPr lang="ru-RU" dirty="0"/>
              <a:t>="utf-8" /&gt;</a:t>
            </a:r>
          </a:p>
          <a:p>
            <a:r>
              <a:rPr lang="ru-RU" dirty="0"/>
              <a:t>    &lt;</a:t>
            </a:r>
            <a:r>
              <a:rPr lang="ru-RU" dirty="0" err="1"/>
              <a:t>title</a:t>
            </a:r>
            <a:r>
              <a:rPr lang="ru-RU" dirty="0"/>
              <a:t>&gt;</a:t>
            </a:r>
            <a:r>
              <a:rPr lang="ru-RU" dirty="0" err="1"/>
              <a:t>TypeScript</a:t>
            </a:r>
            <a:r>
              <a:rPr lang="ru-RU" dirty="0"/>
              <a:t> HTML </a:t>
            </a:r>
            <a:r>
              <a:rPr lang="ru-RU" dirty="0" err="1"/>
              <a:t>App</a:t>
            </a:r>
            <a:r>
              <a:rPr lang="ru-RU" dirty="0"/>
              <a:t>&lt;/</a:t>
            </a:r>
            <a:r>
              <a:rPr lang="ru-RU" dirty="0" err="1"/>
              <a:t>title</a:t>
            </a:r>
            <a:r>
              <a:rPr lang="ru-RU" dirty="0"/>
              <a:t>&gt;</a:t>
            </a:r>
          </a:p>
          <a:p>
            <a:r>
              <a:rPr lang="ru-RU" dirty="0"/>
              <a:t>    &lt;</a:t>
            </a:r>
            <a:r>
              <a:rPr lang="ru-RU" dirty="0" err="1"/>
              <a:t>link</a:t>
            </a:r>
            <a:r>
              <a:rPr lang="ru-RU" dirty="0"/>
              <a:t> </a:t>
            </a:r>
            <a:r>
              <a:rPr lang="ru-RU" dirty="0" err="1"/>
              <a:t>rel</a:t>
            </a:r>
            <a:r>
              <a:rPr lang="ru-RU" dirty="0"/>
              <a:t>="</a:t>
            </a:r>
            <a:r>
              <a:rPr lang="ru-RU" dirty="0" err="1"/>
              <a:t>stylesheet</a:t>
            </a:r>
            <a:r>
              <a:rPr lang="ru-RU" dirty="0"/>
              <a:t>" </a:t>
            </a:r>
            <a:r>
              <a:rPr lang="ru-RU" dirty="0" err="1"/>
              <a:t>href</a:t>
            </a:r>
            <a:r>
              <a:rPr lang="ru-RU" dirty="0"/>
              <a:t>="app.css" </a:t>
            </a:r>
            <a:r>
              <a:rPr lang="ru-RU" dirty="0" err="1"/>
              <a:t>type</a:t>
            </a:r>
            <a:r>
              <a:rPr lang="ru-RU" dirty="0"/>
              <a:t>="</a:t>
            </a:r>
            <a:r>
              <a:rPr lang="ru-RU" dirty="0" err="1"/>
              <a:t>text</a:t>
            </a:r>
            <a:r>
              <a:rPr lang="ru-RU" dirty="0"/>
              <a:t>/</a:t>
            </a:r>
            <a:r>
              <a:rPr lang="ru-RU" dirty="0" err="1"/>
              <a:t>css</a:t>
            </a:r>
            <a:r>
              <a:rPr lang="ru-RU" dirty="0"/>
              <a:t>" /&gt;</a:t>
            </a:r>
          </a:p>
          <a:p>
            <a:r>
              <a:rPr lang="ru-RU" dirty="0"/>
              <a:t>    &lt;</a:t>
            </a:r>
            <a:r>
              <a:rPr lang="ru-RU" dirty="0" err="1"/>
              <a:t>script</a:t>
            </a:r>
            <a:r>
              <a:rPr lang="ru-RU" dirty="0"/>
              <a:t> </a:t>
            </a:r>
            <a:r>
              <a:rPr lang="ru-RU" dirty="0" err="1"/>
              <a:t>src</a:t>
            </a:r>
            <a:r>
              <a:rPr lang="ru-RU" dirty="0"/>
              <a:t>="app.js"&gt;&lt;/</a:t>
            </a:r>
            <a:r>
              <a:rPr lang="ru-RU" dirty="0" err="1"/>
              <a:t>script</a:t>
            </a:r>
            <a:r>
              <a:rPr lang="ru-RU" dirty="0"/>
              <a:t>&gt;</a:t>
            </a:r>
          </a:p>
          <a:p>
            <a:r>
              <a:rPr lang="ru-RU" dirty="0"/>
              <a:t>&lt;/</a:t>
            </a:r>
            <a:r>
              <a:rPr lang="ru-RU" dirty="0" err="1"/>
              <a:t>head</a:t>
            </a:r>
            <a:r>
              <a:rPr lang="ru-RU" dirty="0"/>
              <a:t>&gt;</a:t>
            </a:r>
          </a:p>
          <a:p>
            <a:r>
              <a:rPr lang="ru-RU" dirty="0"/>
              <a:t>&lt;</a:t>
            </a:r>
            <a:r>
              <a:rPr lang="ru-RU" dirty="0" err="1"/>
              <a:t>body</a:t>
            </a:r>
            <a:r>
              <a:rPr lang="ru-RU" dirty="0"/>
              <a:t>&gt;</a:t>
            </a:r>
          </a:p>
          <a:p>
            <a:r>
              <a:rPr lang="ru-RU" dirty="0"/>
              <a:t>    &lt;h1&gt;</a:t>
            </a:r>
            <a:r>
              <a:rPr lang="ru-RU" dirty="0" err="1"/>
              <a:t>TypeScript</a:t>
            </a:r>
            <a:r>
              <a:rPr lang="ru-RU" dirty="0"/>
              <a:t> HTML </a:t>
            </a:r>
            <a:r>
              <a:rPr lang="ru-RU" dirty="0" err="1"/>
              <a:t>App</a:t>
            </a:r>
            <a:r>
              <a:rPr lang="ru-RU" dirty="0"/>
              <a:t>&lt;/h1&gt;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    &lt;</a:t>
            </a:r>
            <a:r>
              <a:rPr lang="ru-RU" dirty="0" err="1"/>
              <a:t>div</a:t>
            </a:r>
            <a:r>
              <a:rPr lang="ru-RU" dirty="0"/>
              <a:t> </a:t>
            </a:r>
            <a:r>
              <a:rPr lang="ru-RU" dirty="0" err="1"/>
              <a:t>id</a:t>
            </a:r>
            <a:r>
              <a:rPr lang="ru-RU" dirty="0"/>
              <a:t>="</a:t>
            </a:r>
            <a:r>
              <a:rPr lang="ru-RU" dirty="0" err="1"/>
              <a:t>content</a:t>
            </a:r>
            <a:r>
              <a:rPr lang="ru-RU" dirty="0"/>
              <a:t>"&gt;&lt;/</a:t>
            </a:r>
            <a:r>
              <a:rPr lang="ru-RU" dirty="0" err="1"/>
              <a:t>div</a:t>
            </a:r>
            <a:r>
              <a:rPr lang="ru-RU" dirty="0"/>
              <a:t>&gt;</a:t>
            </a:r>
          </a:p>
          <a:p>
            <a:r>
              <a:rPr lang="ru-RU" dirty="0"/>
              <a:t>&lt;/</a:t>
            </a:r>
            <a:r>
              <a:rPr lang="ru-RU" dirty="0" err="1"/>
              <a:t>body</a:t>
            </a:r>
            <a:r>
              <a:rPr lang="ru-RU" dirty="0"/>
              <a:t>&gt;</a:t>
            </a:r>
          </a:p>
          <a:p>
            <a:r>
              <a:rPr lang="ru-RU" dirty="0"/>
              <a:t>&lt;/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7643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DE04FDD-E76F-4D54-B7C4-72D291719380}"/>
              </a:ext>
            </a:extLst>
          </p:cNvPr>
          <p:cNvSpPr/>
          <p:nvPr/>
        </p:nvSpPr>
        <p:spPr>
          <a:xfrm>
            <a:off x="792480" y="197346"/>
            <a:ext cx="1060704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Greeter {</a:t>
            </a:r>
          </a:p>
          <a:p>
            <a:r>
              <a:rPr lang="en-US" dirty="0"/>
              <a:t>    element: </a:t>
            </a:r>
            <a:r>
              <a:rPr lang="en-US" dirty="0" err="1"/>
              <a:t>HTMLElement</a:t>
            </a:r>
            <a:r>
              <a:rPr lang="en-US" dirty="0"/>
              <a:t>;</a:t>
            </a:r>
          </a:p>
          <a:p>
            <a:r>
              <a:rPr lang="en-US" dirty="0"/>
              <a:t>    span: </a:t>
            </a:r>
            <a:r>
              <a:rPr lang="en-US" dirty="0" err="1"/>
              <a:t>HTMLElement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timerToken</a:t>
            </a:r>
            <a:r>
              <a:rPr lang="en-US" dirty="0"/>
              <a:t>: number;</a:t>
            </a:r>
          </a:p>
          <a:p>
            <a:r>
              <a:rPr lang="en-US" dirty="0"/>
              <a:t>    constructor(element: </a:t>
            </a:r>
            <a:r>
              <a:rPr lang="en-US" dirty="0" err="1"/>
              <a:t>HTMLElement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this.element</a:t>
            </a:r>
            <a:r>
              <a:rPr lang="en-US" dirty="0"/>
              <a:t> = element;</a:t>
            </a:r>
          </a:p>
          <a:p>
            <a:r>
              <a:rPr lang="en-US" dirty="0"/>
              <a:t>        </a:t>
            </a:r>
            <a:r>
              <a:rPr lang="en-US" dirty="0" err="1"/>
              <a:t>this.element.innerHTML</a:t>
            </a:r>
            <a:r>
              <a:rPr lang="en-US" dirty="0"/>
              <a:t> += "The time is: ";</a:t>
            </a:r>
          </a:p>
          <a:p>
            <a:r>
              <a:rPr lang="en-US" dirty="0"/>
              <a:t>        </a:t>
            </a:r>
            <a:r>
              <a:rPr lang="en-US" dirty="0" err="1"/>
              <a:t>this.span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('span');</a:t>
            </a:r>
          </a:p>
          <a:p>
            <a:r>
              <a:rPr lang="en-US" dirty="0"/>
              <a:t>        </a:t>
            </a:r>
            <a:r>
              <a:rPr lang="en-US" dirty="0" err="1"/>
              <a:t>this.element.appendChild</a:t>
            </a:r>
            <a:r>
              <a:rPr lang="en-US" dirty="0"/>
              <a:t>(</a:t>
            </a:r>
            <a:r>
              <a:rPr lang="en-US" dirty="0" err="1"/>
              <a:t>this.span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this.span.innerText</a:t>
            </a:r>
            <a:r>
              <a:rPr lang="en-US" dirty="0"/>
              <a:t> = new Date().</a:t>
            </a:r>
            <a:r>
              <a:rPr lang="en-US" dirty="0" err="1"/>
              <a:t>toUTCString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start() {</a:t>
            </a:r>
          </a:p>
          <a:p>
            <a:r>
              <a:rPr lang="en-US" dirty="0"/>
              <a:t>        </a:t>
            </a:r>
            <a:r>
              <a:rPr lang="en-US" dirty="0" err="1"/>
              <a:t>this.timerToken</a:t>
            </a:r>
            <a:r>
              <a:rPr lang="en-US" dirty="0"/>
              <a:t> = </a:t>
            </a:r>
            <a:r>
              <a:rPr lang="en-US" dirty="0" err="1"/>
              <a:t>setInterval</a:t>
            </a:r>
            <a:r>
              <a:rPr lang="en-US" dirty="0"/>
              <a:t>(() =&gt; </a:t>
            </a:r>
            <a:r>
              <a:rPr lang="en-US" dirty="0" err="1"/>
              <a:t>this.span.innerHTML</a:t>
            </a:r>
            <a:r>
              <a:rPr lang="en-US" dirty="0"/>
              <a:t> = new Date().</a:t>
            </a:r>
            <a:r>
              <a:rPr lang="en-US" dirty="0" err="1"/>
              <a:t>toUTCString</a:t>
            </a:r>
            <a:r>
              <a:rPr lang="en-US" dirty="0"/>
              <a:t>(), 500);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stop() {</a:t>
            </a:r>
          </a:p>
          <a:p>
            <a:r>
              <a:rPr lang="en-US" dirty="0"/>
              <a:t>        </a:t>
            </a:r>
            <a:r>
              <a:rPr lang="en-US" dirty="0" err="1"/>
              <a:t>clearTimeout</a:t>
            </a:r>
            <a:r>
              <a:rPr lang="en-US" dirty="0"/>
              <a:t>(</a:t>
            </a:r>
            <a:r>
              <a:rPr lang="en-US" dirty="0" err="1"/>
              <a:t>this.timerToken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window.onload</a:t>
            </a:r>
            <a:r>
              <a:rPr lang="en-US" dirty="0"/>
              <a:t> = () =&gt;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el = </a:t>
            </a:r>
            <a:r>
              <a:rPr lang="en-US" dirty="0" err="1"/>
              <a:t>document.getElementById</a:t>
            </a:r>
            <a:r>
              <a:rPr lang="en-US" dirty="0"/>
              <a:t>('content');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greeter = new Greeter(el);</a:t>
            </a:r>
          </a:p>
          <a:p>
            <a:r>
              <a:rPr lang="en-US" dirty="0"/>
              <a:t>    </a:t>
            </a:r>
            <a:r>
              <a:rPr lang="en-US" dirty="0" err="1"/>
              <a:t>greeter.start</a:t>
            </a:r>
            <a:r>
              <a:rPr lang="en-US" dirty="0"/>
              <a:t>();</a:t>
            </a:r>
          </a:p>
          <a:p>
            <a:r>
              <a:rPr lang="en-US" dirty="0"/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255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151</TotalTime>
  <Words>1605</Words>
  <Application>Microsoft Office PowerPoint</Application>
  <PresentationFormat>Широкоэкранный</PresentationFormat>
  <Paragraphs>348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Calisto MT</vt:lpstr>
      <vt:lpstr>Trebuchet MS</vt:lpstr>
      <vt:lpstr>Wingdings 2</vt:lpstr>
      <vt:lpstr>Сланец</vt:lpstr>
      <vt:lpstr>Презентация PowerPoint</vt:lpstr>
      <vt:lpstr>История</vt:lpstr>
      <vt:lpstr>Что использовать</vt:lpstr>
      <vt:lpstr>Установка</vt:lpstr>
      <vt:lpstr>Компиляция</vt:lpstr>
      <vt:lpstr>Первое приложение</vt:lpstr>
      <vt:lpstr>Создание проекта TypeScript в VS 2015</vt:lpstr>
      <vt:lpstr>Презентация PowerPoint</vt:lpstr>
      <vt:lpstr>Презентация PowerPoint</vt:lpstr>
      <vt:lpstr>Основы TypeScript</vt:lpstr>
      <vt:lpstr>Типы данных</vt:lpstr>
      <vt:lpstr>Создание переменных с указанием типа</vt:lpstr>
      <vt:lpstr>Работа с типами данных</vt:lpstr>
      <vt:lpstr>Функции</vt:lpstr>
      <vt:lpstr>Перегрузка функций</vt:lpstr>
      <vt:lpstr>Объектно-ориентированное программирование</vt:lpstr>
      <vt:lpstr>Классы</vt:lpstr>
      <vt:lpstr>Конструкторы</vt:lpstr>
      <vt:lpstr>Статические свойства и функции</vt:lpstr>
      <vt:lpstr>Наследование</vt:lpstr>
      <vt:lpstr>Переопределение базовых классов</vt:lpstr>
      <vt:lpstr>Интерфейсы</vt:lpstr>
      <vt:lpstr>Интерфейсы классов</vt:lpstr>
      <vt:lpstr>Наследование интерфейсов</vt:lpstr>
      <vt:lpstr>Интерфейсы массивов</vt:lpstr>
      <vt:lpstr>Модификаторы и методы доступа</vt:lpstr>
      <vt:lpstr>Обобщения</vt:lpstr>
      <vt:lpstr>Ограничение на обобщение</vt:lpstr>
      <vt:lpstr>Пространства имен</vt:lpstr>
      <vt:lpstr>Слияние модулей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Eduard Ralcevich</dc:creator>
  <cp:lastModifiedBy>Eduard Ralcevich</cp:lastModifiedBy>
  <cp:revision>15</cp:revision>
  <dcterms:created xsi:type="dcterms:W3CDTF">2017-11-12T18:24:18Z</dcterms:created>
  <dcterms:modified xsi:type="dcterms:W3CDTF">2017-11-12T20:56:14Z</dcterms:modified>
</cp:coreProperties>
</file>