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56" r:id="rId2"/>
    <p:sldId id="257" r:id="rId3"/>
    <p:sldId id="258" r:id="rId4"/>
    <p:sldId id="280" r:id="rId5"/>
    <p:sldId id="281" r:id="rId6"/>
    <p:sldId id="282" r:id="rId7"/>
    <p:sldId id="284" r:id="rId8"/>
    <p:sldId id="285" r:id="rId9"/>
    <p:sldId id="259" r:id="rId10"/>
    <p:sldId id="260" r:id="rId11"/>
    <p:sldId id="261" r:id="rId12"/>
    <p:sldId id="286" r:id="rId13"/>
    <p:sldId id="263" r:id="rId14"/>
    <p:sldId id="262" r:id="rId15"/>
    <p:sldId id="287" r:id="rId16"/>
    <p:sldId id="264" r:id="rId17"/>
    <p:sldId id="265" r:id="rId18"/>
    <p:sldId id="288" r:id="rId19"/>
    <p:sldId id="266" r:id="rId20"/>
    <p:sldId id="267" r:id="rId21"/>
    <p:sldId id="268" r:id="rId22"/>
    <p:sldId id="273" r:id="rId23"/>
    <p:sldId id="290" r:id="rId24"/>
    <p:sldId id="270" r:id="rId25"/>
    <p:sldId id="271" r:id="rId26"/>
    <p:sldId id="274" r:id="rId27"/>
    <p:sldId id="272" r:id="rId28"/>
    <p:sldId id="275" r:id="rId29"/>
    <p:sldId id="276" r:id="rId30"/>
    <p:sldId id="277" r:id="rId31"/>
    <p:sldId id="278" r:id="rId32"/>
    <p:sldId id="279" r:id="rId33"/>
    <p:sldId id="289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VueJS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Лист1!$A$2:$A$5</c:f>
              <c:numCache>
                <c:formatCode>General</c:formatCode>
                <c:ptCount val="4"/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B0-42A9-8BE7-24CE1254BF2E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React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Лист1!$A$2:$A$5</c:f>
              <c:numCache>
                <c:formatCode>General</c:formatCode>
                <c:ptCount val="4"/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0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B0-42A9-8BE7-24CE1254BF2E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Angular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Лист1!$A$2:$A$5</c:f>
              <c:numCache>
                <c:formatCode>General</c:formatCode>
                <c:ptCount val="4"/>
              </c:numCache>
            </c:num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0B0-42A9-8BE7-24CE1254BF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0645752"/>
        <c:axId val="380646080"/>
      </c:lineChart>
      <c:catAx>
        <c:axId val="380645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0646080"/>
        <c:crosses val="autoZero"/>
        <c:auto val="1"/>
        <c:lblAlgn val="ctr"/>
        <c:lblOffset val="100"/>
        <c:noMultiLvlLbl val="0"/>
      </c:catAx>
      <c:valAx>
        <c:axId val="3806460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80645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4DC69-9C20-4681-8780-F0219B378557}" type="datetimeFigureOut">
              <a:rPr lang="ru-RU" smtClean="0"/>
              <a:t>26.05.2018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87772-B03B-4201-9AB5-CA1A2574EC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917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http://www.timqian.com/star-history/#facebook/react&amp;angular/angular&amp;vuejs/vue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87772-B03B-4201-9AB5-CA1A2574ECA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5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87772-B03B-4201-9AB5-CA1A2574ECA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952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ABFA-09C0-40A2-B172-B2B023F4CB0A}" type="datetimeFigureOut">
              <a:rPr lang="ru-RU" smtClean="0"/>
              <a:t>26.05.2018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FD55-7653-4828-91B6-BE9D0C56D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40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ABFA-09C0-40A2-B172-B2B023F4CB0A}" type="datetimeFigureOut">
              <a:rPr lang="ru-RU" smtClean="0"/>
              <a:t>26.05.2018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FD55-7653-4828-91B6-BE9D0C56D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43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ABFA-09C0-40A2-B172-B2B023F4CB0A}" type="datetimeFigureOut">
              <a:rPr lang="ru-RU" smtClean="0"/>
              <a:t>26.05.2018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FD55-7653-4828-91B6-BE9D0C56D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98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ABFA-09C0-40A2-B172-B2B023F4CB0A}" type="datetimeFigureOut">
              <a:rPr lang="ru-RU" smtClean="0"/>
              <a:t>26.05.2018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FD55-7653-4828-91B6-BE9D0C56D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88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ABFA-09C0-40A2-B172-B2B023F4CB0A}" type="datetimeFigureOut">
              <a:rPr lang="ru-RU" smtClean="0"/>
              <a:t>26.05.2018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FD55-7653-4828-91B6-BE9D0C56D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52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ABFA-09C0-40A2-B172-B2B023F4CB0A}" type="datetimeFigureOut">
              <a:rPr lang="ru-RU" smtClean="0"/>
              <a:t>26.05.2018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FD55-7653-4828-91B6-BE9D0C56D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30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ABFA-09C0-40A2-B172-B2B023F4CB0A}" type="datetimeFigureOut">
              <a:rPr lang="ru-RU" smtClean="0"/>
              <a:t>26.05.2018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FD55-7653-4828-91B6-BE9D0C56D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4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ABFA-09C0-40A2-B172-B2B023F4CB0A}" type="datetimeFigureOut">
              <a:rPr lang="ru-RU" smtClean="0"/>
              <a:t>26.05.2018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FD55-7653-4828-91B6-BE9D0C56D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0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ABFA-09C0-40A2-B172-B2B023F4CB0A}" type="datetimeFigureOut">
              <a:rPr lang="ru-RU" smtClean="0"/>
              <a:t>26.05.2018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FD55-7653-4828-91B6-BE9D0C56D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48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ABFA-09C0-40A2-B172-B2B023F4CB0A}" type="datetimeFigureOut">
              <a:rPr lang="ru-RU" smtClean="0"/>
              <a:t>26.05.2018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FD55-7653-4828-91B6-BE9D0C56D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89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ABFA-09C0-40A2-B172-B2B023F4CB0A}" type="datetimeFigureOut">
              <a:rPr lang="ru-RU" smtClean="0"/>
              <a:t>26.05.2018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FD55-7653-4828-91B6-BE9D0C56D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29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9ABFA-09C0-40A2-B172-B2B023F4CB0A}" type="datetimeFigureOut">
              <a:rPr lang="ru-RU" smtClean="0"/>
              <a:t>26.05.2018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0FD55-7653-4828-91B6-BE9D0C56D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9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vuejs.org/v2/guide/" TargetMode="External"/><Relationship Id="rId2" Type="http://schemas.openxmlformats.org/officeDocument/2006/relationships/hyperlink" Target="https://github.com/vuejs/vu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vuejs.org/v2/cookbook/" TargetMode="External"/><Relationship Id="rId4" Type="http://schemas.openxmlformats.org/officeDocument/2006/relationships/hyperlink" Target="https://madewithvuejs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u.vuejs.org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55" y="172046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914163" y="2332804"/>
            <a:ext cx="675518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Прогрессивный</a:t>
            </a:r>
          </a:p>
          <a:p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JavaScript-</a:t>
            </a:r>
            <a:r>
              <a:rPr lang="ru-RU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фреймворк</a:t>
            </a:r>
          </a:p>
          <a:p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Vue.js</a:t>
            </a:r>
            <a:endParaRPr lang="ru-RU" sz="5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accent6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639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Количество звезд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311" y="1069975"/>
            <a:ext cx="6246395" cy="554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8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Количество скачиваний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098" name="Picture 2" descr="https://habrastorage.org/web/2a2/4a2/110/2a24a21104904b85ad2b043326e8d3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168" y="1498183"/>
            <a:ext cx="8253663" cy="504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61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Google Trends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43" y="1690688"/>
            <a:ext cx="9183914" cy="498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85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Производительность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78" y="1690687"/>
            <a:ext cx="5333705" cy="45336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262" y="1690686"/>
            <a:ext cx="5646822" cy="453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Выделение памяти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122" name="Picture 2" descr="https://habrastorage.org/web/366/1d8/63b/3661d863b33f475596266342ecc906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649" y="1433847"/>
            <a:ext cx="8539246" cy="464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00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Порог вхождения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0529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4265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967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Преимущества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1055"/>
            <a:ext cx="10515600" cy="2890755"/>
          </a:xfrm>
        </p:spPr>
        <p:txBody>
          <a:bodyPr>
            <a:normAutofit/>
          </a:bodyPr>
          <a:lstStyle/>
          <a:p>
            <a:r>
              <a:rPr lang="ru-RU" sz="3200" dirty="0"/>
              <a:t>Библиотека довольно проста и </a:t>
            </a:r>
            <a:r>
              <a:rPr lang="ru-RU" sz="3200" dirty="0" smtClean="0"/>
              <a:t>функциональна</a:t>
            </a:r>
            <a:endParaRPr lang="ru-RU" sz="3200" dirty="0"/>
          </a:p>
          <a:p>
            <a:r>
              <a:rPr lang="ru-RU" sz="3200" dirty="0" smtClean="0"/>
              <a:t>Фреймворк </a:t>
            </a:r>
            <a:r>
              <a:rPr lang="ru-RU" sz="3200" dirty="0"/>
              <a:t>совсем немного весит. </a:t>
            </a:r>
            <a:endParaRPr lang="ru-RU" sz="3200" dirty="0" smtClean="0"/>
          </a:p>
          <a:p>
            <a:r>
              <a:rPr lang="ru-RU" sz="3200" dirty="0" smtClean="0"/>
              <a:t>Довольно </a:t>
            </a:r>
            <a:r>
              <a:rPr lang="ru-RU" sz="3200" dirty="0"/>
              <a:t>высокая скорость разработки. </a:t>
            </a:r>
          </a:p>
          <a:p>
            <a:r>
              <a:rPr lang="ru-RU" sz="3200" dirty="0" smtClean="0"/>
              <a:t>Низкий </a:t>
            </a:r>
            <a:r>
              <a:rPr lang="ru-RU" sz="3200" dirty="0"/>
              <a:t>порог вхождения позволяет работать с фреймворком, как фронтендщикам, так и бэкэндщикам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518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Недостатки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27730"/>
            <a:ext cx="10515600" cy="2618038"/>
          </a:xfrm>
        </p:spPr>
        <p:txBody>
          <a:bodyPr/>
          <a:lstStyle/>
          <a:p>
            <a:r>
              <a:rPr lang="ru-RU" dirty="0"/>
              <a:t>Работа над состоянием приложения происходит “под капотом”. </a:t>
            </a:r>
          </a:p>
          <a:p>
            <a:r>
              <a:rPr lang="ru-RU" dirty="0"/>
              <a:t>Компонентный подход во Vue.JS не так гибок и очевиден, как в React.</a:t>
            </a:r>
          </a:p>
          <a:p>
            <a:r>
              <a:rPr lang="ru-RU" dirty="0"/>
              <a:t>Система рендеринга React более функциональна. </a:t>
            </a:r>
            <a:endParaRPr lang="ru-RU" dirty="0" smtClean="0"/>
          </a:p>
          <a:p>
            <a:r>
              <a:rPr lang="ru-RU" dirty="0" smtClean="0"/>
              <a:t>Шаблонизация </a:t>
            </a:r>
            <a:r>
              <a:rPr lang="ru-RU" dirty="0"/>
              <a:t>React значительно </a:t>
            </a:r>
            <a:r>
              <a:rPr lang="ru-RU" dirty="0" smtClean="0"/>
              <a:t>гибч</a:t>
            </a:r>
            <a:r>
              <a:rPr lang="ru-RU" dirty="0"/>
              <a:t>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952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9800" y="2701925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Вывод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151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706" y="2803525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Краткий обзор работы с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VueJS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27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Ссылки</a:t>
            </a:r>
            <a:endParaRPr lang="ru-RU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https://github.com/vuejs/vue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https://ru.vuejs.org/v2/guide/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https://madewithvuejs.com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https://ru.vuejs.org/v2/cookbook</a:t>
            </a:r>
            <a:r>
              <a:rPr lang="en-US" dirty="0" smtClean="0">
                <a:hlinkClick r:id="rId5"/>
              </a:rPr>
              <a:t>/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87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Установка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2932530"/>
            <a:ext cx="11635740" cy="1799490"/>
          </a:xfrm>
        </p:spPr>
        <p:txBody>
          <a:bodyPr>
            <a:normAutofit/>
          </a:bodyPr>
          <a:lstStyle/>
          <a:p>
            <a:r>
              <a:rPr lang="ru-RU" b="1" dirty="0" smtClean="0"/>
              <a:t>Подключение через &lt;</a:t>
            </a:r>
            <a:r>
              <a:rPr lang="en-US" b="1" dirty="0" smtClean="0"/>
              <a:t>script</a:t>
            </a:r>
            <a:r>
              <a:rPr lang="en-US" b="1" dirty="0" smtClean="0"/>
              <a:t>&gt;</a:t>
            </a:r>
          </a:p>
          <a:p>
            <a:pPr lvl="1"/>
            <a:r>
              <a:rPr lang="en-US" dirty="0"/>
              <a:t> &lt;script </a:t>
            </a:r>
            <a:r>
              <a:rPr lang="en-US" dirty="0" err="1"/>
              <a:t>src</a:t>
            </a:r>
            <a:r>
              <a:rPr lang="en-US" dirty="0"/>
              <a:t>="https://cdn.jsdelivr.net/</a:t>
            </a:r>
            <a:r>
              <a:rPr lang="en-US" dirty="0" err="1"/>
              <a:t>npm</a:t>
            </a:r>
            <a:r>
              <a:rPr lang="en-US" dirty="0"/>
              <a:t>/</a:t>
            </a:r>
            <a:r>
              <a:rPr lang="en-US" dirty="0" err="1"/>
              <a:t>vue</a:t>
            </a:r>
            <a:r>
              <a:rPr lang="en-US" dirty="0"/>
              <a:t>/</a:t>
            </a:r>
            <a:r>
              <a:rPr lang="en-US" dirty="0" err="1"/>
              <a:t>dist</a:t>
            </a:r>
            <a:r>
              <a:rPr lang="en-US" dirty="0"/>
              <a:t>/vue.js"&gt;&lt;/script</a:t>
            </a:r>
            <a:r>
              <a:rPr lang="en-US" dirty="0" smtClean="0"/>
              <a:t>&gt;</a:t>
            </a:r>
          </a:p>
          <a:p>
            <a:pPr lvl="1"/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="https://cdn.jsdelivr.net/</a:t>
            </a:r>
            <a:r>
              <a:rPr lang="en-US" dirty="0" err="1"/>
              <a:t>npm</a:t>
            </a:r>
            <a:r>
              <a:rPr lang="en-US" dirty="0"/>
              <a:t>/</a:t>
            </a:r>
            <a:r>
              <a:rPr lang="en-US" dirty="0" err="1"/>
              <a:t>vue</a:t>
            </a:r>
            <a:r>
              <a:rPr lang="en-US" dirty="0"/>
              <a:t>"&gt;&lt;/script&gt;</a:t>
            </a:r>
            <a:endParaRPr lang="ru-RU" dirty="0" smtClean="0"/>
          </a:p>
          <a:p>
            <a:r>
              <a:rPr lang="en-US" b="1" dirty="0" smtClean="0"/>
              <a:t>NPM</a:t>
            </a:r>
            <a:r>
              <a:rPr lang="en-US" dirty="0" smtClean="0"/>
              <a:t> </a:t>
            </a:r>
            <a:r>
              <a:rPr lang="en-US" i="1" dirty="0" smtClean="0"/>
              <a:t>(</a:t>
            </a:r>
            <a:r>
              <a:rPr lang="en-US" i="1" dirty="0" err="1" smtClean="0"/>
              <a:t>npm</a:t>
            </a:r>
            <a:r>
              <a:rPr lang="en-US" i="1" dirty="0" smtClean="0"/>
              <a:t> install </a:t>
            </a:r>
            <a:r>
              <a:rPr lang="en-US" i="1" dirty="0" err="1" smtClean="0"/>
              <a:t>vue</a:t>
            </a:r>
            <a:r>
              <a:rPr lang="en-US" i="1" dirty="0" smtClean="0"/>
              <a:t>)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23155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Создание экземплера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Vue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021306" y="2071625"/>
            <a:ext cx="8887433" cy="369331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0" b="0" i="0" u="none" strike="noStrike" cap="none" normalizeH="0" baseline="0" dirty="0" smtClean="0">
                <a:ln>
                  <a:noFill/>
                </a:ln>
                <a:solidFill>
                  <a:srgbClr val="E96900"/>
                </a:solidFill>
                <a:effectLst/>
                <a:latin typeface="Roboto Mono"/>
              </a:rPr>
              <a:t>var</a:t>
            </a:r>
            <a:r>
              <a:rPr kumimoji="0" lang="ru-RU" altLang="ru-RU" sz="80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 vm = </a:t>
            </a:r>
            <a:r>
              <a:rPr kumimoji="0" lang="ru-RU" altLang="ru-RU" sz="8000" b="0" i="0" u="none" strike="noStrike" cap="none" normalizeH="0" baseline="0" dirty="0" smtClean="0">
                <a:ln>
                  <a:noFill/>
                </a:ln>
                <a:solidFill>
                  <a:srgbClr val="E96900"/>
                </a:solidFill>
                <a:effectLst/>
                <a:latin typeface="Roboto Mono"/>
              </a:rPr>
              <a:t>new</a:t>
            </a:r>
            <a:r>
              <a:rPr kumimoji="0" lang="ru-RU" altLang="ru-RU" sz="80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 Vue({</a:t>
            </a:r>
            <a:br>
              <a:rPr kumimoji="0" lang="ru-RU" altLang="ru-RU" sz="80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</a:br>
            <a:r>
              <a:rPr kumimoji="0" lang="en-US" altLang="ru-RU" sz="80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	</a:t>
            </a:r>
            <a:r>
              <a:rPr kumimoji="0" lang="ru-RU" altLang="ru-RU" sz="8000" b="0" i="0" u="none" strike="noStrike" cap="none" normalizeH="0" baseline="0" dirty="0" smtClean="0">
                <a:ln>
                  <a:noFill/>
                </a:ln>
                <a:solidFill>
                  <a:srgbClr val="B3B3B3"/>
                </a:solidFill>
                <a:effectLst/>
                <a:latin typeface="Roboto Mono"/>
              </a:rPr>
              <a:t>// опции</a:t>
            </a:r>
            <a:r>
              <a:rPr kumimoji="0" lang="ru-RU" altLang="ru-RU" sz="80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/>
            </a:r>
            <a:br>
              <a:rPr kumimoji="0" lang="ru-RU" altLang="ru-RU" sz="80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</a:br>
            <a:r>
              <a:rPr kumimoji="0" lang="ru-RU" altLang="ru-RU" sz="80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})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91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Жизненный цикл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476374"/>
            <a:ext cx="9410700" cy="509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2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48000" y="1997838"/>
            <a:ext cx="70789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rgbClr val="E96900"/>
                </a:solidFill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ru-RU" sz="2400" dirty="0">
                <a:solidFill>
                  <a:srgbClr val="525252"/>
                </a:solidFill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525252"/>
                </a:solidFill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Vue</a:t>
            </a:r>
            <a:r>
              <a:rPr lang="ru-RU" sz="2400" dirty="0">
                <a:solidFill>
                  <a:srgbClr val="525252"/>
                </a:solidFill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({</a:t>
            </a:r>
            <a:br>
              <a:rPr lang="ru-RU" sz="2400" dirty="0">
                <a:solidFill>
                  <a:srgbClr val="525252"/>
                </a:solidFill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525252"/>
                </a:solidFill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2400" dirty="0" err="1">
                <a:solidFill>
                  <a:srgbClr val="525252"/>
                </a:solidFill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ru-RU" sz="2400" dirty="0">
                <a:solidFill>
                  <a:srgbClr val="525252"/>
                </a:solidFill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: {</a:t>
            </a:r>
            <a:br>
              <a:rPr lang="ru-RU" sz="2400" dirty="0">
                <a:solidFill>
                  <a:srgbClr val="525252"/>
                </a:solidFill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525252"/>
                </a:solidFill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    a: </a:t>
            </a:r>
            <a:r>
              <a:rPr lang="ru-RU" sz="2400" dirty="0">
                <a:solidFill>
                  <a:srgbClr val="AE81FF"/>
                </a:solidFill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solidFill>
                  <a:srgbClr val="525252"/>
                </a:solidFill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solidFill>
                  <a:srgbClr val="525252"/>
                </a:solidFill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525252"/>
                </a:solidFill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  },</a:t>
            </a:r>
            <a:br>
              <a:rPr lang="ru-RU" sz="2400" dirty="0">
                <a:solidFill>
                  <a:srgbClr val="525252"/>
                </a:solidFill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525252"/>
                </a:solidFill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2400" dirty="0" err="1">
                <a:solidFill>
                  <a:srgbClr val="525252"/>
                </a:solidFill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created</a:t>
            </a:r>
            <a:r>
              <a:rPr lang="ru-RU" sz="2400" dirty="0">
                <a:solidFill>
                  <a:srgbClr val="525252"/>
                </a:solidFill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solidFill>
                  <a:srgbClr val="0092DB"/>
                </a:solidFill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ru-RU" sz="2400" dirty="0">
                <a:solidFill>
                  <a:srgbClr val="525252"/>
                </a:solidFill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 () {</a:t>
            </a:r>
            <a:br>
              <a:rPr lang="ru-RU" sz="2400" dirty="0">
                <a:solidFill>
                  <a:srgbClr val="525252"/>
                </a:solidFill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525252"/>
                </a:solidFill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2400" dirty="0">
                <a:solidFill>
                  <a:srgbClr val="B3B3B3"/>
                </a:solidFill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// `</a:t>
            </a:r>
            <a:r>
              <a:rPr lang="ru-RU" sz="2400" dirty="0" err="1">
                <a:solidFill>
                  <a:srgbClr val="B3B3B3"/>
                </a:solidFill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ru-RU" sz="2400" dirty="0">
                <a:solidFill>
                  <a:srgbClr val="B3B3B3"/>
                </a:solidFill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` указывает на экземпляр </a:t>
            </a:r>
            <a:r>
              <a:rPr lang="ru-RU" sz="2400" dirty="0" err="1">
                <a:solidFill>
                  <a:srgbClr val="B3B3B3"/>
                </a:solidFill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vm</a:t>
            </a:r>
            <a:r>
              <a:rPr lang="ru-RU" sz="2400" dirty="0">
                <a:solidFill>
                  <a:srgbClr val="525252"/>
                </a:solidFill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solidFill>
                  <a:srgbClr val="525252"/>
                </a:solidFill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525252"/>
                </a:solidFill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2400" dirty="0">
                <a:solidFill>
                  <a:srgbClr val="42B983"/>
                </a:solidFill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ru-RU" sz="2400" dirty="0">
                <a:solidFill>
                  <a:srgbClr val="525252"/>
                </a:solidFill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.log(</a:t>
            </a:r>
            <a:r>
              <a:rPr lang="ru-RU" sz="2400" dirty="0">
                <a:solidFill>
                  <a:srgbClr val="42B983"/>
                </a:solidFill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'Значение a: '</a:t>
            </a:r>
            <a:r>
              <a:rPr lang="ru-RU" sz="2400" dirty="0">
                <a:solidFill>
                  <a:srgbClr val="525252"/>
                </a:solidFill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ru-RU" sz="2400" dirty="0" err="1">
                <a:solidFill>
                  <a:srgbClr val="E96900"/>
                </a:solidFill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ru-RU" sz="2400" dirty="0" err="1">
                <a:solidFill>
                  <a:srgbClr val="525252"/>
                </a:solidFill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.a</a:t>
            </a:r>
            <a:r>
              <a:rPr lang="ru-RU" sz="2400" dirty="0">
                <a:solidFill>
                  <a:srgbClr val="525252"/>
                </a:solidFill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ru-RU" sz="2400" dirty="0">
                <a:solidFill>
                  <a:srgbClr val="525252"/>
                </a:solidFill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525252"/>
                </a:solidFill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br>
              <a:rPr lang="ru-RU" sz="2400" dirty="0">
                <a:solidFill>
                  <a:srgbClr val="525252"/>
                </a:solidFill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525252"/>
                </a:solidFill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})</a:t>
            </a:r>
            <a:br>
              <a:rPr lang="ru-RU" sz="2400" dirty="0">
                <a:solidFill>
                  <a:srgbClr val="525252"/>
                </a:solidFill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B3B3B3"/>
                </a:solidFill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// =&gt; "Значение a: 1"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8984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Данные и методы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606010" y="1628776"/>
            <a:ext cx="4979979" cy="49244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3B3B3"/>
                </a:solidFill>
                <a:effectLst/>
                <a:latin typeface="Roboto Mono"/>
              </a:rPr>
              <a:t>// Наш объект data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E96900"/>
                </a:solidFill>
                <a:effectLst/>
                <a:latin typeface="Roboto Mono"/>
              </a:rPr>
              <a:t>var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 data = { a: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Roboto Mono"/>
              </a:rPr>
              <a:t>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3B3B3"/>
                </a:solidFill>
                <a:effectLst/>
                <a:latin typeface="Roboto Mono"/>
              </a:rPr>
              <a:t>// Объект добавляется в экземпляр Vue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E96900"/>
                </a:solidFill>
                <a:effectLst/>
                <a:latin typeface="Roboto Mono"/>
              </a:rPr>
              <a:t>var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 vm 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E96900"/>
                </a:solidFill>
                <a:effectLst/>
                <a:latin typeface="Roboto Mono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 Vue({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data: data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})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3B3B3"/>
                </a:solidFill>
                <a:effectLst/>
                <a:latin typeface="Roboto Mono"/>
              </a:rPr>
              <a:t>// Получение свойства из экземпляра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3B3B3"/>
                </a:solidFill>
                <a:effectLst/>
                <a:latin typeface="Roboto Mono"/>
              </a:rPr>
              <a:t>// возвращает то же значение из исходных данных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vm.a === data.a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3B3B3"/>
                </a:solidFill>
                <a:effectLst/>
                <a:latin typeface="Roboto Mono"/>
              </a:rPr>
              <a:t>// =&gt; true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3B3B3"/>
                </a:solidFill>
                <a:effectLst/>
                <a:latin typeface="Roboto Mono"/>
              </a:rPr>
              <a:t>// Изменение свойства экземпляра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3B3B3"/>
                </a:solidFill>
                <a:effectLst/>
                <a:latin typeface="Roboto Mono"/>
              </a:rPr>
              <a:t>// будет влиять на оригинальные данные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vm.a 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Roboto Mono"/>
              </a:rPr>
              <a:t>2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data.a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3B3B3"/>
                </a:solidFill>
                <a:effectLst/>
                <a:latin typeface="Roboto Mono"/>
              </a:rPr>
              <a:t>// =&gt; 2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3B3B3"/>
                </a:solidFill>
                <a:effectLst/>
                <a:latin typeface="Roboto Mono"/>
              </a:rPr>
              <a:t>// ... и наоборот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data.a 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Roboto Mono"/>
              </a:rPr>
              <a:t>3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vm.a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3B3B3"/>
                </a:solidFill>
                <a:effectLst/>
                <a:latin typeface="Roboto Mono"/>
              </a:rPr>
              <a:t>// =&gt; 3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18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Блокировка отслеживания изменений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469889"/>
              </p:ext>
            </p:extLst>
          </p:nvPr>
        </p:nvGraphicFramePr>
        <p:xfrm>
          <a:off x="971550" y="2102168"/>
          <a:ext cx="4210050" cy="4206240"/>
        </p:xfrm>
        <a:graphic>
          <a:graphicData uri="http://schemas.openxmlformats.org/drawingml/2006/table">
            <a:tbl>
              <a:tblPr/>
              <a:tblGrid>
                <a:gridCol w="4210050">
                  <a:extLst>
                    <a:ext uri="{9D8B030D-6E8A-4147-A177-3AD203B41FA5}">
                      <a16:colId xmlns:a16="http://schemas.microsoft.com/office/drawing/2014/main" val="31396576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E96900"/>
                          </a:solidFill>
                          <a:effectLst/>
                        </a:rPr>
                        <a:t>var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obj</a:t>
                      </a:r>
                      <a:r>
                        <a:rPr lang="en-US" sz="2400" dirty="0">
                          <a:effectLst/>
                        </a:rPr>
                        <a:t> = {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ru-RU" sz="2400" dirty="0" smtClean="0">
                          <a:effectLst/>
                        </a:rPr>
                        <a:t>  </a:t>
                      </a:r>
                      <a:r>
                        <a:rPr lang="en-US" sz="2400" dirty="0" smtClean="0">
                          <a:effectLst/>
                        </a:rPr>
                        <a:t>foo</a:t>
                      </a:r>
                      <a:r>
                        <a:rPr lang="en-US" sz="2400" dirty="0">
                          <a:effectLst/>
                        </a:rPr>
                        <a:t>: 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'bar'</a:t>
                      </a:r>
                      <a:r>
                        <a:rPr lang="en-US" sz="2400" dirty="0">
                          <a:effectLst/>
                        </a:rPr>
                        <a:t/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}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/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 err="1">
                          <a:solidFill>
                            <a:srgbClr val="42B983"/>
                          </a:solidFill>
                          <a:effectLst/>
                        </a:rPr>
                        <a:t>Object</a:t>
                      </a:r>
                      <a:r>
                        <a:rPr lang="en-US" sz="2400" dirty="0" err="1">
                          <a:effectLst/>
                        </a:rPr>
                        <a:t>.freeze</a:t>
                      </a:r>
                      <a:r>
                        <a:rPr lang="en-US" sz="2400" dirty="0">
                          <a:effectLst/>
                        </a:rPr>
                        <a:t>(</a:t>
                      </a:r>
                      <a:r>
                        <a:rPr lang="en-US" sz="2400" dirty="0" err="1">
                          <a:effectLst/>
                        </a:rPr>
                        <a:t>obj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/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solidFill>
                            <a:srgbClr val="E96900"/>
                          </a:solidFill>
                          <a:effectLst/>
                        </a:rPr>
                        <a:t>new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Vue</a:t>
                      </a:r>
                      <a:r>
                        <a:rPr lang="en-US" sz="2400" dirty="0">
                          <a:effectLst/>
                        </a:rPr>
                        <a:t>({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ru-RU" sz="2400" dirty="0" smtClean="0">
                          <a:effectLst/>
                        </a:rPr>
                        <a:t>  </a:t>
                      </a:r>
                      <a:r>
                        <a:rPr lang="en-US" sz="2400" dirty="0" smtClean="0">
                          <a:effectLst/>
                        </a:rPr>
                        <a:t>el</a:t>
                      </a:r>
                      <a:r>
                        <a:rPr lang="en-US" sz="2400" dirty="0">
                          <a:effectLst/>
                        </a:rPr>
                        <a:t>: 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'#app'</a:t>
                      </a:r>
                      <a:r>
                        <a:rPr lang="en-US" sz="2400" dirty="0">
                          <a:effectLst/>
                        </a:rPr>
                        <a:t>,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ru-RU" sz="2400" dirty="0" smtClean="0">
                          <a:effectLst/>
                        </a:rPr>
                        <a:t>  </a:t>
                      </a:r>
                      <a:r>
                        <a:rPr lang="en-US" sz="2400" dirty="0" smtClean="0">
                          <a:effectLst/>
                        </a:rPr>
                        <a:t>data</a:t>
                      </a:r>
                      <a:r>
                        <a:rPr lang="en-US" sz="2400" dirty="0">
                          <a:effectLst/>
                        </a:rPr>
                        <a:t>: </a:t>
                      </a:r>
                      <a:r>
                        <a:rPr lang="en-US" sz="2400" dirty="0" err="1">
                          <a:effectLst/>
                        </a:rPr>
                        <a:t>obj</a:t>
                      </a:r>
                      <a:r>
                        <a:rPr lang="en-US" sz="2400" dirty="0">
                          <a:effectLst/>
                        </a:rPr>
                        <a:t/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})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164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39867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36067"/>
              </p:ext>
            </p:extLst>
          </p:nvPr>
        </p:nvGraphicFramePr>
        <p:xfrm>
          <a:off x="5181600" y="3397568"/>
          <a:ext cx="6648450" cy="1615440"/>
        </p:xfrm>
        <a:graphic>
          <a:graphicData uri="http://schemas.openxmlformats.org/drawingml/2006/table">
            <a:tbl>
              <a:tblPr/>
              <a:tblGrid>
                <a:gridCol w="6648450">
                  <a:extLst>
                    <a:ext uri="{9D8B030D-6E8A-4147-A177-3AD203B41FA5}">
                      <a16:colId xmlns:a16="http://schemas.microsoft.com/office/drawing/2014/main" val="401760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2973B7"/>
                          </a:solidFill>
                          <a:effectLst/>
                        </a:rPr>
                        <a:t>&lt;div id=</a:t>
                      </a:r>
                      <a:r>
                        <a:rPr lang="en-US" sz="2000" dirty="0">
                          <a:solidFill>
                            <a:srgbClr val="42B983"/>
                          </a:solidFill>
                          <a:effectLst/>
                        </a:rPr>
                        <a:t>"app"</a:t>
                      </a:r>
                      <a:r>
                        <a:rPr lang="en-US" sz="2000" dirty="0">
                          <a:solidFill>
                            <a:srgbClr val="2973B7"/>
                          </a:solidFill>
                          <a:effectLst/>
                        </a:rPr>
                        <a:t>&gt;</a:t>
                      </a:r>
                      <a:r>
                        <a:rPr lang="en-US" sz="2000" dirty="0">
                          <a:effectLst/>
                        </a:rPr>
                        <a:t/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solidFill>
                            <a:srgbClr val="2973B7"/>
                          </a:solidFill>
                          <a:effectLst/>
                        </a:rPr>
                        <a:t>&lt;p&gt;</a:t>
                      </a:r>
                      <a:r>
                        <a:rPr lang="en-US" sz="2000" dirty="0">
                          <a:effectLst/>
                        </a:rPr>
                        <a:t>{{ foo }}</a:t>
                      </a:r>
                      <a:r>
                        <a:rPr lang="en-US" sz="2000" dirty="0">
                          <a:solidFill>
                            <a:srgbClr val="2973B7"/>
                          </a:solidFill>
                          <a:effectLst/>
                        </a:rPr>
                        <a:t>&lt;/p&gt;</a:t>
                      </a:r>
                      <a:r>
                        <a:rPr lang="en-US" sz="2000" dirty="0">
                          <a:effectLst/>
                        </a:rPr>
                        <a:t/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solidFill>
                            <a:srgbClr val="B3B3B3"/>
                          </a:solidFill>
                          <a:effectLst/>
                        </a:rPr>
                        <a:t>&lt;!-- </a:t>
                      </a:r>
                      <a:r>
                        <a:rPr lang="ru-RU" sz="2000" dirty="0">
                          <a:solidFill>
                            <a:srgbClr val="B3B3B3"/>
                          </a:solidFill>
                          <a:effectLst/>
                        </a:rPr>
                        <a:t>мы теперь не можем обновить `</a:t>
                      </a:r>
                      <a:r>
                        <a:rPr lang="en-US" sz="2000" dirty="0">
                          <a:solidFill>
                            <a:srgbClr val="B3B3B3"/>
                          </a:solidFill>
                          <a:effectLst/>
                        </a:rPr>
                        <a:t>foo`! --&gt;</a:t>
                      </a:r>
                      <a:r>
                        <a:rPr lang="en-US" sz="2000" dirty="0">
                          <a:effectLst/>
                        </a:rPr>
                        <a:t/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solidFill>
                            <a:srgbClr val="2973B7"/>
                          </a:solidFill>
                          <a:effectLst/>
                        </a:rPr>
                        <a:t>&lt;button </a:t>
                      </a:r>
                      <a:r>
                        <a:rPr lang="en-US" sz="2000" dirty="0" err="1">
                          <a:solidFill>
                            <a:srgbClr val="2973B7"/>
                          </a:solidFill>
                          <a:effectLst/>
                        </a:rPr>
                        <a:t>v-on:click</a:t>
                      </a:r>
                      <a:r>
                        <a:rPr lang="en-US" sz="2000" dirty="0">
                          <a:solidFill>
                            <a:srgbClr val="2973B7"/>
                          </a:solidFill>
                          <a:effectLst/>
                        </a:rPr>
                        <a:t>=</a:t>
                      </a:r>
                      <a:r>
                        <a:rPr lang="en-US" sz="2000" dirty="0">
                          <a:solidFill>
                            <a:srgbClr val="42B983"/>
                          </a:solidFill>
                          <a:effectLst/>
                        </a:rPr>
                        <a:t>"foo = '</a:t>
                      </a:r>
                      <a:r>
                        <a:rPr lang="en-US" sz="2000" dirty="0" err="1">
                          <a:solidFill>
                            <a:srgbClr val="42B983"/>
                          </a:solidFill>
                          <a:effectLst/>
                        </a:rPr>
                        <a:t>baz</a:t>
                      </a:r>
                      <a:r>
                        <a:rPr lang="en-US" sz="2000" dirty="0">
                          <a:solidFill>
                            <a:srgbClr val="42B983"/>
                          </a:solidFill>
                          <a:effectLst/>
                        </a:rPr>
                        <a:t>'"</a:t>
                      </a:r>
                      <a:r>
                        <a:rPr lang="en-US" sz="2000" dirty="0">
                          <a:solidFill>
                            <a:srgbClr val="2973B7"/>
                          </a:solidFill>
                          <a:effectLst/>
                        </a:rPr>
                        <a:t>&gt;</a:t>
                      </a:r>
                      <a:r>
                        <a:rPr lang="ru-RU" sz="2000" dirty="0">
                          <a:effectLst/>
                        </a:rPr>
                        <a:t>Изменить</a:t>
                      </a:r>
                      <a:r>
                        <a:rPr lang="ru-RU" sz="2000" dirty="0">
                          <a:solidFill>
                            <a:srgbClr val="2973B7"/>
                          </a:solidFill>
                          <a:effectLst/>
                        </a:rPr>
                        <a:t>&lt;/</a:t>
                      </a:r>
                      <a:r>
                        <a:rPr lang="en-US" sz="2000" dirty="0">
                          <a:solidFill>
                            <a:srgbClr val="2973B7"/>
                          </a:solidFill>
                          <a:effectLst/>
                        </a:rPr>
                        <a:t>button&gt;</a:t>
                      </a:r>
                      <a:r>
                        <a:rPr lang="en-US" sz="2000" dirty="0">
                          <a:effectLst/>
                        </a:rPr>
                        <a:t/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solidFill>
                            <a:srgbClr val="2973B7"/>
                          </a:solidFill>
                          <a:effectLst/>
                        </a:rPr>
                        <a:t>&lt;/div&gt;</a:t>
                      </a:r>
                      <a:endParaRPr lang="en-US" sz="20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064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27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42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Пример исходного кода приложения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77389" y="132556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&lt;title&gt;</a:t>
            </a:r>
            <a:r>
              <a:rPr lang="ru-RU" dirty="0" smtClean="0"/>
              <a:t>Изучаем </a:t>
            </a:r>
            <a:r>
              <a:rPr lang="en-US" dirty="0" smtClean="0"/>
              <a:t>Vue.js&lt;/title&gt;</a:t>
            </a:r>
          </a:p>
          <a:p>
            <a:r>
              <a:rPr lang="en-US" dirty="0" smtClean="0"/>
              <a:t>&lt;meta charset="utf-8" /&gt;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&lt;div id="app"&gt;</a:t>
            </a:r>
          </a:p>
          <a:p>
            <a:r>
              <a:rPr lang="en-US" dirty="0" smtClean="0"/>
              <a:t>    &lt;p&gt;</a:t>
            </a:r>
            <a:r>
              <a:rPr lang="ru-RU" dirty="0" smtClean="0"/>
              <a:t>Имя: {{</a:t>
            </a:r>
            <a:r>
              <a:rPr lang="en-US" dirty="0" smtClean="0"/>
              <a:t>name}}   </a:t>
            </a:r>
            <a:r>
              <a:rPr lang="ru-RU" dirty="0" smtClean="0"/>
              <a:t>Возраст {{</a:t>
            </a:r>
            <a:r>
              <a:rPr lang="en-US" dirty="0" smtClean="0"/>
              <a:t>age}}&lt;/p&gt;</a:t>
            </a:r>
          </a:p>
          <a:p>
            <a:r>
              <a:rPr lang="en-US" dirty="0" smtClean="0"/>
              <a:t>&lt;/div&gt;</a:t>
            </a:r>
          </a:p>
          <a:p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="https://unpkg.com/</a:t>
            </a:r>
            <a:r>
              <a:rPr lang="en-US" dirty="0" err="1" smtClean="0"/>
              <a:t>vue</a:t>
            </a:r>
            <a:r>
              <a:rPr lang="en-US" dirty="0" smtClean="0"/>
              <a:t>"&gt;&lt;/script&gt;</a:t>
            </a:r>
          </a:p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app = new </a:t>
            </a:r>
            <a:r>
              <a:rPr lang="en-US" dirty="0" err="1" smtClean="0"/>
              <a:t>Vue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      el: '#app',</a:t>
            </a:r>
          </a:p>
          <a:p>
            <a:r>
              <a:rPr lang="en-US" dirty="0" smtClean="0"/>
              <a:t>        data: {</a:t>
            </a:r>
            <a:r>
              <a:rPr lang="en-US" dirty="0" err="1" smtClean="0"/>
              <a:t>name:'Tom</a:t>
            </a:r>
            <a:r>
              <a:rPr lang="en-US" dirty="0" smtClean="0"/>
              <a:t>', age:25}</a:t>
            </a:r>
          </a:p>
          <a:p>
            <a:r>
              <a:rPr lang="en-US" dirty="0" smtClean="0"/>
              <a:t>    });</a:t>
            </a:r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29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Привязка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2963696"/>
          </a:xfrm>
        </p:spPr>
        <p:txBody>
          <a:bodyPr>
            <a:normAutofit/>
          </a:bodyPr>
          <a:lstStyle/>
          <a:p>
            <a:r>
              <a:rPr lang="ru-RU" b="1" dirty="0" smtClean="0"/>
              <a:t>Интерполяция: </a:t>
            </a:r>
            <a:r>
              <a:rPr lang="en-US" dirty="0" smtClean="0"/>
              <a:t>&lt;p&gt;{{name}} - {{age}}&lt;/p&gt;</a:t>
            </a:r>
            <a:endParaRPr lang="ru-RU" dirty="0" smtClean="0"/>
          </a:p>
          <a:p>
            <a:r>
              <a:rPr lang="ru-RU" b="1" dirty="0"/>
              <a:t>Привязка к </a:t>
            </a:r>
            <a:r>
              <a:rPr lang="ru-RU" b="1" dirty="0" smtClean="0"/>
              <a:t>атрибутам: </a:t>
            </a:r>
            <a:r>
              <a:rPr lang="en-US" dirty="0" smtClean="0"/>
              <a:t>&lt;a </a:t>
            </a:r>
            <a:r>
              <a:rPr lang="en-US" dirty="0" err="1" smtClean="0"/>
              <a:t>v-bind:href</a:t>
            </a:r>
            <a:r>
              <a:rPr lang="en-US" dirty="0" smtClean="0"/>
              <a:t>="link"&gt;{{text}}&lt;/a&gt;</a:t>
            </a:r>
            <a:endParaRPr lang="ru-RU" dirty="0"/>
          </a:p>
          <a:p>
            <a:r>
              <a:rPr lang="ru-RU" b="1" dirty="0" smtClean="0"/>
              <a:t>Однократная привязка: </a:t>
            </a:r>
            <a:r>
              <a:rPr lang="en-US" b="1" dirty="0" smtClean="0"/>
              <a:t> </a:t>
            </a:r>
            <a:r>
              <a:rPr lang="en-US" dirty="0" smtClean="0"/>
              <a:t>&lt;p v-once&gt;{{message}}&lt;/p&gt;</a:t>
            </a:r>
            <a:endParaRPr lang="ru-RU" dirty="0" smtClean="0"/>
          </a:p>
          <a:p>
            <a:r>
              <a:rPr lang="ru-RU" b="1" dirty="0"/>
              <a:t>Привязка к </a:t>
            </a:r>
            <a:r>
              <a:rPr lang="en-US" b="1" dirty="0" smtClean="0"/>
              <a:t>html</a:t>
            </a:r>
            <a:r>
              <a:rPr lang="ru-RU" b="1" dirty="0" smtClean="0"/>
              <a:t>: </a:t>
            </a:r>
            <a:r>
              <a:rPr lang="en-US" b="1" dirty="0" smtClean="0"/>
              <a:t> </a:t>
            </a:r>
            <a:r>
              <a:rPr lang="en-US" dirty="0" smtClean="0"/>
              <a:t>&lt;div v-html="message"&gt;&lt;/div&gt;</a:t>
            </a:r>
            <a:endParaRPr lang="ru-RU" dirty="0" smtClean="0"/>
          </a:p>
          <a:p>
            <a:r>
              <a:rPr lang="ru-RU" b="1" dirty="0" smtClean="0"/>
              <a:t>Двустороння привязка: </a:t>
            </a:r>
            <a:r>
              <a:rPr lang="en-US" dirty="0" smtClean="0"/>
              <a:t>&lt;input type="text" v-model="name" /&gt;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56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Обработка </a:t>
            </a:r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событий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842" y="2467309"/>
            <a:ext cx="11550316" cy="2505743"/>
          </a:xfrm>
        </p:spPr>
        <p:txBody>
          <a:bodyPr>
            <a:normAutofit lnSpcReduction="10000"/>
          </a:bodyPr>
          <a:lstStyle/>
          <a:p>
            <a:r>
              <a:rPr lang="ru-RU" b="1" dirty="0" smtClean="0"/>
              <a:t>Полный синтаксис: </a:t>
            </a:r>
            <a:r>
              <a:rPr lang="en-US" dirty="0" smtClean="0"/>
              <a:t>&lt;button </a:t>
            </a:r>
            <a:r>
              <a:rPr lang="en-US" dirty="0" err="1" smtClean="0"/>
              <a:t>v-on:click</a:t>
            </a:r>
            <a:r>
              <a:rPr lang="en-US" dirty="0" smtClean="0"/>
              <a:t>="counter++"&gt;+&lt;/button&gt;</a:t>
            </a:r>
            <a:endParaRPr lang="ru-RU" dirty="0" smtClean="0"/>
          </a:p>
          <a:p>
            <a:r>
              <a:rPr lang="ru-RU" b="1" dirty="0" smtClean="0"/>
              <a:t>Краткий синтаксис: </a:t>
            </a:r>
            <a:r>
              <a:rPr lang="en-US" dirty="0" smtClean="0"/>
              <a:t>&lt;button @click="counter++"&gt;+&lt;/button&gt;</a:t>
            </a:r>
            <a:endParaRPr lang="ru-RU" dirty="0" smtClean="0"/>
          </a:p>
          <a:p>
            <a:r>
              <a:rPr lang="ru-RU" b="1" dirty="0" smtClean="0"/>
              <a:t>Обработчик – функция: </a:t>
            </a:r>
            <a:r>
              <a:rPr lang="en-US" dirty="0" smtClean="0"/>
              <a:t>&lt;button </a:t>
            </a:r>
            <a:r>
              <a:rPr lang="en-US" dirty="0" err="1" smtClean="0"/>
              <a:t>v-on:click</a:t>
            </a:r>
            <a:r>
              <a:rPr lang="en-US" dirty="0" smtClean="0"/>
              <a:t>="increase"&gt;+&lt;/button&gt;</a:t>
            </a:r>
            <a:endParaRPr lang="ru-RU" dirty="0" smtClean="0"/>
          </a:p>
          <a:p>
            <a:r>
              <a:rPr lang="ru-RU" b="1" dirty="0" smtClean="0"/>
              <a:t>Функция с параметрами: </a:t>
            </a:r>
            <a:r>
              <a:rPr lang="en-US" dirty="0" smtClean="0"/>
              <a:t>&lt;button </a:t>
            </a:r>
            <a:r>
              <a:rPr lang="en-US" dirty="0" err="1" smtClean="0"/>
              <a:t>v-on:click</a:t>
            </a:r>
            <a:r>
              <a:rPr lang="en-US" dirty="0" smtClean="0"/>
              <a:t>="increase(3)"&gt;+&lt;/button&gt;</a:t>
            </a:r>
            <a:endParaRPr lang="ru-RU" dirty="0" smtClean="0"/>
          </a:p>
          <a:p>
            <a:r>
              <a:rPr lang="ru-RU" b="1" dirty="0" smtClean="0"/>
              <a:t>Параметр события: </a:t>
            </a:r>
            <a:r>
              <a:rPr lang="en-US" dirty="0" smtClean="0"/>
              <a:t>&lt;button </a:t>
            </a:r>
            <a:r>
              <a:rPr lang="en-US" dirty="0" err="1" smtClean="0"/>
              <a:t>v-on:click</a:t>
            </a:r>
            <a:r>
              <a:rPr lang="en-US" dirty="0" smtClean="0"/>
              <a:t>="increase(3, $event)"&gt;+&lt;/button&gt;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64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Условный рендеринг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38972"/>
            <a:ext cx="10515600" cy="2521786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Директива </a:t>
            </a:r>
            <a:r>
              <a:rPr lang="en-US" b="1" dirty="0" smtClean="0"/>
              <a:t>v-if</a:t>
            </a:r>
            <a:r>
              <a:rPr lang="ru-RU" b="1" dirty="0" smtClean="0"/>
              <a:t>:  </a:t>
            </a:r>
            <a:r>
              <a:rPr lang="ru-RU" dirty="0" smtClean="0"/>
              <a:t>&lt;p v-if="visible"&gt;Первый параграф&lt;/p&gt;</a:t>
            </a:r>
            <a:endParaRPr lang="en-US" dirty="0"/>
          </a:p>
          <a:p>
            <a:pPr lvl="1"/>
            <a:r>
              <a:rPr lang="en-US" dirty="0" smtClean="0"/>
              <a:t>v-else</a:t>
            </a:r>
          </a:p>
          <a:p>
            <a:pPr lvl="1"/>
            <a:r>
              <a:rPr lang="en-US" dirty="0" smtClean="0"/>
              <a:t>v-else-if</a:t>
            </a:r>
          </a:p>
          <a:p>
            <a:pPr lvl="1"/>
            <a:r>
              <a:rPr lang="en-US" dirty="0" smtClean="0"/>
              <a:t>&lt;template v-if=“</a:t>
            </a:r>
            <a:r>
              <a:rPr lang="en-US" dirty="0" err="1" smtClean="0"/>
              <a:t>vidible</a:t>
            </a:r>
            <a:r>
              <a:rPr lang="en-US" smtClean="0"/>
              <a:t>”&gt;…&lt;/</a:t>
            </a:r>
            <a:r>
              <a:rPr lang="en-US" dirty="0" smtClean="0"/>
              <a:t>template&gt;</a:t>
            </a:r>
            <a:endParaRPr lang="en-US" dirty="0" smtClean="0"/>
          </a:p>
          <a:p>
            <a:r>
              <a:rPr lang="ru-RU" b="1" dirty="0" smtClean="0"/>
              <a:t>Директива </a:t>
            </a:r>
            <a:r>
              <a:rPr lang="en-US" b="1" dirty="0" smtClean="0"/>
              <a:t>v-show</a:t>
            </a:r>
            <a:r>
              <a:rPr lang="ru-RU" b="1" dirty="0" smtClean="0"/>
              <a:t>:  </a:t>
            </a:r>
            <a:r>
              <a:rPr lang="ru-RU" dirty="0" smtClean="0"/>
              <a:t>&lt;p v-</a:t>
            </a:r>
            <a:r>
              <a:rPr lang="en-US" dirty="0" smtClean="0"/>
              <a:t>show</a:t>
            </a:r>
            <a:r>
              <a:rPr lang="ru-RU" dirty="0" smtClean="0"/>
              <a:t>="visible"&gt;Первый параграф&lt;/p&gt;</a:t>
            </a:r>
            <a:endParaRPr lang="en-US" dirty="0" smtClean="0"/>
          </a:p>
          <a:p>
            <a:r>
              <a:rPr lang="ru-RU" b="1" dirty="0" smtClean="0"/>
              <a:t>Директива </a:t>
            </a:r>
            <a:r>
              <a:rPr lang="en-US" b="1" dirty="0" smtClean="0"/>
              <a:t>v-for</a:t>
            </a:r>
            <a:r>
              <a:rPr lang="ru-RU" b="1" dirty="0" smtClean="0"/>
              <a:t>:  </a:t>
            </a:r>
            <a:r>
              <a:rPr lang="en-US" dirty="0" smtClean="0"/>
              <a:t> &lt;li v-for=“item in items"&gt;{{item}}&lt;/li&gt;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216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Почему </a:t>
            </a:r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vue.js?</a:t>
            </a:r>
            <a:endParaRPr lang="ru-RU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9442" y="1771892"/>
            <a:ext cx="381401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Доступный</a:t>
            </a:r>
          </a:p>
          <a:p>
            <a:r>
              <a:rPr lang="ru-RU" dirty="0" smtClean="0"/>
              <a:t>Уже знаете HTML, CSS и JavaScript? Освойте короткое руководство — и вперёд!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4074695" y="3064554"/>
            <a:ext cx="3689684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Разносторонний</a:t>
            </a:r>
          </a:p>
          <a:p>
            <a:r>
              <a:rPr lang="ru-RU" dirty="0" smtClean="0"/>
              <a:t>Постепенно внедряемая экосистема, которая масштабируется из библиотеки в полнофункциональный фреймворк.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8177462" y="4340860"/>
            <a:ext cx="341696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Производительный</a:t>
            </a:r>
          </a:p>
          <a:p>
            <a:r>
              <a:rPr lang="ru-RU" dirty="0"/>
              <a:t>Всего 20 КБ (min+gzip)</a:t>
            </a:r>
            <a:br>
              <a:rPr lang="ru-RU" dirty="0"/>
            </a:br>
            <a:r>
              <a:rPr lang="ru-RU" dirty="0"/>
              <a:t>Быстрый виртуальный DOM</a:t>
            </a:r>
            <a:br>
              <a:rPr lang="ru-RU" dirty="0"/>
            </a:br>
            <a:r>
              <a:rPr lang="ru-RU" dirty="0"/>
              <a:t>Оптимизация без сложностей</a:t>
            </a:r>
          </a:p>
          <a:p>
            <a:r>
              <a:rPr lang="ru-RU" dirty="0" smtClean="0"/>
              <a:t>Всего 20 КБ (min+gzip)</a:t>
            </a:r>
          </a:p>
          <a:p>
            <a:r>
              <a:rPr lang="ru-RU" dirty="0" smtClean="0"/>
              <a:t>Быстрый виртуальный DOM</a:t>
            </a:r>
          </a:p>
          <a:p>
            <a:r>
              <a:rPr lang="ru-RU" dirty="0" smtClean="0"/>
              <a:t>Оптимизация без сложностей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089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3758" y="365125"/>
            <a:ext cx="5755105" cy="1325563"/>
          </a:xfrm>
        </p:spPr>
        <p:txBody>
          <a:bodyPr/>
          <a:lstStyle/>
          <a:p>
            <a:pPr algn="ctr"/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Компоненты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240632" y="365125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&lt;html&gt;</a:t>
            </a:r>
          </a:p>
          <a:p>
            <a:r>
              <a:rPr lang="en-US" sz="2000" dirty="0" smtClean="0"/>
              <a:t>&lt;head&gt;</a:t>
            </a:r>
          </a:p>
          <a:p>
            <a:r>
              <a:rPr lang="en-US" sz="2000" dirty="0" smtClean="0"/>
              <a:t>&lt;title&gt;</a:t>
            </a:r>
            <a:r>
              <a:rPr lang="ru-RU" sz="2000" dirty="0" smtClean="0"/>
              <a:t>Компоненты </a:t>
            </a:r>
            <a:r>
              <a:rPr lang="en-US" sz="2000" dirty="0" smtClean="0"/>
              <a:t>Vue.js&lt;/title&gt;</a:t>
            </a:r>
          </a:p>
          <a:p>
            <a:r>
              <a:rPr lang="en-US" sz="2000" dirty="0" smtClean="0"/>
              <a:t>&lt;meta charset="utf-8" /&gt;</a:t>
            </a:r>
          </a:p>
          <a:p>
            <a:r>
              <a:rPr lang="en-US" sz="2000" dirty="0" smtClean="0"/>
              <a:t>&lt;/head&gt;</a:t>
            </a:r>
          </a:p>
          <a:p>
            <a:r>
              <a:rPr lang="en-US" sz="2000" dirty="0" smtClean="0"/>
              <a:t>&lt;body&gt;</a:t>
            </a:r>
          </a:p>
          <a:p>
            <a:r>
              <a:rPr lang="en-US" sz="2000" dirty="0" smtClean="0"/>
              <a:t>&lt;div id="app"&gt;</a:t>
            </a:r>
          </a:p>
          <a:p>
            <a:r>
              <a:rPr lang="en-US" sz="2000" dirty="0" smtClean="0"/>
              <a:t>    &lt;hello&gt;&lt;/hello&gt;</a:t>
            </a:r>
          </a:p>
          <a:p>
            <a:r>
              <a:rPr lang="en-US" sz="2000" dirty="0" smtClean="0"/>
              <a:t>    &lt;hello&gt;&lt;/hello&gt;</a:t>
            </a:r>
          </a:p>
          <a:p>
            <a:r>
              <a:rPr lang="en-US" sz="2000" dirty="0" smtClean="0"/>
              <a:t>&lt;/div&gt;</a:t>
            </a:r>
          </a:p>
          <a:p>
            <a:r>
              <a:rPr lang="en-US" sz="2000" dirty="0" smtClean="0"/>
              <a:t>&lt;script </a:t>
            </a:r>
            <a:r>
              <a:rPr lang="en-US" sz="2000" dirty="0" err="1" smtClean="0"/>
              <a:t>src</a:t>
            </a:r>
            <a:r>
              <a:rPr lang="en-US" sz="2000" dirty="0" smtClean="0"/>
              <a:t>="https://unpkg.com/</a:t>
            </a:r>
            <a:r>
              <a:rPr lang="en-US" sz="2000" dirty="0" err="1" smtClean="0"/>
              <a:t>vue</a:t>
            </a:r>
            <a:r>
              <a:rPr lang="en-US" sz="2000" dirty="0" smtClean="0"/>
              <a:t>"&gt;&lt;/script&gt;</a:t>
            </a:r>
          </a:p>
          <a:p>
            <a:r>
              <a:rPr lang="en-US" sz="2000" dirty="0" smtClean="0"/>
              <a:t>&lt;script&gt;</a:t>
            </a:r>
          </a:p>
          <a:p>
            <a:r>
              <a:rPr lang="en-US" sz="2000" dirty="0" err="1" smtClean="0"/>
              <a:t>Vue.component</a:t>
            </a:r>
            <a:r>
              <a:rPr lang="en-US" sz="2000" dirty="0" smtClean="0"/>
              <a:t>('hello', {</a:t>
            </a:r>
          </a:p>
          <a:p>
            <a:r>
              <a:rPr lang="en-US" sz="2000" dirty="0" smtClean="0"/>
              <a:t>    template: '&lt;h2&gt;Hello&lt;/h2&gt;'</a:t>
            </a:r>
          </a:p>
          <a:p>
            <a:r>
              <a:rPr lang="en-US" sz="2000" dirty="0" smtClean="0"/>
              <a:t>})</a:t>
            </a:r>
          </a:p>
          <a:p>
            <a:r>
              <a:rPr lang="en-US" sz="2000" dirty="0" smtClean="0"/>
              <a:t>new </a:t>
            </a:r>
            <a:r>
              <a:rPr lang="en-US" sz="2000" dirty="0" err="1" smtClean="0"/>
              <a:t>Vue</a:t>
            </a:r>
            <a:r>
              <a:rPr lang="en-US" sz="2000" dirty="0" smtClean="0"/>
              <a:t>({</a:t>
            </a:r>
          </a:p>
          <a:p>
            <a:r>
              <a:rPr lang="en-US" sz="2000" dirty="0" smtClean="0"/>
              <a:t>    el: "#app"</a:t>
            </a:r>
          </a:p>
          <a:p>
            <a:r>
              <a:rPr lang="en-US" sz="2000" dirty="0" smtClean="0"/>
              <a:t>});</a:t>
            </a:r>
          </a:p>
          <a:p>
            <a:r>
              <a:rPr lang="en-US" sz="2000" dirty="0" smtClean="0"/>
              <a:t>&lt;/script&gt;</a:t>
            </a:r>
          </a:p>
          <a:p>
            <a:r>
              <a:rPr lang="en-US" sz="2000" dirty="0" smtClean="0"/>
              <a:t>&lt;/body&gt;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1953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Маршрутизация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Подключить скрипт:</a:t>
            </a:r>
            <a:r>
              <a:rPr lang="ru-RU" dirty="0" smtClean="0"/>
              <a:t> </a:t>
            </a:r>
          </a:p>
          <a:p>
            <a:pPr lvl="1"/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="https://unpkg.com/</a:t>
            </a:r>
            <a:r>
              <a:rPr lang="en-US" dirty="0" err="1" smtClean="0"/>
              <a:t>vue</a:t>
            </a:r>
            <a:r>
              <a:rPr lang="en-US" dirty="0" smtClean="0"/>
              <a:t>-router/</a:t>
            </a:r>
            <a:r>
              <a:rPr lang="en-US" dirty="0" err="1" smtClean="0"/>
              <a:t>dist</a:t>
            </a:r>
            <a:r>
              <a:rPr lang="en-US" dirty="0" smtClean="0"/>
              <a:t>/vue-router.js"&gt;&lt;/script&gt;</a:t>
            </a:r>
            <a:endParaRPr lang="ru-RU" dirty="0" smtClean="0"/>
          </a:p>
          <a:p>
            <a:r>
              <a:rPr lang="ru-RU" b="1" dirty="0" smtClean="0"/>
              <a:t>Создать компаненты:</a:t>
            </a:r>
          </a:p>
          <a:p>
            <a:pPr lvl="1"/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NotFound</a:t>
            </a:r>
            <a:r>
              <a:rPr lang="en-US" dirty="0" smtClean="0"/>
              <a:t> = { template: '&lt;h2&gt;Page Not Found&lt;/h2&gt;' }</a:t>
            </a:r>
          </a:p>
          <a:p>
            <a:pPr lvl="1"/>
            <a:r>
              <a:rPr lang="en-US" dirty="0" err="1" smtClean="0"/>
              <a:t>const</a:t>
            </a:r>
            <a:r>
              <a:rPr lang="en-US" dirty="0" smtClean="0"/>
              <a:t> Home = { template: '&lt;h2&gt;Home Page&lt;/h2&gt;' }</a:t>
            </a:r>
          </a:p>
          <a:p>
            <a:pPr lvl="1"/>
            <a:r>
              <a:rPr lang="en-US" dirty="0" err="1" smtClean="0"/>
              <a:t>const</a:t>
            </a:r>
            <a:r>
              <a:rPr lang="en-US" dirty="0" smtClean="0"/>
              <a:t> About = { template: '&lt;h2&gt;About Page&lt;/h2&gt;' }</a:t>
            </a:r>
            <a:endParaRPr lang="ru-RU" dirty="0" smtClean="0"/>
          </a:p>
          <a:p>
            <a:r>
              <a:rPr lang="ru-RU" b="1" dirty="0" smtClean="0"/>
              <a:t>Составить таблицу маршрутов:</a:t>
            </a:r>
          </a:p>
          <a:p>
            <a:pPr lvl="1"/>
            <a:r>
              <a:rPr lang="en-US" dirty="0" err="1" smtClean="0"/>
              <a:t>const</a:t>
            </a:r>
            <a:r>
              <a:rPr lang="en-US" dirty="0" smtClean="0"/>
              <a:t> routes = [</a:t>
            </a:r>
          </a:p>
          <a:p>
            <a:pPr lvl="1"/>
            <a:r>
              <a:rPr lang="en-US" dirty="0" smtClean="0"/>
              <a:t>  { path: '/', component: Home },</a:t>
            </a:r>
          </a:p>
          <a:p>
            <a:pPr lvl="1"/>
            <a:r>
              <a:rPr lang="en-US" dirty="0" smtClean="0"/>
              <a:t>  { path: '/about', component: About },</a:t>
            </a:r>
          </a:p>
          <a:p>
            <a:pPr lvl="1"/>
            <a:r>
              <a:rPr lang="en-US" dirty="0" smtClean="0"/>
              <a:t>  { path: '*', component: </a:t>
            </a:r>
            <a:r>
              <a:rPr lang="en-US" dirty="0" err="1" smtClean="0"/>
              <a:t>NotFound</a:t>
            </a:r>
            <a:r>
              <a:rPr lang="en-US" dirty="0" smtClean="0"/>
              <a:t> }</a:t>
            </a:r>
          </a:p>
          <a:p>
            <a:pPr lvl="1"/>
            <a:r>
              <a:rPr lang="en-US" dirty="0" smtClean="0"/>
              <a:t>];</a:t>
            </a:r>
            <a:endParaRPr lang="ru-RU" dirty="0" smtClean="0"/>
          </a:p>
          <a:p>
            <a:r>
              <a:rPr lang="ru-RU" b="1" dirty="0"/>
              <a:t>&lt;</a:t>
            </a:r>
            <a:r>
              <a:rPr lang="ru-RU" b="1" dirty="0" err="1"/>
              <a:t>router-view</a:t>
            </a:r>
            <a:r>
              <a:rPr lang="ru-RU" b="1" dirty="0"/>
              <a:t>&gt;&lt;/</a:t>
            </a:r>
            <a:r>
              <a:rPr lang="ru-RU" b="1" dirty="0" err="1"/>
              <a:t>router-view</a:t>
            </a:r>
            <a:r>
              <a:rPr lang="ru-RU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7325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2916" y="2627061"/>
            <a:ext cx="6364705" cy="1325563"/>
          </a:xfrm>
        </p:spPr>
        <p:txBody>
          <a:bodyPr/>
          <a:lstStyle/>
          <a:p>
            <a:pPr algn="ctr"/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Пример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33136" y="316998"/>
            <a:ext cx="6096000" cy="62324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900" dirty="0" smtClean="0"/>
              <a:t>&lt;script&gt;</a:t>
            </a:r>
            <a:endParaRPr lang="ru-RU" sz="1900" dirty="0" smtClean="0"/>
          </a:p>
          <a:p>
            <a:r>
              <a:rPr lang="en-US" sz="1900" dirty="0" err="1" smtClean="0"/>
              <a:t>const</a:t>
            </a:r>
            <a:r>
              <a:rPr lang="en-US" sz="1900" dirty="0" smtClean="0"/>
              <a:t> </a:t>
            </a:r>
            <a:r>
              <a:rPr lang="en-US" sz="1900" dirty="0" err="1" smtClean="0"/>
              <a:t>NotFound</a:t>
            </a:r>
            <a:r>
              <a:rPr lang="en-US" sz="1900" dirty="0" smtClean="0"/>
              <a:t> = { template: '&lt;h2&gt;Page Not Found&lt;/h2&gt;' }</a:t>
            </a:r>
          </a:p>
          <a:p>
            <a:r>
              <a:rPr lang="en-US" sz="1900" dirty="0" err="1" smtClean="0"/>
              <a:t>const</a:t>
            </a:r>
            <a:r>
              <a:rPr lang="en-US" sz="1900" dirty="0" smtClean="0"/>
              <a:t> Home = { template: '&lt;h2&gt;Home Page&lt;/h2&gt;' }</a:t>
            </a:r>
          </a:p>
          <a:p>
            <a:r>
              <a:rPr lang="en-US" sz="1900" dirty="0" err="1" smtClean="0"/>
              <a:t>const</a:t>
            </a:r>
            <a:r>
              <a:rPr lang="en-US" sz="1900" dirty="0" smtClean="0"/>
              <a:t> About = { template: '&lt;h2&gt;About Page&lt;/h2&gt;' }</a:t>
            </a:r>
          </a:p>
          <a:p>
            <a:endParaRPr lang="ru-RU" sz="1900" dirty="0" smtClean="0"/>
          </a:p>
          <a:p>
            <a:r>
              <a:rPr lang="en-US" sz="1900" dirty="0" err="1" smtClean="0"/>
              <a:t>const</a:t>
            </a:r>
            <a:r>
              <a:rPr lang="en-US" sz="1900" dirty="0" smtClean="0"/>
              <a:t> routes = [</a:t>
            </a:r>
          </a:p>
          <a:p>
            <a:r>
              <a:rPr lang="en-US" sz="1900" dirty="0" smtClean="0"/>
              <a:t>  { path: '/', component: Home },</a:t>
            </a:r>
          </a:p>
          <a:p>
            <a:r>
              <a:rPr lang="en-US" sz="1900" dirty="0" smtClean="0"/>
              <a:t>  { path: '/about', component: About },</a:t>
            </a:r>
          </a:p>
          <a:p>
            <a:r>
              <a:rPr lang="en-US" sz="1900" dirty="0" smtClean="0"/>
              <a:t>  { path: '*', component: </a:t>
            </a:r>
            <a:r>
              <a:rPr lang="en-US" sz="1900" dirty="0" err="1" smtClean="0"/>
              <a:t>NotFound</a:t>
            </a:r>
            <a:r>
              <a:rPr lang="en-US" sz="1900" dirty="0" smtClean="0"/>
              <a:t> }</a:t>
            </a:r>
          </a:p>
          <a:p>
            <a:r>
              <a:rPr lang="en-US" sz="1900" dirty="0" smtClean="0"/>
              <a:t>];</a:t>
            </a:r>
          </a:p>
          <a:p>
            <a:endParaRPr lang="ru-RU" sz="1900" dirty="0" smtClean="0"/>
          </a:p>
          <a:p>
            <a:r>
              <a:rPr lang="en-US" sz="1900" dirty="0" err="1" smtClean="0"/>
              <a:t>const</a:t>
            </a:r>
            <a:r>
              <a:rPr lang="en-US" sz="1900" dirty="0" smtClean="0"/>
              <a:t> router = new </a:t>
            </a:r>
            <a:r>
              <a:rPr lang="en-US" sz="1900" dirty="0" err="1" smtClean="0"/>
              <a:t>VueRouter</a:t>
            </a:r>
            <a:r>
              <a:rPr lang="en-US" sz="1900" dirty="0" smtClean="0"/>
              <a:t>({</a:t>
            </a:r>
          </a:p>
          <a:p>
            <a:r>
              <a:rPr lang="en-US" sz="1900" dirty="0" smtClean="0"/>
              <a:t>    mode: 'history',</a:t>
            </a:r>
          </a:p>
          <a:p>
            <a:r>
              <a:rPr lang="en-US" sz="1900" dirty="0" smtClean="0"/>
              <a:t>    routes: routes</a:t>
            </a:r>
          </a:p>
          <a:p>
            <a:r>
              <a:rPr lang="en-US" sz="1900" dirty="0" smtClean="0"/>
              <a:t>});</a:t>
            </a:r>
          </a:p>
          <a:p>
            <a:r>
              <a:rPr lang="en-US" sz="1900" dirty="0" smtClean="0"/>
              <a:t> </a:t>
            </a:r>
          </a:p>
          <a:p>
            <a:r>
              <a:rPr lang="en-US" sz="1900" dirty="0" smtClean="0"/>
              <a:t>new </a:t>
            </a:r>
            <a:r>
              <a:rPr lang="en-US" sz="1900" dirty="0" err="1" smtClean="0"/>
              <a:t>Vue</a:t>
            </a:r>
            <a:r>
              <a:rPr lang="en-US" sz="1900" dirty="0" smtClean="0"/>
              <a:t>({</a:t>
            </a:r>
          </a:p>
          <a:p>
            <a:r>
              <a:rPr lang="en-US" sz="1900" dirty="0" smtClean="0"/>
              <a:t>  el: '#app',</a:t>
            </a:r>
          </a:p>
          <a:p>
            <a:r>
              <a:rPr lang="en-US" sz="1900" dirty="0" smtClean="0"/>
              <a:t>  router: router</a:t>
            </a:r>
          </a:p>
          <a:p>
            <a:r>
              <a:rPr lang="en-US" sz="1900" dirty="0" smtClean="0"/>
              <a:t>})</a:t>
            </a:r>
          </a:p>
          <a:p>
            <a:r>
              <a:rPr lang="en-US" sz="1900" dirty="0" smtClean="0"/>
              <a:t>&lt;/script&gt;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116081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6943" y="452211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Навигация и </a:t>
            </a:r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ссылки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3797"/>
            <a:ext cx="10515600" cy="1265918"/>
          </a:xfrm>
        </p:spPr>
        <p:txBody>
          <a:bodyPr/>
          <a:lstStyle/>
          <a:p>
            <a:r>
              <a:rPr lang="en-US" dirty="0"/>
              <a:t>&lt;router-link to="/" exact&gt;Home&lt;/router-link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en-US" dirty="0"/>
              <a:t>&lt;router-link tag="div" to="/"&gt;&lt;a&gt;Home&lt;/a&gt;&lt;/router-link&gt;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488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0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-16590"/>
            <a:ext cx="10675620" cy="687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1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4981"/>
          <a:stretch/>
        </p:blipFill>
        <p:spPr>
          <a:xfrm>
            <a:off x="502920" y="6093"/>
            <a:ext cx="11109960" cy="685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2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0"/>
            <a:ext cx="10309860" cy="687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7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4420"/>
            <a:ext cx="12192000" cy="400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3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Краткое сравнение</a:t>
            </a:r>
            <a:endParaRPr lang="ru-RU" dirty="0"/>
          </a:p>
        </p:txBody>
      </p:sp>
      <p:pic>
        <p:nvPicPr>
          <p:cNvPr id="2050" name="Picture 2" descr="https://habrastorage.org/web/24d/08a/b48/24d08ab482d541fe971522b674d8eb5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249" y="1826711"/>
            <a:ext cx="762000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28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832</Words>
  <Application>Microsoft Office PowerPoint</Application>
  <PresentationFormat>Широкоэкранный</PresentationFormat>
  <Paragraphs>157</Paragraphs>
  <Slides>33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Courier</vt:lpstr>
      <vt:lpstr>Roboto Mono</vt:lpstr>
      <vt:lpstr>Times New Roman</vt:lpstr>
      <vt:lpstr>Office Theme</vt:lpstr>
      <vt:lpstr>Презентация PowerPoint</vt:lpstr>
      <vt:lpstr>Ссылки</vt:lpstr>
      <vt:lpstr>Почему vue.js?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Краткое сравнение</vt:lpstr>
      <vt:lpstr>Количество звезд</vt:lpstr>
      <vt:lpstr>Количество скачиваний</vt:lpstr>
      <vt:lpstr>Google Trends</vt:lpstr>
      <vt:lpstr>Производительность</vt:lpstr>
      <vt:lpstr>Выделение памяти</vt:lpstr>
      <vt:lpstr>Порог вхождения</vt:lpstr>
      <vt:lpstr>Преимущества</vt:lpstr>
      <vt:lpstr>Недостатки</vt:lpstr>
      <vt:lpstr>Вывод</vt:lpstr>
      <vt:lpstr>Краткий обзор работы с VueJS</vt:lpstr>
      <vt:lpstr>Установка</vt:lpstr>
      <vt:lpstr>Создание экземплера Vue</vt:lpstr>
      <vt:lpstr>Жизненный цикл</vt:lpstr>
      <vt:lpstr>Created</vt:lpstr>
      <vt:lpstr>Данные и методы</vt:lpstr>
      <vt:lpstr>Блокировка отслеживания изменений</vt:lpstr>
      <vt:lpstr>Пример исходного кода приложения</vt:lpstr>
      <vt:lpstr>Привязка данных</vt:lpstr>
      <vt:lpstr>Обработка событий</vt:lpstr>
      <vt:lpstr>Условный рендеринг</vt:lpstr>
      <vt:lpstr>Компоненты</vt:lpstr>
      <vt:lpstr>Маршрутизация</vt:lpstr>
      <vt:lpstr>Пример</vt:lpstr>
      <vt:lpstr>Навигация и ссылки</vt:lpstr>
    </vt:vector>
  </TitlesOfParts>
  <Company>itransition.corp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Raltsevich, Eduard</dc:creator>
  <cp:lastModifiedBy>Eduard Ralcevich</cp:lastModifiedBy>
  <cp:revision>26</cp:revision>
  <dcterms:created xsi:type="dcterms:W3CDTF">2018-05-25T12:22:19Z</dcterms:created>
  <dcterms:modified xsi:type="dcterms:W3CDTF">2018-05-26T05:56:24Z</dcterms:modified>
</cp:coreProperties>
</file>