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7"/>
  </p:notesMasterIdLst>
  <p:sldIdLst>
    <p:sldId id="256" r:id="rId2"/>
    <p:sldId id="267" r:id="rId3"/>
    <p:sldId id="268" r:id="rId4"/>
    <p:sldId id="269" r:id="rId5"/>
    <p:sldId id="270" r:id="rId6"/>
    <p:sldId id="257" r:id="rId7"/>
    <p:sldId id="258" r:id="rId8"/>
    <p:sldId id="259" r:id="rId9"/>
    <p:sldId id="260" r:id="rId10"/>
    <p:sldId id="261" r:id="rId11"/>
    <p:sldId id="262" r:id="rId12"/>
    <p:sldId id="289" r:id="rId13"/>
    <p:sldId id="290" r:id="rId14"/>
    <p:sldId id="291" r:id="rId15"/>
    <p:sldId id="292" r:id="rId16"/>
    <p:sldId id="293" r:id="rId17"/>
    <p:sldId id="294" r:id="rId18"/>
    <p:sldId id="263" r:id="rId19"/>
    <p:sldId id="264" r:id="rId20"/>
    <p:sldId id="265" r:id="rId21"/>
    <p:sldId id="266" r:id="rId22"/>
    <p:sldId id="286" r:id="rId23"/>
    <p:sldId id="287" r:id="rId24"/>
    <p:sldId id="288" r:id="rId25"/>
    <p:sldId id="29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C293D-DA48-4285-A9D3-F99AE16A111C}" type="datetimeFigureOut">
              <a:rPr lang="ru-RU" smtClean="0"/>
              <a:t>04.12.2017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CDBCC4-52A5-4D2C-AB55-E1B8AD0B80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900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DBCC4-52A5-4D2C-AB55-E1B8AD0B802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1798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0273A38-9AC3-4A9F-9FC6-B0DF760519BE}" type="datetimeFigureOut">
              <a:rPr lang="ru-RU" smtClean="0"/>
              <a:t>04.12.2017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D9E62DA-6420-41F8-B795-AFC5EE91929B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610595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73A38-9AC3-4A9F-9FC6-B0DF760519BE}" type="datetimeFigureOut">
              <a:rPr lang="ru-RU" smtClean="0"/>
              <a:t>04.12.2017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62DA-6420-41F8-B795-AFC5EE9192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1941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73A38-9AC3-4A9F-9FC6-B0DF760519BE}" type="datetimeFigureOut">
              <a:rPr lang="ru-RU" smtClean="0"/>
              <a:t>04.12.2017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62DA-6420-41F8-B795-AFC5EE9192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3975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73A38-9AC3-4A9F-9FC6-B0DF760519BE}" type="datetimeFigureOut">
              <a:rPr lang="ru-RU" smtClean="0"/>
              <a:t>04.12.2017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62DA-6420-41F8-B795-AFC5EE9192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2266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273A38-9AC3-4A9F-9FC6-B0DF760519BE}" type="datetimeFigureOut">
              <a:rPr lang="ru-RU" smtClean="0"/>
              <a:t>04.12.2017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9E62DA-6420-41F8-B795-AFC5EE91929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37854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73A38-9AC3-4A9F-9FC6-B0DF760519BE}" type="datetimeFigureOut">
              <a:rPr lang="ru-RU" smtClean="0"/>
              <a:t>04.12.2017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62DA-6420-41F8-B795-AFC5EE9192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37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73A38-9AC3-4A9F-9FC6-B0DF760519BE}" type="datetimeFigureOut">
              <a:rPr lang="ru-RU" smtClean="0"/>
              <a:t>04.12.2017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62DA-6420-41F8-B795-AFC5EE9192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3414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73A38-9AC3-4A9F-9FC6-B0DF760519BE}" type="datetimeFigureOut">
              <a:rPr lang="ru-RU" smtClean="0"/>
              <a:t>04.12.2017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62DA-6420-41F8-B795-AFC5EE9192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345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73A38-9AC3-4A9F-9FC6-B0DF760519BE}" type="datetimeFigureOut">
              <a:rPr lang="ru-RU" smtClean="0"/>
              <a:t>04.12.2017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62DA-6420-41F8-B795-AFC5EE9192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64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273A38-9AC3-4A9F-9FC6-B0DF760519BE}" type="datetimeFigureOut">
              <a:rPr lang="ru-RU" smtClean="0"/>
              <a:t>04.12.2017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9E62DA-6420-41F8-B795-AFC5EE91929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357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273A38-9AC3-4A9F-9FC6-B0DF760519BE}" type="datetimeFigureOut">
              <a:rPr lang="ru-RU" smtClean="0"/>
              <a:t>04.12.2017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9E62DA-6420-41F8-B795-AFC5EE91929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6546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0273A38-9AC3-4A9F-9FC6-B0DF760519BE}" type="datetimeFigureOut">
              <a:rPr lang="ru-RU" smtClean="0"/>
              <a:t>04.12.2017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D9E62DA-6420-41F8-B795-AFC5EE91929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62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dn.jsdelivr.net/bluebird/latest/bluebird.min.js" TargetMode="External"/><Relationship Id="rId2" Type="http://schemas.openxmlformats.org/officeDocument/2006/relationships/hyperlink" Target="https://cdn.jsdelivr.net/bluebird/latest/bluebird.j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dn.jsdelivr.net/bluebird/latest/bluebird.core.min.js" TargetMode="External"/><Relationship Id="rId4" Type="http://schemas.openxmlformats.org/officeDocument/2006/relationships/hyperlink" Target="https://cdn.jsdelivr.net/bluebird/latest/bluebird.core.j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luebirdjs.com/docs/api/catch.html" TargetMode="External"/><Relationship Id="rId2" Type="http://schemas.openxmlformats.org/officeDocument/2006/relationships/hyperlink" Target="http://bluebirdjs.com/docs/api/promise.try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uebirdjs.com/docs/api/throw.html" TargetMode="External"/><Relationship Id="rId5" Type="http://schemas.openxmlformats.org/officeDocument/2006/relationships/hyperlink" Target="http://bluebirdjs.com/docs/api/return.html" TargetMode="External"/><Relationship Id="rId4" Type="http://schemas.openxmlformats.org/officeDocument/2006/relationships/hyperlink" Target="http://bluebirdjs.com/docs/api/finally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2159DB-6D78-413E-A3C9-023CB02DD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857957" cy="267559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Bluebird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DDB06E7-AA30-44BD-AA6B-9FCE4A0DD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40615" y="4757615"/>
            <a:ext cx="2541563" cy="911664"/>
          </a:xfrm>
        </p:spPr>
        <p:txBody>
          <a:bodyPr>
            <a:normAutofit/>
          </a:bodyPr>
          <a:lstStyle/>
          <a:p>
            <a:pPr algn="r"/>
            <a:r>
              <a:rPr lang="ru-RU" dirty="0" err="1"/>
              <a:t>Прихач</a:t>
            </a:r>
            <a:r>
              <a:rPr lang="ru-RU" dirty="0"/>
              <a:t> А.А</a:t>
            </a:r>
          </a:p>
          <a:p>
            <a:pPr algn="r"/>
            <a:r>
              <a:rPr lang="ru-RU" dirty="0"/>
              <a:t>Сазонова Е.С</a:t>
            </a:r>
          </a:p>
        </p:txBody>
      </p:sp>
    </p:spTree>
    <p:extLst>
      <p:ext uri="{BB962C8B-B14F-4D97-AF65-F5344CB8AC3E}">
        <p14:creationId xmlns:p14="http://schemas.microsoft.com/office/powerpoint/2010/main" val="3663707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5F4110-8405-419E-BEF4-9C78CB719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58140"/>
            <a:ext cx="9601200" cy="777240"/>
          </a:xfrm>
        </p:spPr>
        <p:txBody>
          <a:bodyPr/>
          <a:lstStyle/>
          <a:p>
            <a:r>
              <a:rPr lang="en-US" dirty="0"/>
              <a:t>Resolve and Reject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3268D6C-C8CA-4157-87A7-F207BC14202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135380"/>
            <a:ext cx="8008620" cy="439674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F049FA2-B038-4DBF-969A-8A00E4AD2A1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95400" y="5775960"/>
            <a:ext cx="405384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88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EA345D-5010-4B40-8C2B-F20837E0C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88620"/>
            <a:ext cx="9601200" cy="822960"/>
          </a:xfrm>
        </p:spPr>
        <p:txBody>
          <a:bodyPr/>
          <a:lstStyle/>
          <a:p>
            <a:r>
              <a:rPr lang="en-US" dirty="0"/>
              <a:t>Resolve and Reject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EF33E6A-475E-4A36-A32A-3DE8CA20094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211580"/>
            <a:ext cx="8145780" cy="450342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E255CB3-1D8A-4A8C-A8EE-6750270909D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95400" y="5835015"/>
            <a:ext cx="4800600" cy="81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616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85F36F-B3EE-4EAE-A69A-E616EA0EF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Цепочки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F150A23-81A6-417E-94D1-F6F09550A8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1600" y="1465397"/>
            <a:ext cx="6165274" cy="4457622"/>
          </a:xfrm>
          <a:prstGeom prst="rect">
            <a:avLst/>
          </a:prstGeom>
          <a:solidFill>
            <a:srgbClr val="23232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539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1. 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Трансформируем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значение</a:t>
            </a:r>
            <a:endParaRPr kumimoji="0" lang="ru-RU" altLang="ru-RU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1" u="none" strike="noStrike" cap="none" normalizeH="0" baseline="0" dirty="0">
              <a:ln>
                <a:noFill/>
              </a:ln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ru-RU" sz="1800" b="1" i="0" u="none" strike="noStrike" cap="none" normalizeH="0" baseline="0" dirty="0" err="1">
                <a:ln>
                  <a:noFill/>
                </a:ln>
                <a:solidFill>
                  <a:srgbClr val="C26230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const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promise = 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C26230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Promise(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C26230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function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D0D0FF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(resolve, reject)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{  resolve(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);});</a:t>
            </a:r>
            <a:endParaRPr kumimoji="0" lang="ru-RU" altLang="ru-RU" sz="1800" b="1" i="0" u="none" strike="noStrike" cap="none" normalizeH="0" baseline="0" dirty="0">
              <a:ln>
                <a:noFill/>
              </a:ln>
              <a:solidFill>
                <a:srgbClr val="E6E1DC"/>
              </a:solidFill>
              <a:effectLst/>
              <a:latin typeface="inherit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ru-RU" sz="1800" b="1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promise.then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C26230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function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D0D0FF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ru-RU" sz="1800" b="1" i="0" u="none" strike="noStrike" cap="none" normalizeH="0" baseline="0" dirty="0" err="1">
                <a:ln>
                  <a:noFill/>
                </a:ln>
                <a:solidFill>
                  <a:srgbClr val="D0D0FF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val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D0D0FF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{ </a:t>
            </a:r>
            <a:endParaRPr kumimoji="0" lang="ru-RU" altLang="ru-RU" sz="1800" b="1" i="0" u="none" strike="noStrike" cap="none" normalizeH="0" baseline="0" dirty="0">
              <a:ln>
                <a:noFill/>
              </a:ln>
              <a:solidFill>
                <a:srgbClr val="E6E1DC"/>
              </a:solidFill>
              <a:effectLst/>
              <a:latin typeface="inherit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console.log(</a:t>
            </a:r>
            <a:r>
              <a:rPr kumimoji="0" lang="en-US" altLang="ru-RU" sz="1800" b="1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val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); </a:t>
            </a:r>
            <a:r>
              <a:rPr kumimoji="0" lang="en-US" altLang="ru-RU" sz="1800" b="1" i="1" u="none" strike="noStrike" cap="none" normalizeH="0" baseline="0" dirty="0">
                <a:ln>
                  <a:noFill/>
                </a:ln>
                <a:solidFill>
                  <a:srgbClr val="BC9458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// 1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kumimoji="0" lang="ru-RU" altLang="ru-RU" sz="1800" b="1" i="0" u="none" strike="noStrike" cap="none" normalizeH="0" baseline="0" dirty="0">
              <a:ln>
                <a:noFill/>
              </a:ln>
              <a:solidFill>
                <a:srgbClr val="E6E1DC"/>
              </a:solidFill>
              <a:effectLst/>
              <a:latin typeface="inherit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C26230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ru-RU" sz="1800" b="1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val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+ 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endParaRPr kumimoji="0" lang="ru-RU" altLang="ru-RU" sz="1800" b="1" i="0" u="none" strike="noStrike" cap="none" normalizeH="0" baseline="0" dirty="0">
              <a:ln>
                <a:noFill/>
              </a:ln>
              <a:solidFill>
                <a:srgbClr val="A5C261"/>
              </a:solidFill>
              <a:effectLst/>
              <a:latin typeface="inherit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}).then(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C26230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function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D0D0FF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ru-RU" sz="1800" b="1" i="0" u="none" strike="noStrike" cap="none" normalizeH="0" baseline="0" dirty="0" err="1">
                <a:ln>
                  <a:noFill/>
                </a:ln>
                <a:solidFill>
                  <a:srgbClr val="D0D0FF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val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D0D0FF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{ </a:t>
            </a:r>
            <a:endParaRPr kumimoji="0" lang="ru-RU" altLang="ru-RU" sz="1800" b="1" i="0" u="none" strike="noStrike" cap="none" normalizeH="0" baseline="0" dirty="0">
              <a:ln>
                <a:noFill/>
              </a:ln>
              <a:solidFill>
                <a:srgbClr val="E6E1DC"/>
              </a:solidFill>
              <a:effectLst/>
              <a:latin typeface="inherit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console.log(</a:t>
            </a:r>
            <a:r>
              <a:rPr kumimoji="0" lang="en-US" altLang="ru-RU" sz="1800" b="1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val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); </a:t>
            </a:r>
            <a:r>
              <a:rPr kumimoji="0" lang="en-US" altLang="ru-RU" sz="1800" b="1" i="1" u="none" strike="noStrike" cap="none" normalizeH="0" baseline="0" dirty="0">
                <a:ln>
                  <a:noFill/>
                </a:ln>
                <a:solidFill>
                  <a:srgbClr val="BC9458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// 3</a:t>
            </a:r>
            <a:endParaRPr kumimoji="0" lang="ru-RU" altLang="ru-RU" sz="1800" b="1" i="1" u="none" strike="noStrike" cap="none" normalizeH="0" baseline="0" dirty="0">
              <a:ln>
                <a:noFill/>
              </a:ln>
              <a:solidFill>
                <a:srgbClr val="BC9458"/>
              </a:solidFill>
              <a:effectLst/>
              <a:latin typeface="inherit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});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kumimoji="0" lang="ru-RU" altLang="ru-RU" sz="1800" b="0" i="1" u="none" strike="noStrike" cap="none" normalizeH="0" baseline="0" dirty="0">
              <a:ln>
                <a:noFill/>
              </a:ln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get(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kumimoji="0" lang="en-US" altLang="ru-RU" sz="1800" b="1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story.json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).then(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C26230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function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D0D0FF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(response)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{ </a:t>
            </a:r>
            <a:endParaRPr kumimoji="0" lang="ru-RU" altLang="ru-RU" sz="1800" b="1" i="0" u="none" strike="noStrike" cap="none" normalizeH="0" baseline="0" dirty="0">
              <a:ln>
                <a:noFill/>
              </a:ln>
              <a:solidFill>
                <a:srgbClr val="E6E1DC"/>
              </a:solidFill>
              <a:effectLst/>
              <a:latin typeface="inherit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C26230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ru-RU" sz="1800" b="1" i="0" u="none" strike="noStrike" cap="none" normalizeH="0" baseline="0" dirty="0" err="1">
                <a:ln>
                  <a:noFill/>
                </a:ln>
                <a:solidFill>
                  <a:srgbClr val="6D9CBE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JSON</a:t>
            </a:r>
            <a:r>
              <a:rPr kumimoji="0" lang="en-US" altLang="ru-RU" sz="1800" b="1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.parse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(response);</a:t>
            </a:r>
            <a:endParaRPr kumimoji="0" lang="ru-RU" altLang="ru-RU" sz="1800" b="1" i="0" u="none" strike="noStrike" cap="none" normalizeH="0" baseline="0" dirty="0">
              <a:ln>
                <a:noFill/>
              </a:ln>
              <a:solidFill>
                <a:srgbClr val="E6E1DC"/>
              </a:solidFill>
              <a:effectLst/>
              <a:latin typeface="inherit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}).then(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C26230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function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D0D0FF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(response)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{ </a:t>
            </a:r>
            <a:endParaRPr kumimoji="0" lang="ru-RU" altLang="ru-RU" sz="1800" b="1" i="0" u="none" strike="noStrike" cap="none" normalizeH="0" baseline="0" dirty="0">
              <a:ln>
                <a:noFill/>
              </a:ln>
              <a:solidFill>
                <a:srgbClr val="E6E1DC"/>
              </a:solidFill>
              <a:effectLst/>
              <a:latin typeface="inherit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console.log(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altLang="ru-RU" sz="1800" b="1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Yey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JSON!"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, response);</a:t>
            </a:r>
            <a:endParaRPr kumimoji="0" lang="ru-RU" altLang="ru-RU" sz="1800" b="1" i="0" u="none" strike="noStrike" cap="none" normalizeH="0" baseline="0" dirty="0">
              <a:ln>
                <a:noFill/>
              </a:ln>
              <a:solidFill>
                <a:srgbClr val="E6E1DC"/>
              </a:solidFill>
              <a:effectLst/>
              <a:latin typeface="inherit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inherit"/>
                <a:cs typeface="Courier New" panose="02070309020205020404" pitchFamily="49" charset="0"/>
              </a:rPr>
              <a:t>});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892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C10E838-6FED-40D4-9665-C9F59DA765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03158" y="2206312"/>
            <a:ext cx="7844589" cy="2046714"/>
          </a:xfrm>
          <a:prstGeom prst="rect">
            <a:avLst/>
          </a:prstGeom>
          <a:solidFill>
            <a:srgbClr val="23232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b="1" dirty="0">
                <a:solidFill>
                  <a:schemeClr val="bg1"/>
                </a:solidFill>
              </a:rPr>
              <a:t>2. Очередь из асинхронных действий</a:t>
            </a:r>
            <a:endParaRPr lang="en-US" b="1" dirty="0">
              <a:solidFill>
                <a:schemeClr val="bg1"/>
              </a:solidFill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b="1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getJSON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story.json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).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then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C26230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D0D0FF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D0D0FF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story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D0D0FF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{ </a:t>
            </a:r>
            <a:r>
              <a:rPr kumimoji="0" lang="ru-RU" altLang="ru-RU" sz="1800" b="1" i="1" u="none" strike="noStrike" cap="none" normalizeH="0" baseline="0" dirty="0">
                <a:ln>
                  <a:noFill/>
                </a:ln>
                <a:solidFill>
                  <a:srgbClr val="BC9458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//дает нам набор URL-адресов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kumimoji="0" lang="en-US" altLang="ru-RU" sz="1800" b="1" i="0" u="none" strike="noStrike" cap="none" normalizeH="0" baseline="0" dirty="0">
              <a:ln>
                <a:noFill/>
              </a:ln>
              <a:solidFill>
                <a:srgbClr val="E6E1DC"/>
              </a:solidFill>
              <a:effectLst/>
              <a:latin typeface="inherit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C26230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ru-RU" sz="1800" b="1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getJSON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ru-RU" sz="1800" b="1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story.chapterUrls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]);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}).then(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C26230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function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D0D0FF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(chapter1)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console.log(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"Got chapter 1!"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, chapter1);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});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410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AF2D4D6-CA3E-4934-A393-166A44D926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1600" y="1529712"/>
            <a:ext cx="7291137" cy="3903625"/>
          </a:xfrm>
          <a:prstGeom prst="rect">
            <a:avLst/>
          </a:prstGeom>
          <a:solidFill>
            <a:srgbClr val="23232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539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3. 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Цепочка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catch</a:t>
            </a:r>
            <a:endParaRPr kumimoji="0" lang="ru-RU" altLang="ru-RU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1" u="none" strike="noStrike" cap="none" normalizeH="0" baseline="0" dirty="0">
              <a:ln>
                <a:noFill/>
              </a:ln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fetch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'https://api.github.com/users/user'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.then(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C26230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function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D0D0FF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(response)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{        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C26230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ru-RU" sz="1800" b="1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response.status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=== 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200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){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      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C26230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response;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  }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C26230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throw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C26230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6D9CBE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Error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ru-RU" sz="1800" b="1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response.status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);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 }) .then(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C26230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function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D0D0FF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(response)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{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C26230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ru-RU" sz="1800" b="1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response.json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();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}) .then(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C26230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function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D0D0FF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(data)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{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    console.log(data.name);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 }) .catch(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C26230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function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D0D0FF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(error)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{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  console.log(</a:t>
            </a:r>
            <a:r>
              <a:rPr kumimoji="0" lang="en-US" altLang="ru-RU" sz="1800" b="1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error.stack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})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782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72B45A-4ED0-4854-B5C9-BFAC64943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.catch()</a:t>
            </a:r>
            <a:endParaRPr lang="ru-RU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BDF30B4-0749-4705-BB1B-3AE5291574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1600" y="2464221"/>
            <a:ext cx="5808000" cy="25391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let 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promise 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= 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new 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Promise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function 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(resolve, reject) {</a:t>
            </a:r>
            <a:b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reject(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new 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Error((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kumimoji="0" lang="en-US" altLang="ru-RU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MyError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)));</a:t>
            </a:r>
            <a:b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});</a:t>
            </a:r>
            <a:b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8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promise</a:t>
            </a:r>
            <a:r>
              <a:rPr kumimoji="0" lang="en-US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ru-RU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then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(data=&gt;{</a:t>
            </a:r>
            <a:b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console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log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(data);</a:t>
            </a:r>
            <a:b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}).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catch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(error=&gt;{</a:t>
            </a:r>
            <a:b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console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log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(error + 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'!'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b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});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025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4073AC2-F23D-4FB4-8206-4F7FAB43B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4450" y="1600200"/>
            <a:ext cx="8953500" cy="3657600"/>
          </a:xfrm>
          <a:solidFill>
            <a:schemeClr val="bg1"/>
          </a:solidFill>
        </p:spPr>
        <p:txBody>
          <a:bodyPr/>
          <a:lstStyle/>
          <a:p>
            <a:r>
              <a:rPr lang="en-US" b="1" dirty="0"/>
              <a:t>let </a:t>
            </a:r>
            <a:r>
              <a:rPr lang="en-US" dirty="0"/>
              <a:t>promise = </a:t>
            </a:r>
            <a:r>
              <a:rPr lang="en-US" b="1" dirty="0"/>
              <a:t>new </a:t>
            </a:r>
            <a:r>
              <a:rPr lang="en-US" dirty="0"/>
              <a:t>Promise(</a:t>
            </a:r>
            <a:r>
              <a:rPr lang="en-US" b="1" dirty="0"/>
              <a:t>function </a:t>
            </a:r>
            <a:r>
              <a:rPr lang="en-US" dirty="0"/>
              <a:t>(resolve, reject) {</a:t>
            </a:r>
            <a:br>
              <a:rPr lang="en-US" dirty="0"/>
            </a:br>
            <a:r>
              <a:rPr lang="en-US" dirty="0"/>
              <a:t>    reject(</a:t>
            </a:r>
            <a:r>
              <a:rPr lang="en-US" b="1" dirty="0"/>
              <a:t>new </a:t>
            </a:r>
            <a:r>
              <a:rPr lang="en-US" b="1" dirty="0" err="1"/>
              <a:t>TypeError</a:t>
            </a:r>
            <a:r>
              <a:rPr lang="en-US" dirty="0"/>
              <a:t>((</a:t>
            </a:r>
            <a:r>
              <a:rPr lang="en-US" b="1" dirty="0"/>
              <a:t>'</a:t>
            </a:r>
            <a:r>
              <a:rPr lang="en-US" b="1" dirty="0" err="1"/>
              <a:t>TypeErr</a:t>
            </a:r>
            <a:r>
              <a:rPr lang="en-US" b="1" dirty="0"/>
              <a:t>'</a:t>
            </a:r>
            <a:r>
              <a:rPr lang="en-US" dirty="0"/>
              <a:t>)));</a:t>
            </a:r>
            <a:br>
              <a:rPr lang="en-US" dirty="0"/>
            </a:br>
            <a:r>
              <a:rPr lang="en-US" dirty="0"/>
              <a:t>});</a:t>
            </a:r>
            <a:br>
              <a:rPr lang="en-US" dirty="0"/>
            </a:br>
            <a:r>
              <a:rPr lang="en-US" dirty="0" err="1"/>
              <a:t>promise.then</a:t>
            </a:r>
            <a:r>
              <a:rPr lang="en-US" dirty="0"/>
              <a:t>(data=&gt;{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console</a:t>
            </a:r>
            <a:r>
              <a:rPr lang="en-US" dirty="0"/>
              <a:t>.log(data);</a:t>
            </a:r>
            <a:br>
              <a:rPr lang="en-US" dirty="0"/>
            </a:br>
            <a:r>
              <a:rPr lang="en-US" dirty="0"/>
              <a:t>}).catch(</a:t>
            </a:r>
            <a:r>
              <a:rPr lang="en-US" b="1" dirty="0" err="1"/>
              <a:t>TypeError</a:t>
            </a:r>
            <a:r>
              <a:rPr lang="en-US" dirty="0"/>
              <a:t>, </a:t>
            </a:r>
            <a:r>
              <a:rPr lang="en-US" dirty="0" err="1"/>
              <a:t>ReferenceError</a:t>
            </a:r>
            <a:r>
              <a:rPr lang="ru-RU" dirty="0"/>
              <a:t>,</a:t>
            </a:r>
            <a:r>
              <a:rPr lang="en-US" dirty="0"/>
              <a:t> (error)=&gt;{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console</a:t>
            </a:r>
            <a:r>
              <a:rPr lang="en-US" dirty="0"/>
              <a:t>.log(error + </a:t>
            </a:r>
            <a:r>
              <a:rPr lang="en-US" b="1" dirty="0"/>
              <a:t>'!'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}). catch(error=&gt;{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console</a:t>
            </a:r>
            <a:r>
              <a:rPr lang="en-US" dirty="0"/>
              <a:t>.log(error + </a:t>
            </a:r>
            <a:r>
              <a:rPr lang="en-US" b="1" dirty="0"/>
              <a:t>'!!!'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});</a:t>
            </a:r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6EC74C6-35A9-40B1-9D75-5ABD4461C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5429250"/>
            <a:ext cx="9891346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5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2D4EF6-C2B8-4740-9C16-3F030240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.error()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5A6792-C584-42D8-8449-D32F2C507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9163050" cy="346710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const</a:t>
            </a:r>
            <a:r>
              <a:rPr lang="en-US" dirty="0"/>
              <a:t> fs = </a:t>
            </a:r>
            <a:r>
              <a:rPr lang="en-US" dirty="0" err="1"/>
              <a:t>Promise.promisifyAll</a:t>
            </a:r>
            <a:r>
              <a:rPr lang="en-US" dirty="0"/>
              <a:t>(require("fs")); 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fs.readFileAsync</a:t>
            </a:r>
            <a:r>
              <a:rPr lang="en-US" dirty="0"/>
              <a:t>("</a:t>
            </a:r>
            <a:r>
              <a:rPr lang="en-US" dirty="0" err="1"/>
              <a:t>myfile.json</a:t>
            </a:r>
            <a:r>
              <a:rPr lang="en-US" dirty="0"/>
              <a:t>").then(</a:t>
            </a:r>
            <a:r>
              <a:rPr lang="en-US" dirty="0" err="1"/>
              <a:t>JSON.parse</a:t>
            </a:r>
            <a:r>
              <a:rPr lang="en-US" dirty="0"/>
              <a:t>).then(function (</a:t>
            </a:r>
            <a:r>
              <a:rPr lang="en-US" dirty="0" err="1"/>
              <a:t>json</a:t>
            </a:r>
            <a:r>
              <a:rPr lang="en-US" dirty="0"/>
              <a:t>) { </a:t>
            </a:r>
            <a:br>
              <a:rPr lang="en-US" dirty="0"/>
            </a:br>
            <a:r>
              <a:rPr lang="en-US" dirty="0"/>
              <a:t>console.log("Successful </a:t>
            </a:r>
            <a:r>
              <a:rPr lang="en-US" dirty="0" err="1"/>
              <a:t>json</a:t>
            </a:r>
            <a:r>
              <a:rPr lang="en-US" dirty="0"/>
              <a:t>") </a:t>
            </a:r>
            <a:br>
              <a:rPr lang="en-US" dirty="0"/>
            </a:br>
            <a:r>
              <a:rPr lang="en-US" dirty="0"/>
              <a:t>}).catch(</a:t>
            </a:r>
            <a:r>
              <a:rPr lang="en-US" dirty="0" err="1"/>
              <a:t>SyntaxError</a:t>
            </a:r>
            <a:r>
              <a:rPr lang="en-US" dirty="0"/>
              <a:t>, function (e) { </a:t>
            </a:r>
            <a:br>
              <a:rPr lang="en-US" dirty="0"/>
            </a:br>
            <a:r>
              <a:rPr lang="en-US" dirty="0" err="1"/>
              <a:t>console.error</a:t>
            </a:r>
            <a:r>
              <a:rPr lang="en-US" dirty="0"/>
              <a:t>("file contains invalid </a:t>
            </a:r>
            <a:r>
              <a:rPr lang="en-US" dirty="0" err="1"/>
              <a:t>json</a:t>
            </a:r>
            <a:r>
              <a:rPr lang="en-US" dirty="0"/>
              <a:t>"); </a:t>
            </a:r>
            <a:br>
              <a:rPr lang="en-US" dirty="0"/>
            </a:br>
            <a:r>
              <a:rPr lang="en-US" dirty="0"/>
              <a:t>}).error(function (e) { </a:t>
            </a:r>
            <a:br>
              <a:rPr lang="en-US" dirty="0"/>
            </a:br>
            <a:r>
              <a:rPr lang="en-US" dirty="0" err="1"/>
              <a:t>console.error</a:t>
            </a:r>
            <a:r>
              <a:rPr lang="en-US" dirty="0"/>
              <a:t>("unable to read file, because: ", </a:t>
            </a:r>
            <a:r>
              <a:rPr lang="en-US" dirty="0" err="1"/>
              <a:t>e.message</a:t>
            </a:r>
            <a:r>
              <a:rPr lang="en-US" dirty="0"/>
              <a:t>); </a:t>
            </a:r>
            <a:br>
              <a:rPr lang="en-US" dirty="0"/>
            </a:br>
            <a:r>
              <a:rPr lang="en-US" dirty="0"/>
              <a:t>});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3CC38C1-DA42-4F38-BCDB-B7F076A886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11" r="-38"/>
          <a:stretch/>
        </p:blipFill>
        <p:spPr>
          <a:xfrm>
            <a:off x="2592003" y="5029200"/>
            <a:ext cx="7007993" cy="159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167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184169-8B30-4C98-8154-C939DE0C0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04800"/>
            <a:ext cx="9601200" cy="6858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Promise.all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74E66E7-6A20-4A6C-B440-17FF2C11B04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71600" y="1163002"/>
            <a:ext cx="7109460" cy="281463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AEB956-1E61-4AB8-87C6-6E75ECD5DA0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71600" y="4265294"/>
            <a:ext cx="3703320" cy="1007745"/>
          </a:xfrm>
          <a:prstGeom prst="rect">
            <a:avLst/>
          </a:prstGeom>
        </p:spPr>
      </p:pic>
      <p:pic>
        <p:nvPicPr>
          <p:cNvPr id="6" name="Объект 5">
            <a:extLst>
              <a:ext uri="{FF2B5EF4-FFF2-40B4-BE49-F238E27FC236}">
                <a16:creationId xmlns:a16="http://schemas.microsoft.com/office/drawing/2014/main" id="{2E3FB68F-D1BB-4F9B-8320-DFE83376D6D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567362" y="4271008"/>
            <a:ext cx="2136458" cy="174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07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2018BC-1FE9-4E59-9D21-78AE9A8CF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81940"/>
            <a:ext cx="9601200" cy="708660"/>
          </a:xfrm>
        </p:spPr>
        <p:txBody>
          <a:bodyPr/>
          <a:lstStyle/>
          <a:p>
            <a:r>
              <a:rPr lang="en-US" dirty="0" err="1"/>
              <a:t>Promise.some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71D7BB-F8C3-4CA0-A761-DABD81BCA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8D411B4-D1E5-4F4E-9688-A7506B8B49C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71600" y="990600"/>
            <a:ext cx="7589520" cy="43815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250902F-EF8F-46AA-9359-AD1BFF6B4EE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71600" y="5553074"/>
            <a:ext cx="4297680" cy="102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67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7CE2F6-064F-40D3-8395-EF8496591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23D55-FA89-4473-85A1-DADB6235C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967345"/>
            <a:ext cx="9601200" cy="3581400"/>
          </a:xfrm>
        </p:spPr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install bluebird</a:t>
            </a:r>
            <a:endParaRPr lang="ru-RU" dirty="0"/>
          </a:p>
          <a:p>
            <a:r>
              <a:rPr lang="en-US" dirty="0" err="1"/>
              <a:t>const</a:t>
            </a:r>
            <a:r>
              <a:rPr lang="en-US" dirty="0"/>
              <a:t>  Promise  </a:t>
            </a:r>
            <a:r>
              <a:rPr lang="en-US" b="1" dirty="0"/>
              <a:t>= </a:t>
            </a:r>
            <a:r>
              <a:rPr lang="en-US" dirty="0"/>
              <a:t>require ( " bluebird " ) ;</a:t>
            </a:r>
            <a:endParaRPr lang="ru-RU" dirty="0"/>
          </a:p>
          <a:p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Promise.config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warnings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longStackTraces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b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ru-RU" altLang="ru-RU" sz="4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2E84C4D-EA34-49D6-8F24-E84E575A2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515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CA4CCE-7A5C-4D85-8184-BC5F998DE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88620"/>
            <a:ext cx="9601200" cy="845820"/>
          </a:xfrm>
        </p:spPr>
        <p:txBody>
          <a:bodyPr/>
          <a:lstStyle/>
          <a:p>
            <a:r>
              <a:rPr lang="en-US" dirty="0" err="1"/>
              <a:t>Promise.any</a:t>
            </a:r>
            <a:endParaRPr lang="en-US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F923897-6CE6-4B0A-92F7-BEC3B5CE346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234440"/>
            <a:ext cx="7665720" cy="397764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BD26E86-8B38-4E8A-8983-AAA24166D35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95400" y="5452110"/>
            <a:ext cx="41910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88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35DB22-D391-4CAB-B660-3E0F74480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10503"/>
            <a:ext cx="9601200" cy="754380"/>
          </a:xfrm>
        </p:spPr>
        <p:txBody>
          <a:bodyPr/>
          <a:lstStyle/>
          <a:p>
            <a:r>
              <a:rPr lang="en-US" dirty="0" err="1"/>
              <a:t>Promise.map</a:t>
            </a:r>
            <a:endParaRPr lang="en-US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0FF5E00-3A9C-400B-B289-C97A7046541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964883"/>
            <a:ext cx="7818120" cy="370332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54FC5F4-1997-411B-A4A8-68973E6463B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95400" y="5060631"/>
            <a:ext cx="3893820" cy="138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361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2D7DD8-3F47-41E6-BA4F-CB71A2AD2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Promise.promisify</a:t>
            </a:r>
            <a:br>
              <a:rPr lang="ru-RU" b="1" dirty="0"/>
            </a:br>
            <a:r>
              <a:rPr lang="ru-RU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7CD1E5-A60C-4E5A-AF6F-ECDECA810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38300"/>
            <a:ext cx="9601200" cy="4800600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/>
              <a:t>const</a:t>
            </a:r>
            <a:r>
              <a:rPr lang="en-US" sz="1600" dirty="0"/>
              <a:t> fs = require('fs'); 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function reader(path) { </a:t>
            </a:r>
            <a:br>
              <a:rPr lang="en-US" sz="1600" dirty="0"/>
            </a:br>
            <a:r>
              <a:rPr lang="en-US" sz="1600" dirty="0"/>
              <a:t>return new Promise((resolve, reject) =&gt; { </a:t>
            </a:r>
            <a:br>
              <a:rPr lang="en-US" sz="1600" dirty="0"/>
            </a:br>
            <a:r>
              <a:rPr lang="en-US" sz="1600" dirty="0" err="1"/>
              <a:t>fs.readdir</a:t>
            </a:r>
            <a:r>
              <a:rPr lang="en-US" sz="1600" dirty="0"/>
              <a:t>(path, (err, list) =&gt; { </a:t>
            </a:r>
            <a:br>
              <a:rPr lang="en-US" sz="1600" dirty="0"/>
            </a:br>
            <a:r>
              <a:rPr lang="en-US" sz="1600" dirty="0"/>
              <a:t>if (err) { reject(err); </a:t>
            </a:r>
            <a:br>
              <a:rPr lang="en-US" sz="1600" dirty="0"/>
            </a:br>
            <a:r>
              <a:rPr lang="en-US" sz="1600" dirty="0"/>
              <a:t>return; } </a:t>
            </a:r>
            <a:br>
              <a:rPr lang="en-US" sz="1600" dirty="0"/>
            </a:br>
            <a:r>
              <a:rPr lang="en-US" sz="1600" dirty="0"/>
              <a:t>resolve(list); }); </a:t>
            </a:r>
            <a:br>
              <a:rPr lang="en-US" sz="1600" dirty="0"/>
            </a:br>
            <a:r>
              <a:rPr lang="en-US" sz="1600" dirty="0"/>
              <a:t>}); } 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reader('.') </a:t>
            </a:r>
            <a:br>
              <a:rPr lang="en-US" sz="1600" dirty="0"/>
            </a:br>
            <a:r>
              <a:rPr lang="en-US" sz="1600" dirty="0"/>
              <a:t>.then(list =&gt; { </a:t>
            </a:r>
            <a:br>
              <a:rPr lang="en-US" sz="1600" dirty="0"/>
            </a:br>
            <a:r>
              <a:rPr lang="en-US" sz="1600" dirty="0"/>
              <a:t>console.log(list); </a:t>
            </a:r>
            <a:br>
              <a:rPr lang="en-US" sz="1600" dirty="0"/>
            </a:br>
            <a:r>
              <a:rPr lang="en-US" sz="1600" dirty="0" err="1"/>
              <a:t>process.exit</a:t>
            </a:r>
            <a:r>
              <a:rPr lang="en-US" sz="1600" dirty="0"/>
              <a:t>(0); </a:t>
            </a:r>
            <a:br>
              <a:rPr lang="en-US" sz="1600" dirty="0"/>
            </a:br>
            <a:r>
              <a:rPr lang="en-US" sz="1600" dirty="0"/>
              <a:t>}) </a:t>
            </a:r>
            <a:br>
              <a:rPr lang="en-US" sz="1600" dirty="0"/>
            </a:br>
            <a:r>
              <a:rPr lang="en-US" sz="1600" dirty="0"/>
              <a:t>.catch(err =&gt; { </a:t>
            </a:r>
            <a:br>
              <a:rPr lang="en-US" sz="1600" dirty="0"/>
            </a:br>
            <a:r>
              <a:rPr lang="en-US" sz="1600" dirty="0" err="1"/>
              <a:t>console.error</a:t>
            </a:r>
            <a:r>
              <a:rPr lang="en-US" sz="1600" dirty="0"/>
              <a:t>(err); </a:t>
            </a:r>
            <a:br>
              <a:rPr lang="en-US" sz="1600" dirty="0"/>
            </a:br>
            <a:r>
              <a:rPr lang="en-US" sz="1600" dirty="0" err="1"/>
              <a:t>process.exit</a:t>
            </a:r>
            <a:r>
              <a:rPr lang="en-US" sz="1600" dirty="0"/>
              <a:t>(1); </a:t>
            </a:r>
            <a:br>
              <a:rPr lang="en-US" sz="1600" dirty="0"/>
            </a:br>
            <a:r>
              <a:rPr lang="en-US" sz="1600" dirty="0"/>
              <a:t>}); </a:t>
            </a:r>
            <a:br>
              <a:rPr lang="en-US" sz="1400" dirty="0"/>
            </a:b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568505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27FBAC-6430-4CD8-B47B-A08F72D411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90650" y="1928589"/>
            <a:ext cx="6526146" cy="30008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1" i="0" u="none" strike="noStrike" cap="none" normalizeH="0" baseline="0" dirty="0" err="1">
                <a:ln>
                  <a:noFill/>
                </a:ln>
                <a:solidFill>
                  <a:srgbClr val="4C81C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reader 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Promise.promisify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(require(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BE730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"fs"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).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readdir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reader('.')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then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list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=&gt; {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console.log(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list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process.exit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(0);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})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catch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err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=&gt; {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console.error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err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process.exit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(1);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});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845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35F6A0-73C8-44C3-BDE7-7EB9EB204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Promise.promisifyAll</a:t>
            </a:r>
            <a:br>
              <a:rPr lang="ru-RU" b="1" dirty="0"/>
            </a:b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B155374-C36B-4069-825E-9EB5126C31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1600" y="2497604"/>
            <a:ext cx="7772400" cy="9694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require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E730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BE730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E730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Promise.promisifyAll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(fs);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fs.readFileAsync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BE730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"file.js"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BE730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"utf8"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).then(...)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192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2B5379-B32A-4DFC-A2B4-22CF03C9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.cancel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98A6A1-4906-4D94-9A94-38CF08623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Promise.config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warnings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longStackTraces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ru-RU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cancellation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ru-RU" altLang="ru-RU" sz="4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4413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C8F27E-50CF-470F-A0C2-0E92EE05A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Browsers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FAAED7-96EA-4BC2-842A-C35BEE2B7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673" y="1870365"/>
            <a:ext cx="9601200" cy="358140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ru-RU" dirty="0"/>
              <a:t>Полная сборка </a:t>
            </a:r>
            <a:r>
              <a:rPr lang="ru-RU" u="sng" dirty="0">
                <a:hlinkClick r:id="rId2"/>
              </a:rPr>
              <a:t>bluebird.js</a:t>
            </a:r>
            <a:endParaRPr lang="ru-RU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/>
              <a:t>Полная сборка уменьшенная </a:t>
            </a:r>
            <a:r>
              <a:rPr lang="ru-RU" u="sng" dirty="0">
                <a:hlinkClick r:id="rId3"/>
              </a:rPr>
              <a:t>bluebird.min.js</a:t>
            </a:r>
            <a:endParaRPr lang="ru-RU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/>
              <a:t>Основная сборка </a:t>
            </a:r>
            <a:r>
              <a:rPr lang="ru-RU" u="sng" dirty="0">
                <a:hlinkClick r:id="rId4"/>
              </a:rPr>
              <a:t>bluebird.core.js</a:t>
            </a:r>
            <a:endParaRPr lang="ru-RU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/>
              <a:t>Основная сборка уменьшенная </a:t>
            </a:r>
            <a:r>
              <a:rPr lang="ru-RU" u="sng" dirty="0">
                <a:hlinkClick r:id="rId5"/>
              </a:rPr>
              <a:t>bluebird.core.min.js</a:t>
            </a:r>
            <a:endParaRPr lang="ru-RU" sz="1800" dirty="0"/>
          </a:p>
          <a:p>
            <a:pPr marL="0" indent="0">
              <a:buNone/>
            </a:pPr>
            <a:r>
              <a:rPr lang="en-US" altLang="ru-RU" dirty="0">
                <a:solidFill>
                  <a:srgbClr val="4D4D4D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&lt; </a:t>
            </a:r>
            <a:r>
              <a:rPr lang="en-US" altLang="ru-RU" dirty="0">
                <a:solidFill>
                  <a:srgbClr val="008080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script </a:t>
            </a:r>
            <a:r>
              <a:rPr lang="en-US" altLang="ru-RU" b="1" dirty="0">
                <a:solidFill>
                  <a:srgbClr val="445588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type</a:t>
            </a:r>
            <a:r>
              <a:rPr lang="en-US" altLang="ru-RU" dirty="0">
                <a:solidFill>
                  <a:srgbClr val="4D4D4D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altLang="ru-RU" dirty="0">
                <a:solidFill>
                  <a:srgbClr val="DD1144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" text / </a:t>
            </a:r>
            <a:r>
              <a:rPr lang="en-US" altLang="ru-RU" dirty="0" err="1">
                <a:solidFill>
                  <a:srgbClr val="DD1144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javascript</a:t>
            </a:r>
            <a:r>
              <a:rPr lang="en-US" altLang="ru-RU" dirty="0">
                <a:solidFill>
                  <a:srgbClr val="DD1144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"</a:t>
            </a:r>
            <a:r>
              <a:rPr lang="en-US" altLang="ru-RU" b="1" dirty="0">
                <a:solidFill>
                  <a:srgbClr val="445588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b="1" dirty="0" err="1">
                <a:solidFill>
                  <a:srgbClr val="445588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src</a:t>
            </a:r>
            <a:r>
              <a:rPr lang="en-US" altLang="ru-RU" dirty="0">
                <a:solidFill>
                  <a:srgbClr val="4D4D4D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altLang="ru-RU" dirty="0">
                <a:solidFill>
                  <a:srgbClr val="DD1144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" /scripts/bluebird.js "</a:t>
            </a:r>
            <a:r>
              <a:rPr lang="en-US" altLang="ru-RU" dirty="0">
                <a:solidFill>
                  <a:srgbClr val="4D4D4D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&gt; &lt; / </a:t>
            </a:r>
            <a:r>
              <a:rPr lang="en-US" altLang="ru-RU" dirty="0">
                <a:solidFill>
                  <a:srgbClr val="008080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script </a:t>
            </a:r>
            <a:r>
              <a:rPr lang="en-US" altLang="ru-RU" dirty="0">
                <a:solidFill>
                  <a:srgbClr val="4D4D4D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&gt;  </a:t>
            </a:r>
            <a:r>
              <a:rPr lang="ru-RU" altLang="ru-RU" sz="2800" dirty="0">
                <a:solidFill>
                  <a:schemeClr val="tx1"/>
                </a:solidFill>
              </a:rPr>
              <a:t> </a:t>
            </a:r>
            <a:endParaRPr lang="ru-RU" altLang="ru-RU" sz="4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7A008C-EB4E-41C7-9E73-B38CC2F2A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366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33A4994-40E7-4456-A89C-3AE3FBDE7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582" y="1735282"/>
            <a:ext cx="9601200" cy="3581400"/>
          </a:xfrm>
        </p:spPr>
        <p:txBody>
          <a:bodyPr/>
          <a:lstStyle/>
          <a:p>
            <a:pPr lvl="0"/>
            <a:r>
              <a:rPr lang="ru-RU" dirty="0" err="1">
                <a:hlinkClick r:id="rId2"/>
              </a:rPr>
              <a:t>Promise.try</a:t>
            </a:r>
            <a:r>
              <a:rPr lang="ru-RU" dirty="0">
                <a:hlinkClick r:id="rId2"/>
              </a:rPr>
              <a:t>()</a:t>
            </a:r>
            <a:r>
              <a:rPr lang="ru-RU" dirty="0"/>
              <a:t> -&gt; </a:t>
            </a:r>
            <a:r>
              <a:rPr lang="ru-RU" dirty="0" err="1"/>
              <a:t>Promise.attempt</a:t>
            </a:r>
            <a:r>
              <a:rPr lang="ru-RU" dirty="0"/>
              <a:t>()</a:t>
            </a:r>
          </a:p>
          <a:p>
            <a:pPr lvl="0"/>
            <a:r>
              <a:rPr lang="ru-RU" dirty="0">
                <a:hlinkClick r:id="rId3"/>
              </a:rPr>
              <a:t>.</a:t>
            </a:r>
            <a:r>
              <a:rPr lang="ru-RU" dirty="0" err="1">
                <a:hlinkClick r:id="rId3"/>
              </a:rPr>
              <a:t>catch</a:t>
            </a:r>
            <a:r>
              <a:rPr lang="ru-RU" dirty="0">
                <a:hlinkClick r:id="rId3"/>
              </a:rPr>
              <a:t>()</a:t>
            </a:r>
            <a:r>
              <a:rPr lang="ru-RU" dirty="0"/>
              <a:t> -&gt; .</a:t>
            </a:r>
            <a:r>
              <a:rPr lang="ru-RU" dirty="0" err="1"/>
              <a:t>caught</a:t>
            </a:r>
            <a:r>
              <a:rPr lang="ru-RU" dirty="0"/>
              <a:t>()</a:t>
            </a:r>
          </a:p>
          <a:p>
            <a:pPr lvl="0"/>
            <a:r>
              <a:rPr lang="ru-RU" dirty="0">
                <a:hlinkClick r:id="rId4"/>
              </a:rPr>
              <a:t>.</a:t>
            </a:r>
            <a:r>
              <a:rPr lang="ru-RU" dirty="0" err="1">
                <a:hlinkClick r:id="rId4"/>
              </a:rPr>
              <a:t>finally</a:t>
            </a:r>
            <a:r>
              <a:rPr lang="ru-RU" dirty="0">
                <a:hlinkClick r:id="rId4"/>
              </a:rPr>
              <a:t>()</a:t>
            </a:r>
            <a:r>
              <a:rPr lang="ru-RU" dirty="0"/>
              <a:t> -&gt; .</a:t>
            </a:r>
            <a:r>
              <a:rPr lang="ru-RU" dirty="0" err="1"/>
              <a:t>lastly</a:t>
            </a:r>
            <a:r>
              <a:rPr lang="ru-RU" dirty="0"/>
              <a:t>()</a:t>
            </a:r>
          </a:p>
          <a:p>
            <a:pPr lvl="0"/>
            <a:r>
              <a:rPr lang="ru-RU" dirty="0">
                <a:hlinkClick r:id="rId5"/>
              </a:rPr>
              <a:t>.</a:t>
            </a:r>
            <a:r>
              <a:rPr lang="ru-RU" dirty="0" err="1">
                <a:hlinkClick r:id="rId5"/>
              </a:rPr>
              <a:t>return</a:t>
            </a:r>
            <a:r>
              <a:rPr lang="ru-RU" dirty="0">
                <a:hlinkClick r:id="rId5"/>
              </a:rPr>
              <a:t>()</a:t>
            </a:r>
            <a:r>
              <a:rPr lang="ru-RU" dirty="0"/>
              <a:t> -&gt; .</a:t>
            </a:r>
            <a:r>
              <a:rPr lang="ru-RU" dirty="0" err="1"/>
              <a:t>thenReturn</a:t>
            </a:r>
            <a:r>
              <a:rPr lang="ru-RU" dirty="0"/>
              <a:t>()</a:t>
            </a:r>
          </a:p>
          <a:p>
            <a:pPr lvl="0"/>
            <a:r>
              <a:rPr lang="ru-RU" dirty="0">
                <a:hlinkClick r:id="rId6"/>
              </a:rPr>
              <a:t>.</a:t>
            </a:r>
            <a:r>
              <a:rPr lang="ru-RU" dirty="0" err="1">
                <a:hlinkClick r:id="rId6"/>
              </a:rPr>
              <a:t>throw</a:t>
            </a:r>
            <a:r>
              <a:rPr lang="ru-RU" dirty="0">
                <a:hlinkClick r:id="rId6"/>
              </a:rPr>
              <a:t>()</a:t>
            </a:r>
            <a:r>
              <a:rPr lang="ru-RU" dirty="0"/>
              <a:t> -&gt; .</a:t>
            </a:r>
            <a:r>
              <a:rPr lang="ru-RU" dirty="0" err="1"/>
              <a:t>thenThrow</a:t>
            </a:r>
            <a:r>
              <a:rPr lang="ru-RU" dirty="0"/>
              <a:t>()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0922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CE4950A-9FEC-4281-9CC9-1BB592F7F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01091"/>
            <a:ext cx="9601200" cy="3581400"/>
          </a:xfrm>
        </p:spPr>
        <p:txBody>
          <a:bodyPr>
            <a:normAutofit/>
          </a:bodyPr>
          <a:lstStyle/>
          <a:p>
            <a:r>
              <a:rPr lang="ru-RU" sz="3200" dirty="0"/>
              <a:t>Полнофункциональный без раздувания </a:t>
            </a:r>
          </a:p>
          <a:p>
            <a:r>
              <a:rPr lang="ru-RU" sz="3200" dirty="0"/>
              <a:t>Легко отлаживать </a:t>
            </a:r>
          </a:p>
          <a:p>
            <a:r>
              <a:rPr lang="ru-RU" sz="3200" dirty="0"/>
              <a:t>Работает везде </a:t>
            </a:r>
          </a:p>
          <a:p>
            <a:r>
              <a:rPr lang="ru-RU" sz="3200" dirty="0"/>
              <a:t>Совместимость с программами </a:t>
            </a:r>
          </a:p>
        </p:txBody>
      </p:sp>
    </p:spTree>
    <p:extLst>
      <p:ext uri="{BB962C8B-B14F-4D97-AF65-F5344CB8AC3E}">
        <p14:creationId xmlns:p14="http://schemas.microsoft.com/office/powerpoint/2010/main" val="1623032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EDD3F64-2EB2-4B69-9452-900F7DDA1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323557"/>
            <a:ext cx="9601200" cy="5543843"/>
          </a:xfrm>
        </p:spPr>
        <p:txBody>
          <a:bodyPr/>
          <a:lstStyle/>
          <a:p>
            <a:r>
              <a:rPr lang="en-US" sz="3200" dirty="0"/>
              <a:t>Promise</a:t>
            </a:r>
            <a:r>
              <a:rPr lang="ru-RU" sz="3200" dirty="0"/>
              <a:t> (обычно их так и называют «</a:t>
            </a:r>
            <a:r>
              <a:rPr lang="ru-RU" sz="3200" dirty="0" err="1"/>
              <a:t>промисы</a:t>
            </a:r>
            <a:r>
              <a:rPr lang="ru-RU" sz="3200" dirty="0"/>
              <a:t>», «обещания») – предоставляют удобный способ организации асинхронного кода.</a:t>
            </a:r>
            <a:endParaRPr lang="en-US" sz="3200" dirty="0"/>
          </a:p>
          <a:p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6C76710-AD7E-453E-ACD0-F03CA6913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513" y="2242285"/>
            <a:ext cx="8369752" cy="362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142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DE3DAD-7F33-483E-8278-4A3EEE31A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Promise.Then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 err="1"/>
              <a:t>Promise.Catch</a:t>
            </a:r>
            <a:endParaRPr lang="en-US" dirty="0"/>
          </a:p>
        </p:txBody>
      </p:sp>
      <p:pic>
        <p:nvPicPr>
          <p:cNvPr id="4" name="Объект 3" descr="https://mdn.mozillademos.org/files/8633/promises.png">
            <a:extLst>
              <a:ext uri="{FF2B5EF4-FFF2-40B4-BE49-F238E27FC236}">
                <a16:creationId xmlns:a16="http://schemas.microsoft.com/office/drawing/2014/main" id="{8D1492B3-AF9F-4F2B-96B6-2013D20F08C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257" y="2685097"/>
            <a:ext cx="7629525" cy="2828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3819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BFDCCB-D13C-41E4-9DD8-A033A82A1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2473"/>
          </a:xfrm>
        </p:spPr>
        <p:txBody>
          <a:bodyPr>
            <a:normAutofit fontScale="90000"/>
          </a:bodyPr>
          <a:lstStyle/>
          <a:p>
            <a:r>
              <a:rPr lang="ru-RU" dirty="0"/>
              <a:t>Три состояния:</a:t>
            </a:r>
            <a:br>
              <a:rPr lang="ru-RU" dirty="0"/>
            </a:b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9C2701-FFD4-4280-9A46-60A96F279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18273"/>
            <a:ext cx="9601200" cy="4449127"/>
          </a:xfrm>
        </p:spPr>
        <p:txBody>
          <a:bodyPr/>
          <a:lstStyle/>
          <a:p>
            <a:r>
              <a:rPr lang="ru-RU" i="1" dirty="0"/>
              <a:t>ожидание (</a:t>
            </a:r>
            <a:r>
              <a:rPr lang="en-US" i="1" dirty="0"/>
              <a:t>pending</a:t>
            </a:r>
            <a:r>
              <a:rPr lang="ru-RU" i="1" dirty="0"/>
              <a:t>)</a:t>
            </a:r>
          </a:p>
          <a:p>
            <a:r>
              <a:rPr lang="ru-RU" i="1" dirty="0"/>
              <a:t>выполнено (</a:t>
            </a:r>
            <a:r>
              <a:rPr lang="en-US" i="1" dirty="0"/>
              <a:t>fulfilled</a:t>
            </a:r>
            <a:r>
              <a:rPr lang="ru-RU" i="1" dirty="0"/>
              <a:t>)</a:t>
            </a:r>
          </a:p>
          <a:p>
            <a:r>
              <a:rPr lang="ru-RU" i="1" dirty="0"/>
              <a:t>отклонено (</a:t>
            </a:r>
            <a:r>
              <a:rPr lang="en-US" i="1" dirty="0"/>
              <a:t>rejected</a:t>
            </a:r>
            <a:r>
              <a:rPr lang="ru-RU" i="1" dirty="0"/>
              <a:t>)</a:t>
            </a:r>
            <a:endParaRPr lang="en-US" dirty="0"/>
          </a:p>
        </p:txBody>
      </p:sp>
      <p:pic>
        <p:nvPicPr>
          <p:cNvPr id="4" name="Рисунок 3" descr="https://learn.javascript.ru/article/promise/promiseInit.png">
            <a:extLst>
              <a:ext uri="{FF2B5EF4-FFF2-40B4-BE49-F238E27FC236}">
                <a16:creationId xmlns:a16="http://schemas.microsoft.com/office/drawing/2014/main" id="{C206795E-717F-4FCE-979C-73AB77C47CB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660" y="2979420"/>
            <a:ext cx="7216140" cy="31927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3718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0C6CCB-45D2-4CC2-AB8E-07BD2529D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74320"/>
            <a:ext cx="9601200" cy="822960"/>
          </a:xfrm>
        </p:spPr>
        <p:txBody>
          <a:bodyPr/>
          <a:lstStyle/>
          <a:p>
            <a:r>
              <a:rPr lang="en-US" dirty="0"/>
              <a:t>Resolve and Reject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627D482-AA8A-45B0-A30D-8583D015D23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097280"/>
            <a:ext cx="7543800" cy="425196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6F2EC16-92B8-46D3-88BB-D31718C8992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95400" y="5532120"/>
            <a:ext cx="3870960" cy="74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049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Синий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TM10001105[[fn=Урожай]]</Template>
  <TotalTime>862</TotalTime>
  <Words>434</Words>
  <Application>Microsoft Office PowerPoint</Application>
  <PresentationFormat>Широкоэкранный</PresentationFormat>
  <Paragraphs>88</Paragraphs>
  <Slides>25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8" baseType="lpstr">
      <vt:lpstr>Arial</vt:lpstr>
      <vt:lpstr>Arial Unicode MS</vt:lpstr>
      <vt:lpstr>Calibri</vt:lpstr>
      <vt:lpstr>Calibri Light</vt:lpstr>
      <vt:lpstr>Comic Sans MS</vt:lpstr>
      <vt:lpstr>Consolas</vt:lpstr>
      <vt:lpstr>Courier New</vt:lpstr>
      <vt:lpstr>Franklin Gothic Book</vt:lpstr>
      <vt:lpstr>Helvetica</vt:lpstr>
      <vt:lpstr>inherit</vt:lpstr>
      <vt:lpstr>Times New Roman</vt:lpstr>
      <vt:lpstr>Wingdings</vt:lpstr>
      <vt:lpstr>Crop</vt:lpstr>
      <vt:lpstr>Bluebird</vt:lpstr>
      <vt:lpstr>Node.js</vt:lpstr>
      <vt:lpstr>Browsers </vt:lpstr>
      <vt:lpstr>Презентация PowerPoint</vt:lpstr>
      <vt:lpstr>Презентация PowerPoint</vt:lpstr>
      <vt:lpstr>Презентация PowerPoint</vt:lpstr>
      <vt:lpstr>Promise.Then   Promise.Catch</vt:lpstr>
      <vt:lpstr>Три состояния: </vt:lpstr>
      <vt:lpstr>Resolve and Reject</vt:lpstr>
      <vt:lpstr>Resolve and Reject</vt:lpstr>
      <vt:lpstr>Resolve and Reject</vt:lpstr>
      <vt:lpstr>Цепочки</vt:lpstr>
      <vt:lpstr>Презентация PowerPoint</vt:lpstr>
      <vt:lpstr>Презентация PowerPoint</vt:lpstr>
      <vt:lpstr>.catch()</vt:lpstr>
      <vt:lpstr>Презентация PowerPoint</vt:lpstr>
      <vt:lpstr>.error()</vt:lpstr>
      <vt:lpstr>Promise.all</vt:lpstr>
      <vt:lpstr>Promise.some</vt:lpstr>
      <vt:lpstr>Promise.any</vt:lpstr>
      <vt:lpstr>Promise.map</vt:lpstr>
      <vt:lpstr>Promise.promisify  </vt:lpstr>
      <vt:lpstr>Презентация PowerPoint</vt:lpstr>
      <vt:lpstr>Promise.promisifyAll </vt:lpstr>
      <vt:lpstr>.cancel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для смартфонов как способ решения проблемы пропаганды     БЖч</dc:title>
  <dc:creator>Anna</dc:creator>
  <cp:lastModifiedBy>Anna</cp:lastModifiedBy>
  <cp:revision>49</cp:revision>
  <dcterms:created xsi:type="dcterms:W3CDTF">2017-10-17T16:07:54Z</dcterms:created>
  <dcterms:modified xsi:type="dcterms:W3CDTF">2017-12-04T12:13:54Z</dcterms:modified>
</cp:coreProperties>
</file>