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78" r:id="rId5"/>
  </p:sldMasterIdLst>
  <p:notesMasterIdLst>
    <p:notesMasterId r:id="rId27"/>
  </p:notesMasterIdLst>
  <p:handoutMasterIdLst>
    <p:handoutMasterId r:id="rId28"/>
  </p:handoutMasterIdLst>
  <p:sldIdLst>
    <p:sldId id="1381" r:id="rId6"/>
    <p:sldId id="1478" r:id="rId7"/>
    <p:sldId id="1486" r:id="rId8"/>
    <p:sldId id="1487" r:id="rId9"/>
    <p:sldId id="1488" r:id="rId10"/>
    <p:sldId id="1489" r:id="rId11"/>
    <p:sldId id="1490" r:id="rId12"/>
    <p:sldId id="1491" r:id="rId13"/>
    <p:sldId id="1492" r:id="rId14"/>
    <p:sldId id="1493" r:id="rId15"/>
    <p:sldId id="1494" r:id="rId16"/>
    <p:sldId id="1495" r:id="rId17"/>
    <p:sldId id="1496" r:id="rId18"/>
    <p:sldId id="1497" r:id="rId19"/>
    <p:sldId id="1498" r:id="rId20"/>
    <p:sldId id="1485" r:id="rId21"/>
    <p:sldId id="1455" r:id="rId22"/>
    <p:sldId id="1456" r:id="rId23"/>
    <p:sldId id="1457" r:id="rId24"/>
    <p:sldId id="1458" r:id="rId25"/>
    <p:sldId id="1484" r:id="rId2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49"/>
    <a:srgbClr val="FFFFFF"/>
    <a:srgbClr val="0072C6"/>
    <a:srgbClr val="00BCF2"/>
    <a:srgbClr val="7FBA00"/>
    <a:srgbClr val="002050"/>
    <a:srgbClr val="000000"/>
    <a:srgbClr val="68217A"/>
    <a:srgbClr val="B4009E"/>
    <a:srgbClr val="DC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68" autoAdjust="0"/>
    <p:restoredTop sz="85844" autoAdjust="0"/>
  </p:normalViewPr>
  <p:slideViewPr>
    <p:cSldViewPr snapToObjects="1">
      <p:cViewPr varScale="1">
        <p:scale>
          <a:sx n="112" d="100"/>
          <a:sy n="112" d="100"/>
        </p:scale>
        <p:origin x="378" y="96"/>
      </p:cViewPr>
      <p:guideLst>
        <p:guide orient="horz" pos="2203"/>
        <p:guide pos="3917"/>
      </p:guideLst>
    </p:cSldViewPr>
  </p:slideViewPr>
  <p:outlineViewPr>
    <p:cViewPr>
      <p:scale>
        <a:sx n="33" d="100"/>
        <a:sy n="33" d="100"/>
      </p:scale>
      <p:origin x="0" y="-2862"/>
    </p:cViewPr>
  </p:outlineViewPr>
  <p:notesTextViewPr>
    <p:cViewPr>
      <p:scale>
        <a:sx n="3" d="2"/>
        <a:sy n="3" d="2"/>
      </p:scale>
      <p:origin x="0" y="0"/>
    </p:cViewPr>
  </p:notesTextViewPr>
  <p:sorterViewPr>
    <p:cViewPr>
      <p:scale>
        <a:sx n="125" d="100"/>
        <a:sy n="125" d="100"/>
      </p:scale>
      <p:origin x="0" y="-13536"/>
    </p:cViewPr>
  </p:sorterViewPr>
  <p:notesViewPr>
    <p:cSldViewPr snapToObjects="1" showGuides="1">
      <p:cViewPr varScale="1">
        <p:scale>
          <a:sx n="81" d="100"/>
          <a:sy n="81" d="100"/>
        </p:scale>
        <p:origin x="2226"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5/14/2014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5/14/2014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2253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936544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985565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67063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160098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332691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5/14/2014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20</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75452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143288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30189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10" name="Date Placeholder 9"/>
          <p:cNvSpPr>
            <a:spLocks noGrp="1"/>
          </p:cNvSpPr>
          <p:nvPr>
            <p:ph type="dt" idx="13"/>
          </p:nvPr>
        </p:nvSpPr>
        <p:spPr/>
        <p:txBody>
          <a:bodyPr/>
          <a:lstStyle/>
          <a:p>
            <a:fld id="{6B7CAF79-FCAC-4DA6-AA64-626B24F32BAD}" type="datetime1">
              <a:rPr lang="en-US" smtClean="0">
                <a:solidFill>
                  <a:prstClr val="black"/>
                </a:solidFill>
              </a:rPr>
              <a:pPr/>
              <a:t>5/14/2014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84032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
        <p:nvSpPr>
          <p:cNvPr id="10" name="Date Placeholder 9"/>
          <p:cNvSpPr>
            <a:spLocks noGrp="1"/>
          </p:cNvSpPr>
          <p:nvPr>
            <p:ph type="dt" idx="13"/>
          </p:nvPr>
        </p:nvSpPr>
        <p:spPr/>
        <p:txBody>
          <a:bodyPr/>
          <a:lstStyle/>
          <a:p>
            <a:fld id="{6B7CAF79-FCAC-4DA6-AA64-626B24F32BAD}" type="datetime1">
              <a:rPr lang="en-US" smtClean="0">
                <a:solidFill>
                  <a:prstClr val="black"/>
                </a:solidFill>
              </a:rPr>
              <a:pPr/>
              <a:t>5/14/2014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7810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10" name="Date Placeholder 9"/>
          <p:cNvSpPr>
            <a:spLocks noGrp="1"/>
          </p:cNvSpPr>
          <p:nvPr>
            <p:ph type="dt" idx="13"/>
          </p:nvPr>
        </p:nvSpPr>
        <p:spPr/>
        <p:txBody>
          <a:bodyPr/>
          <a:lstStyle/>
          <a:p>
            <a:fld id="{6B7CAF79-FCAC-4DA6-AA64-626B24F32BAD}" type="datetime1">
              <a:rPr lang="en-US" smtClean="0">
                <a:solidFill>
                  <a:prstClr val="black"/>
                </a:solidFill>
              </a:rPr>
              <a:pPr/>
              <a:t>5/14/2014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24113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10" name="Date Placeholder 9"/>
          <p:cNvSpPr>
            <a:spLocks noGrp="1"/>
          </p:cNvSpPr>
          <p:nvPr>
            <p:ph type="dt" idx="13"/>
          </p:nvPr>
        </p:nvSpPr>
        <p:spPr/>
        <p:txBody>
          <a:bodyPr/>
          <a:lstStyle/>
          <a:p>
            <a:fld id="{6B7CAF79-FCAC-4DA6-AA64-626B24F32BAD}" type="datetime1">
              <a:rPr lang="en-US" smtClean="0">
                <a:solidFill>
                  <a:prstClr val="black"/>
                </a:solidFill>
              </a:rPr>
              <a:pPr/>
              <a:t>5/14/2014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87587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
        <p:nvSpPr>
          <p:cNvPr id="10" name="Date Placeholder 9"/>
          <p:cNvSpPr>
            <a:spLocks noGrp="1"/>
          </p:cNvSpPr>
          <p:nvPr>
            <p:ph type="dt" idx="13"/>
          </p:nvPr>
        </p:nvSpPr>
        <p:spPr/>
        <p:txBody>
          <a:bodyPr/>
          <a:lstStyle/>
          <a:p>
            <a:fld id="{6B7CAF79-FCAC-4DA6-AA64-626B24F32BAD}" type="datetime1">
              <a:rPr lang="en-US" smtClean="0">
                <a:solidFill>
                  <a:prstClr val="black"/>
                </a:solidFill>
              </a:rPr>
              <a:pPr/>
              <a:t>5/14/2014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90686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10" name="Date Placeholder 9"/>
          <p:cNvSpPr>
            <a:spLocks noGrp="1"/>
          </p:cNvSpPr>
          <p:nvPr>
            <p:ph type="dt" idx="13"/>
          </p:nvPr>
        </p:nvSpPr>
        <p:spPr/>
        <p:txBody>
          <a:bodyPr/>
          <a:lstStyle/>
          <a:p>
            <a:fld id="{6B7CAF79-FCAC-4DA6-AA64-626B24F32BAD}" type="datetime1">
              <a:rPr lang="en-US" smtClean="0">
                <a:solidFill>
                  <a:prstClr val="black"/>
                </a:solidFill>
              </a:rPr>
              <a:pPr/>
              <a:t>5/14/2014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80976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10" name="Date Placeholder 9"/>
          <p:cNvSpPr>
            <a:spLocks noGrp="1"/>
          </p:cNvSpPr>
          <p:nvPr>
            <p:ph type="dt" idx="13"/>
          </p:nvPr>
        </p:nvSpPr>
        <p:spPr/>
        <p:txBody>
          <a:bodyPr/>
          <a:lstStyle/>
          <a:p>
            <a:fld id="{6B7CAF79-FCAC-4DA6-AA64-626B24F32BAD}" type="datetime1">
              <a:rPr lang="en-US" smtClean="0">
                <a:solidFill>
                  <a:prstClr val="black"/>
                </a:solidFill>
              </a:rPr>
              <a:pPr/>
              <a:t>5/14/2014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136163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122759578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264873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547077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2516827"/>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52924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1465003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smtClean="0"/>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253860340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31833633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124333386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3523202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22952885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
        <p:nvSpPr>
          <p:cNvPr id="6" name="Text Placeholder 5"/>
          <p:cNvSpPr>
            <a:spLocks noGrp="1"/>
          </p:cNvSpPr>
          <p:nvPr>
            <p:ph type="body" sz="quarter" idx="15" hasCustomPrompt="1"/>
          </p:nvPr>
        </p:nvSpPr>
        <p:spPr>
          <a:xfrm>
            <a:off x="10333038" y="296863"/>
            <a:ext cx="1828800" cy="378565"/>
          </a:xfrm>
        </p:spPr>
        <p:txBody>
          <a:bodyPr/>
          <a:lstStyle>
            <a:lvl1pPr marL="0" indent="0" algn="r">
              <a:buNone/>
              <a:defRPr sz="1400" baseline="0"/>
            </a:lvl1pPr>
          </a:lstStyle>
          <a:p>
            <a:pPr lvl="0"/>
            <a:r>
              <a:rPr lang="en-US" dirty="0" smtClean="0"/>
              <a:t>Session Code</a:t>
            </a:r>
            <a:endParaRPr lang="en-US" dirty="0"/>
          </a:p>
        </p:txBody>
      </p:sp>
    </p:spTree>
    <p:extLst>
      <p:ext uri="{BB962C8B-B14F-4D97-AF65-F5344CB8AC3E}">
        <p14:creationId xmlns:p14="http://schemas.microsoft.com/office/powerpoint/2010/main" val="3891305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
        <p:nvSpPr>
          <p:cNvPr id="7" name="Text Placeholder 5"/>
          <p:cNvSpPr>
            <a:spLocks noGrp="1"/>
          </p:cNvSpPr>
          <p:nvPr>
            <p:ph type="body" sz="quarter" idx="15" hasCustomPrompt="1"/>
          </p:nvPr>
        </p:nvSpPr>
        <p:spPr>
          <a:xfrm>
            <a:off x="10333038" y="296863"/>
            <a:ext cx="1828800" cy="378565"/>
          </a:xfrm>
        </p:spPr>
        <p:txBody>
          <a:bodyPr/>
          <a:lstStyle>
            <a:lvl1pPr marL="0" indent="0" algn="r">
              <a:buNone/>
              <a:defRPr sz="1400" baseline="0"/>
            </a:lvl1pPr>
          </a:lstStyle>
          <a:p>
            <a:pPr lvl="0"/>
            <a:r>
              <a:rPr lang="en-US" dirty="0" smtClean="0"/>
              <a:t>Session Code</a:t>
            </a:r>
            <a:endParaRPr lang="en-US" dirty="0"/>
          </a:p>
        </p:txBody>
      </p:sp>
    </p:spTree>
    <p:extLst>
      <p:ext uri="{BB962C8B-B14F-4D97-AF65-F5344CB8AC3E}">
        <p14:creationId xmlns:p14="http://schemas.microsoft.com/office/powerpoint/2010/main" val="32803720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
        <p:nvSpPr>
          <p:cNvPr id="11" name="Text Placeholder 5"/>
          <p:cNvSpPr>
            <a:spLocks noGrp="1"/>
          </p:cNvSpPr>
          <p:nvPr>
            <p:ph type="body" sz="quarter" idx="15" hasCustomPrompt="1"/>
          </p:nvPr>
        </p:nvSpPr>
        <p:spPr>
          <a:xfrm>
            <a:off x="10333038" y="296863"/>
            <a:ext cx="1828800" cy="378565"/>
          </a:xfrm>
        </p:spPr>
        <p:txBody>
          <a:bodyPr/>
          <a:lstStyle>
            <a:lvl1pPr marL="0" indent="0" algn="r">
              <a:buNone/>
              <a:defRPr sz="1400" baseline="0"/>
            </a:lvl1pPr>
          </a:lstStyle>
          <a:p>
            <a:pPr lvl="0"/>
            <a:r>
              <a:rPr lang="en-US" dirty="0" smtClean="0"/>
              <a:t>Session Code</a:t>
            </a:r>
            <a:endParaRPr lang="en-US" dirty="0"/>
          </a:p>
        </p:txBody>
      </p:sp>
    </p:spTree>
    <p:extLst>
      <p:ext uri="{BB962C8B-B14F-4D97-AF65-F5344CB8AC3E}">
        <p14:creationId xmlns:p14="http://schemas.microsoft.com/office/powerpoint/2010/main" val="41325213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846380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7909013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77730674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546431430"/>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34164250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103587675"/>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264381"/>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229277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0049711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7721376"/>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6975326"/>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9417771"/>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789560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848028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53652572"/>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smtClean="0"/>
              <a:t>Click to edit Master title style</a:t>
            </a:r>
            <a:endParaRPr lang="en-US" dirty="0"/>
          </a:p>
        </p:txBody>
      </p:sp>
    </p:spTree>
    <p:extLst>
      <p:ext uri="{BB962C8B-B14F-4D97-AF65-F5344CB8AC3E}">
        <p14:creationId xmlns:p14="http://schemas.microsoft.com/office/powerpoint/2010/main" val="1760480814"/>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297500000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3538608303"/>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737604391"/>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3772173926"/>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9477076"/>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8115727"/>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27757"/>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33222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482993"/>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3851479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6278466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amp; Only">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a:xfrm>
            <a:off x="509553" y="513797"/>
            <a:ext cx="11428171" cy="742628"/>
          </a:xfrm>
        </p:spPr>
        <p:txBody>
          <a:bodyPr vert="horz" lIns="0" tIns="0" rIns="0" bIns="0" rtlCol="0">
            <a:noAutofit/>
          </a:bodyPr>
          <a:lstStyle>
            <a:lvl1pPr>
              <a:defRPr lang="en-US" sz="4898" dirty="0" smtClean="0"/>
            </a:lvl1pPr>
          </a:lstStyle>
          <a:p>
            <a:pPr lvl="0"/>
            <a:r>
              <a:rPr lang="en-US" dirty="0" smtClean="0"/>
              <a:t>Click to edit Master text styles</a:t>
            </a:r>
          </a:p>
        </p:txBody>
      </p:sp>
    </p:spTree>
    <p:extLst>
      <p:ext uri="{BB962C8B-B14F-4D97-AF65-F5344CB8AC3E}">
        <p14:creationId xmlns:p14="http://schemas.microsoft.com/office/powerpoint/2010/main" val="97204371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71539937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34" Type="http://schemas.openxmlformats.org/officeDocument/2006/relationships/image" Target="../media/image1.png"/><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theme" Target="../theme/theme2.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slideLayout" Target="../slideLayouts/slideLayout6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35" Type="http://schemas.openxmlformats.org/officeDocument/2006/relationships/image" Target="../media/image2.png"/><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3"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5" r:id="rId1"/>
    <p:sldLayoutId id="2147484276" r:id="rId2"/>
    <p:sldLayoutId id="2147484167" r:id="rId3"/>
    <p:sldLayoutId id="2147484166" r:id="rId4"/>
    <p:sldLayoutId id="2147484105" r:id="rId5"/>
    <p:sldLayoutId id="2147484182" r:id="rId6"/>
    <p:sldLayoutId id="2147484277" r:id="rId7"/>
    <p:sldLayoutId id="2147484130" r:id="rId8"/>
    <p:sldLayoutId id="2147484101" r:id="rId9"/>
    <p:sldLayoutId id="2147484102" r:id="rId10"/>
    <p:sldLayoutId id="2147484098" r:id="rId11"/>
    <p:sldLayoutId id="2147484212" r:id="rId12"/>
    <p:sldLayoutId id="2147484086" r:id="rId13"/>
    <p:sldLayoutId id="2147484211" r:id="rId14"/>
    <p:sldLayoutId id="2147484100" r:id="rId15"/>
    <p:sldLayoutId id="2147484213" r:id="rId16"/>
    <p:sldLayoutId id="2147484089" r:id="rId17"/>
    <p:sldLayoutId id="2147484214" r:id="rId18"/>
    <p:sldLayoutId id="2147484092" r:id="rId19"/>
    <p:sldLayoutId id="2147484190" r:id="rId20"/>
    <p:sldLayoutId id="2147484195" r:id="rId21"/>
    <p:sldLayoutId id="2147484209" r:id="rId22"/>
    <p:sldLayoutId id="2147484196" r:id="rId23"/>
    <p:sldLayoutId id="2147484208" r:id="rId24"/>
    <p:sldLayoutId id="2147484192" r:id="rId25"/>
    <p:sldLayoutId id="2147484093" r:id="rId26"/>
    <p:sldLayoutId id="2147484127" r:id="rId27"/>
    <p:sldLayoutId id="2147484128" r:id="rId28"/>
    <p:sldLayoutId id="2147484129" r:id="rId29"/>
    <p:sldLayoutId id="2147484203" r:id="rId30"/>
    <p:sldLayoutId id="2147484272" r:id="rId31"/>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4277548153"/>
      </p:ext>
    </p:extLst>
  </p:cSld>
  <p:clrMap bg1="dk1" tx1="lt1" bg2="dk2" tx2="lt2" accent1="accent1" accent2="accent2" accent3="accent3" accent4="accent4" accent5="accent5" accent6="accent6" hlink="hlink" folHlink="folHlink"/>
  <p:sldLayoutIdLst>
    <p:sldLayoutId id="2147484279" r:id="rId1"/>
    <p:sldLayoutId id="2147484280" r:id="rId2"/>
    <p:sldLayoutId id="2147484281" r:id="rId3"/>
    <p:sldLayoutId id="2147484282" r:id="rId4"/>
    <p:sldLayoutId id="2147484283" r:id="rId5"/>
    <p:sldLayoutId id="2147484284" r:id="rId6"/>
    <p:sldLayoutId id="2147484285" r:id="rId7"/>
    <p:sldLayoutId id="2147484286" r:id="rId8"/>
    <p:sldLayoutId id="2147484287" r:id="rId9"/>
    <p:sldLayoutId id="2147484288" r:id="rId10"/>
    <p:sldLayoutId id="2147484289" r:id="rId11"/>
    <p:sldLayoutId id="2147484290" r:id="rId12"/>
    <p:sldLayoutId id="2147484291" r:id="rId13"/>
    <p:sldLayoutId id="2147484292" r:id="rId14"/>
    <p:sldLayoutId id="2147484293" r:id="rId15"/>
    <p:sldLayoutId id="2147484294" r:id="rId16"/>
    <p:sldLayoutId id="2147484295" r:id="rId17"/>
    <p:sldLayoutId id="2147484296" r:id="rId18"/>
    <p:sldLayoutId id="2147484297" r:id="rId19"/>
    <p:sldLayoutId id="2147484298" r:id="rId20"/>
    <p:sldLayoutId id="2147484299" r:id="rId21"/>
    <p:sldLayoutId id="2147484300" r:id="rId22"/>
    <p:sldLayoutId id="2147484301" r:id="rId23"/>
    <p:sldLayoutId id="2147484302" r:id="rId24"/>
    <p:sldLayoutId id="2147484303" r:id="rId25"/>
    <p:sldLayoutId id="2147484304" r:id="rId26"/>
    <p:sldLayoutId id="2147484305" r:id="rId27"/>
    <p:sldLayoutId id="2147484306" r:id="rId28"/>
    <p:sldLayoutId id="2147484307" r:id="rId29"/>
    <p:sldLayoutId id="2147484308" r:id="rId30"/>
    <p:sldLayoutId id="2147484309" r:id="rId31"/>
    <p:sldLayoutId id="2147484310" r:id="rId32"/>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powershell.org/wp/ebooks"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www.microsoft.com/en-us/server-cloud/products/windows-azure-pack" TargetMode="External"/><Relationship Id="rId2" Type="http://schemas.openxmlformats.org/officeDocument/2006/relationships/notesSlide" Target="../notesSlides/notesSlide11.xml"/><Relationship Id="rId1" Type="http://schemas.openxmlformats.org/officeDocument/2006/relationships/slideLayout" Target="../slideLayouts/slideLayout63.xml"/><Relationship Id="rId6" Type="http://schemas.openxmlformats.org/officeDocument/2006/relationships/hyperlink" Target="http://technet.microsoft.com/en-US/evalcenter/dn205295" TargetMode="External"/><Relationship Id="rId5" Type="http://schemas.openxmlformats.org/officeDocument/2006/relationships/hyperlink" Target="http://azure.microsoft.com/en-us/" TargetMode="External"/><Relationship Id="rId4" Type="http://schemas.openxmlformats.org/officeDocument/2006/relationships/hyperlink" Target="http://technet.microsoft.com/en-US/evalcenter/dn205286"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microsoft.com/learning" TargetMode="External"/><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9.xml"/><Relationship Id="rId6" Type="http://schemas.openxmlformats.org/officeDocument/2006/relationships/hyperlink" Target="http://channel9.msdn.com/Events/TechEd" TargetMode="External"/><Relationship Id="rId5" Type="http://schemas.openxmlformats.org/officeDocument/2006/relationships/hyperlink" Target="http://microsoft.com/technet" TargetMode="External"/><Relationship Id="rId4" Type="http://schemas.openxmlformats.org/officeDocument/2006/relationships/hyperlink" Target="http://microsoft.com/msdn"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6.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powershell.org/wp/ebook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bwMode="gray">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444157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Patterns: Tools vs. Controllers</a:t>
            </a:r>
            <a:endParaRPr lang="en-US" dirty="0"/>
          </a:p>
        </p:txBody>
      </p:sp>
      <p:sp>
        <p:nvSpPr>
          <p:cNvPr id="3" name="Text Placeholder 2"/>
          <p:cNvSpPr>
            <a:spLocks noGrp="1"/>
          </p:cNvSpPr>
          <p:nvPr>
            <p:ph type="body" sz="quarter" idx="11"/>
          </p:nvPr>
        </p:nvSpPr>
        <p:spPr>
          <a:xfrm>
            <a:off x="274639" y="1212849"/>
            <a:ext cx="11889564" cy="5483552"/>
          </a:xfrm>
        </p:spPr>
        <p:txBody>
          <a:bodyPr/>
          <a:lstStyle/>
          <a:p>
            <a:r>
              <a:rPr lang="en-US" dirty="0" smtClean="0"/>
              <a:t>Are you writing a tool or controller?</a:t>
            </a:r>
          </a:p>
          <a:p>
            <a:r>
              <a:rPr lang="en-US" dirty="0" smtClean="0"/>
              <a:t>Make tools modular</a:t>
            </a:r>
          </a:p>
          <a:p>
            <a:r>
              <a:rPr lang="en-US" dirty="0" smtClean="0"/>
              <a:t>Make tools reusable</a:t>
            </a:r>
          </a:p>
          <a:p>
            <a:r>
              <a:rPr lang="en-US" dirty="0" smtClean="0"/>
              <a:t>Use standard naming</a:t>
            </a:r>
          </a:p>
          <a:p>
            <a:r>
              <a:rPr lang="en-US" dirty="0" smtClean="0"/>
              <a:t>Output raw data (tools)</a:t>
            </a:r>
          </a:p>
          <a:p>
            <a:r>
              <a:rPr lang="en-US" dirty="0" smtClean="0"/>
              <a:t>Output formatted data (controllers)</a:t>
            </a:r>
          </a:p>
          <a:p>
            <a:pPr lvl="1"/>
            <a:endParaRPr lang="en-US" dirty="0"/>
          </a:p>
          <a:p>
            <a:pPr lvl="1"/>
            <a:endParaRPr lang="en-US" dirty="0" smtClean="0"/>
          </a:p>
          <a:p>
            <a:pPr lvl="1"/>
            <a:endParaRPr lang="en-US" dirty="0"/>
          </a:p>
          <a:p>
            <a:pPr lvl="1"/>
            <a:r>
              <a:rPr lang="en-US" dirty="0" smtClean="0"/>
              <a:t>Example 4, 5</a:t>
            </a:r>
          </a:p>
        </p:txBody>
      </p:sp>
    </p:spTree>
    <p:extLst>
      <p:ext uri="{BB962C8B-B14F-4D97-AF65-F5344CB8AC3E}">
        <p14:creationId xmlns:p14="http://schemas.microsoft.com/office/powerpoint/2010/main" val="3526970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Practices: Wasting Effort</a:t>
            </a:r>
            <a:endParaRPr lang="en-US" dirty="0"/>
          </a:p>
        </p:txBody>
      </p:sp>
      <p:sp>
        <p:nvSpPr>
          <p:cNvPr id="3" name="Text Placeholder 2"/>
          <p:cNvSpPr>
            <a:spLocks noGrp="1"/>
          </p:cNvSpPr>
          <p:nvPr>
            <p:ph type="body" sz="quarter" idx="11"/>
          </p:nvPr>
        </p:nvSpPr>
        <p:spPr>
          <a:xfrm>
            <a:off x="274639" y="1212849"/>
            <a:ext cx="11889564" cy="5483552"/>
          </a:xfrm>
        </p:spPr>
        <p:txBody>
          <a:bodyPr/>
          <a:lstStyle/>
          <a:p>
            <a:r>
              <a:rPr lang="en-US" dirty="0" smtClean="0"/>
              <a:t>Don’t re-invent the wheel</a:t>
            </a:r>
          </a:p>
          <a:p>
            <a:r>
              <a:rPr lang="en-US" dirty="0" smtClean="0"/>
              <a:t>Report bugs and make suggestions</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smtClean="0"/>
              <a:t>Example 6</a:t>
            </a:r>
            <a:endParaRPr lang="en-US" dirty="0"/>
          </a:p>
        </p:txBody>
      </p:sp>
    </p:spTree>
    <p:extLst>
      <p:ext uri="{BB962C8B-B14F-4D97-AF65-F5344CB8AC3E}">
        <p14:creationId xmlns:p14="http://schemas.microsoft.com/office/powerpoint/2010/main" val="6715271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Control</a:t>
            </a:r>
            <a:endParaRPr lang="en-US" dirty="0"/>
          </a:p>
        </p:txBody>
      </p:sp>
      <p:sp>
        <p:nvSpPr>
          <p:cNvPr id="3" name="Text Placeholder 2"/>
          <p:cNvSpPr>
            <a:spLocks noGrp="1"/>
          </p:cNvSpPr>
          <p:nvPr>
            <p:ph type="body" sz="quarter" idx="11"/>
          </p:nvPr>
        </p:nvSpPr>
        <p:spPr>
          <a:xfrm>
            <a:off x="274639" y="1212849"/>
            <a:ext cx="11889564" cy="2657138"/>
          </a:xfrm>
        </p:spPr>
        <p:txBody>
          <a:bodyPr/>
          <a:lstStyle/>
          <a:p>
            <a:r>
              <a:rPr lang="en-US" dirty="0" smtClean="0"/>
              <a:t>C’mon.</a:t>
            </a:r>
          </a:p>
          <a:p>
            <a:endParaRPr lang="en-US" dirty="0"/>
          </a:p>
          <a:p>
            <a:r>
              <a:rPr lang="en-US" dirty="0" smtClean="0"/>
              <a:t>TFS. CVS. </a:t>
            </a:r>
            <a:r>
              <a:rPr lang="en-US" dirty="0" err="1" smtClean="0"/>
              <a:t>Git</a:t>
            </a:r>
            <a:r>
              <a:rPr lang="en-US" dirty="0" smtClean="0"/>
              <a:t>. SAPIEN </a:t>
            </a:r>
            <a:r>
              <a:rPr lang="en-US" dirty="0" err="1" smtClean="0"/>
              <a:t>VersionRecall</a:t>
            </a:r>
            <a:r>
              <a:rPr lang="en-US" dirty="0" smtClean="0"/>
              <a:t>. Doesn’t have to be difficult, but has to be done.</a:t>
            </a:r>
            <a:endParaRPr lang="en-US" dirty="0"/>
          </a:p>
        </p:txBody>
      </p:sp>
    </p:spTree>
    <p:extLst>
      <p:ext uri="{BB962C8B-B14F-4D97-AF65-F5344CB8AC3E}">
        <p14:creationId xmlns:p14="http://schemas.microsoft.com/office/powerpoint/2010/main" val="12050056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Stay Pure.</a:t>
            </a:r>
            <a:endParaRPr lang="en-US" dirty="0"/>
          </a:p>
        </p:txBody>
      </p:sp>
      <p:sp>
        <p:nvSpPr>
          <p:cNvPr id="3" name="Text Placeholder 2"/>
          <p:cNvSpPr>
            <a:spLocks noGrp="1"/>
          </p:cNvSpPr>
          <p:nvPr>
            <p:ph type="body" sz="quarter" idx="11"/>
          </p:nvPr>
        </p:nvSpPr>
        <p:spPr>
          <a:xfrm>
            <a:off x="274639" y="1212849"/>
            <a:ext cx="11889564" cy="5360442"/>
          </a:xfrm>
        </p:spPr>
        <p:txBody>
          <a:bodyPr/>
          <a:lstStyle/>
          <a:p>
            <a:r>
              <a:rPr lang="en-US" dirty="0" smtClean="0"/>
              <a:t>Stick with “pure” PowerShell when it’ll do the job.</a:t>
            </a:r>
          </a:p>
          <a:p>
            <a:endParaRPr lang="en-US" dirty="0"/>
          </a:p>
          <a:p>
            <a:r>
              <a:rPr lang="en-US" dirty="0" smtClean="0"/>
              <a:t>“Devolve” when it won’t.</a:t>
            </a:r>
          </a:p>
          <a:p>
            <a:endParaRPr lang="en-US" dirty="0"/>
          </a:p>
          <a:p>
            <a:r>
              <a:rPr lang="en-US" dirty="0" smtClean="0"/>
              <a:t>But don’t overthink it. This is about maintenance, not necessarily anything else.</a:t>
            </a:r>
          </a:p>
          <a:p>
            <a:pPr lvl="1"/>
            <a:endParaRPr lang="en-US" dirty="0"/>
          </a:p>
          <a:p>
            <a:pPr lvl="1"/>
            <a:endParaRPr lang="en-US" dirty="0" smtClean="0"/>
          </a:p>
          <a:p>
            <a:pPr lvl="1"/>
            <a:endParaRPr lang="en-US" dirty="0"/>
          </a:p>
          <a:p>
            <a:pPr lvl="1"/>
            <a:r>
              <a:rPr lang="en-US" dirty="0" smtClean="0"/>
              <a:t>Example 7</a:t>
            </a:r>
          </a:p>
        </p:txBody>
      </p:sp>
    </p:spTree>
    <p:extLst>
      <p:ext uri="{BB962C8B-B14F-4D97-AF65-F5344CB8AC3E}">
        <p14:creationId xmlns:p14="http://schemas.microsoft.com/office/powerpoint/2010/main" val="311655119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sz="quarter" idx="11"/>
          </p:nvPr>
        </p:nvSpPr>
        <p:spPr>
          <a:xfrm>
            <a:off x="274639" y="1212849"/>
            <a:ext cx="11889564" cy="4744889"/>
          </a:xfrm>
        </p:spPr>
        <p:txBody>
          <a:bodyPr/>
          <a:lstStyle/>
          <a:p>
            <a:r>
              <a:rPr lang="en-US" dirty="0" smtClean="0"/>
              <a:t>Last Chance for Q&amp;A right now</a:t>
            </a:r>
          </a:p>
          <a:p>
            <a:pPr lvl="1"/>
            <a:r>
              <a:rPr lang="en-US" dirty="0" smtClean="0"/>
              <a:t>Although, please find me at The TechNet Script Center pod if you’d like to discuss further</a:t>
            </a:r>
          </a:p>
          <a:p>
            <a:pPr lvl="1"/>
            <a:endParaRPr lang="en-US" dirty="0" smtClean="0"/>
          </a:p>
          <a:p>
            <a:r>
              <a:rPr lang="en-US" dirty="0" smtClean="0"/>
              <a:t>Contact Me</a:t>
            </a:r>
          </a:p>
          <a:p>
            <a:pPr lvl="1"/>
            <a:r>
              <a:rPr lang="en-US" dirty="0" smtClean="0"/>
              <a:t>On Twitter @</a:t>
            </a:r>
            <a:r>
              <a:rPr lang="en-US" dirty="0" err="1" smtClean="0"/>
              <a:t>concentrateddon</a:t>
            </a:r>
            <a:endParaRPr lang="en-US" dirty="0" smtClean="0"/>
          </a:p>
          <a:p>
            <a:pPr lvl="1"/>
            <a:r>
              <a:rPr lang="en-US" dirty="0" smtClean="0"/>
              <a:t>On </a:t>
            </a:r>
            <a:r>
              <a:rPr lang="en-US" dirty="0" err="1" smtClean="0"/>
              <a:t>Facebook.com</a:t>
            </a:r>
            <a:r>
              <a:rPr lang="en-US" dirty="0" smtClean="0"/>
              <a:t>/</a:t>
            </a:r>
            <a:r>
              <a:rPr lang="en-US" dirty="0" err="1" smtClean="0"/>
              <a:t>concentrateddon</a:t>
            </a:r>
            <a:endParaRPr lang="en-US" dirty="0" smtClean="0"/>
          </a:p>
          <a:p>
            <a:pPr lvl="1"/>
            <a:r>
              <a:rPr lang="en-US" dirty="0" smtClean="0"/>
              <a:t>In the Q&amp;A forums at </a:t>
            </a:r>
            <a:r>
              <a:rPr lang="en-US" dirty="0" err="1" smtClean="0"/>
              <a:t>PowerShell.org</a:t>
            </a:r>
            <a:endParaRPr lang="en-US" dirty="0" smtClean="0"/>
          </a:p>
          <a:p>
            <a:pPr lvl="1"/>
            <a:endParaRPr lang="en-US" dirty="0" smtClean="0"/>
          </a:p>
          <a:p>
            <a:r>
              <a:rPr lang="en-US" dirty="0" smtClean="0"/>
              <a:t>Don’t Forget</a:t>
            </a:r>
          </a:p>
          <a:p>
            <a:pPr lvl="1"/>
            <a:r>
              <a:rPr lang="en-US" b="1" dirty="0" smtClean="0"/>
              <a:t>Free </a:t>
            </a:r>
            <a:r>
              <a:rPr lang="en-US" b="1" dirty="0" err="1" smtClean="0"/>
              <a:t>ebook</a:t>
            </a:r>
            <a:r>
              <a:rPr lang="en-US" b="1" dirty="0" smtClean="0"/>
              <a:t>:</a:t>
            </a:r>
            <a:r>
              <a:rPr lang="en-US" dirty="0" smtClean="0"/>
              <a:t> “Community Book of PowerShell Practices” is available at </a:t>
            </a:r>
            <a:r>
              <a:rPr lang="en-US" dirty="0" smtClean="0">
                <a:hlinkClick r:id="rId3"/>
              </a:rPr>
              <a:t>http://powershell.org/wp/ebooks</a:t>
            </a:r>
            <a:r>
              <a:rPr lang="en-US" dirty="0" smtClean="0"/>
              <a:t>. </a:t>
            </a:r>
            <a:endParaRPr lang="en-US" b="1" dirty="0" smtClean="0"/>
          </a:p>
        </p:txBody>
      </p:sp>
    </p:spTree>
    <p:extLst>
      <p:ext uri="{BB962C8B-B14F-4D97-AF65-F5344CB8AC3E}">
        <p14:creationId xmlns:p14="http://schemas.microsoft.com/office/powerpoint/2010/main" val="279569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67028" y="1212850"/>
            <a:ext cx="12070012" cy="3775905"/>
          </a:xfrm>
        </p:spPr>
        <p:txBody>
          <a:bodyPr/>
          <a:lstStyle/>
          <a:p>
            <a:pPr lvl="0">
              <a:spcBef>
                <a:spcPts val="2400"/>
              </a:spcBef>
            </a:pPr>
            <a:r>
              <a:rPr lang="en-US" sz="3800" dirty="0">
                <a:gradFill>
                  <a:gsLst>
                    <a:gs pos="1250">
                      <a:schemeClr val="tx1"/>
                    </a:gs>
                    <a:gs pos="100000">
                      <a:schemeClr val="tx1"/>
                    </a:gs>
                  </a:gsLst>
                  <a:lin ang="5400000" scaled="0"/>
                </a:gradFill>
              </a:rPr>
              <a:t>Breakout </a:t>
            </a:r>
            <a:r>
              <a:rPr lang="en-US" sz="3800" dirty="0" smtClean="0">
                <a:gradFill>
                  <a:gsLst>
                    <a:gs pos="1250">
                      <a:schemeClr val="tx1"/>
                    </a:gs>
                    <a:gs pos="100000">
                      <a:schemeClr val="tx1"/>
                    </a:gs>
                  </a:gsLst>
                  <a:lin ang="5400000" scaled="0"/>
                </a:gradFill>
              </a:rPr>
              <a:t>Sessions &amp; Instructor-Led Labs</a:t>
            </a:r>
          </a:p>
          <a:p>
            <a:pPr lvl="1">
              <a:spcBef>
                <a:spcPts val="2400"/>
              </a:spcBef>
            </a:pPr>
            <a:r>
              <a:rPr lang="en-US" sz="2200" dirty="0" smtClean="0"/>
              <a:t>DCIM-B318 Windows PowerShell Unplugged with Jeffrey </a:t>
            </a:r>
            <a:r>
              <a:rPr lang="en-US" sz="2200" dirty="0" err="1" smtClean="0"/>
              <a:t>Snover</a:t>
            </a:r>
            <a:endParaRPr lang="en-US" sz="2200" dirty="0" smtClean="0"/>
          </a:p>
          <a:p>
            <a:pPr lvl="1">
              <a:spcBef>
                <a:spcPts val="2400"/>
              </a:spcBef>
            </a:pPr>
            <a:r>
              <a:rPr lang="en-US" sz="2200" dirty="0" smtClean="0">
                <a:gradFill>
                  <a:gsLst>
                    <a:gs pos="1250">
                      <a:schemeClr val="tx1"/>
                    </a:gs>
                    <a:gs pos="100000">
                      <a:schemeClr val="tx1"/>
                    </a:gs>
                  </a:gsLst>
                  <a:lin ang="5400000" scaled="0"/>
                </a:gradFill>
              </a:rPr>
              <a:t>DCIM-B361 Automating System Center Deployments with the PowerShell Deployment Toolkit</a:t>
            </a:r>
          </a:p>
          <a:p>
            <a:pPr lvl="1">
              <a:spcBef>
                <a:spcPts val="2400"/>
              </a:spcBef>
            </a:pPr>
            <a:r>
              <a:rPr lang="en-US" sz="2200" dirty="0" smtClean="0"/>
              <a:t>DCIM-B417 A Practical Overview of Desired State Configuration</a:t>
            </a:r>
          </a:p>
          <a:p>
            <a:pPr marL="342900" lvl="1" indent="0">
              <a:spcBef>
                <a:spcPts val="2400"/>
              </a:spcBef>
              <a:buNone/>
            </a:pPr>
            <a:r>
              <a:rPr lang="en-US" sz="2200" b="1" dirty="0" smtClean="0"/>
              <a:t>NOTE:</a:t>
            </a:r>
            <a:r>
              <a:rPr lang="en-US" sz="2200" dirty="0" smtClean="0"/>
              <a:t> Some of these have already happened; grab their session materials and watch for the recorded version!</a:t>
            </a:r>
            <a:endParaRPr lang="en-US" sz="2200" b="1" dirty="0"/>
          </a:p>
        </p:txBody>
      </p:sp>
      <p:sp>
        <p:nvSpPr>
          <p:cNvPr id="2" name="Title 1"/>
          <p:cNvSpPr>
            <a:spLocks noGrp="1"/>
          </p:cNvSpPr>
          <p:nvPr>
            <p:ph type="title"/>
          </p:nvPr>
        </p:nvSpPr>
        <p:spPr/>
        <p:txBody>
          <a:bodyPr/>
          <a:lstStyle/>
          <a:p>
            <a:r>
              <a:rPr lang="en-US" dirty="0" smtClean="0"/>
              <a:t>Related content</a:t>
            </a:r>
            <a:endParaRPr lang="en-US" dirty="0"/>
          </a:p>
        </p:txBody>
      </p:sp>
      <p:sp>
        <p:nvSpPr>
          <p:cNvPr id="13" name="Text Placeholder 7"/>
          <p:cNvSpPr txBox="1">
            <a:spLocks/>
          </p:cNvSpPr>
          <p:nvPr/>
        </p:nvSpPr>
        <p:spPr>
          <a:xfrm>
            <a:off x="267028" y="5291670"/>
            <a:ext cx="12070012" cy="72071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
                <a:schemeClr val="tx2"/>
              </a:buClr>
              <a:buSzPct val="100000"/>
              <a:buFontTx/>
              <a:buBlip>
                <a:blip r:embed="rId3"/>
              </a:buBlip>
              <a:tabLst/>
              <a:defRPr sz="4000" kern="1200" spc="0" baseline="0">
                <a:gradFill>
                  <a:gsLst>
                    <a:gs pos="13869">
                      <a:schemeClr val="tx2"/>
                    </a:gs>
                    <a:gs pos="42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400"/>
              </a:spcBef>
              <a:buClr>
                <a:srgbClr val="00BCF2"/>
              </a:buClr>
            </a:pPr>
            <a:r>
              <a:rPr lang="en-US" sz="3800" dirty="0">
                <a:gradFill>
                  <a:gsLst>
                    <a:gs pos="1250">
                      <a:srgbClr val="FFFFFF"/>
                    </a:gs>
                    <a:gs pos="100000">
                      <a:srgbClr val="FFFFFF"/>
                    </a:gs>
                  </a:gsLst>
                  <a:lin ang="5400000" scaled="0"/>
                </a:gradFill>
              </a:rPr>
              <a:t>Find Me Later </a:t>
            </a:r>
            <a:r>
              <a:rPr lang="en-US" sz="3800" dirty="0" smtClean="0">
                <a:gradFill>
                  <a:gsLst>
                    <a:gs pos="1250">
                      <a:srgbClr val="FFFFFF"/>
                    </a:gs>
                    <a:gs pos="100000">
                      <a:srgbClr val="FFFFFF"/>
                    </a:gs>
                  </a:gsLst>
                  <a:lin ang="5400000" scaled="0"/>
                </a:gradFill>
              </a:rPr>
              <a:t>At the TechNet Script Center pod</a:t>
            </a:r>
            <a:endParaRPr lang="en-US" sz="380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37522993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63" presetClass="path" presetSubtype="0" decel="100000" fill="hold" grpId="1" nodeType="withEffect">
                                  <p:stCondLst>
                                    <p:cond delay="0"/>
                                  </p:stCondLst>
                                  <p:childTnLst>
                                    <p:animMotion origin="layout" path="M -0.02413 3.26827E-7 L 2.26704E-6 3.26827E-7 " pathEditMode="relative" rAng="0" ptsTypes="AA">
                                      <p:cBhvr>
                                        <p:cTn id="9" dur="500" fill="hold"/>
                                        <p:tgtEl>
                                          <p:spTgt spid="8"/>
                                        </p:tgtEl>
                                        <p:attrNameLst>
                                          <p:attrName>ppt_x</p:attrName>
                                          <p:attrName>ppt_y</p:attrName>
                                        </p:attrNameLst>
                                      </p:cBhvr>
                                      <p:rCtr x="1200" y="0"/>
                                    </p:animMotion>
                                  </p:childTnLst>
                                </p:cTn>
                              </p:par>
                              <p:par>
                                <p:cTn id="10" presetID="10" presetClass="entr" presetSubtype="0" fill="hold" grpId="0" nodeType="withEffect">
                                  <p:stCondLst>
                                    <p:cond delay="100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63" presetClass="path" presetSubtype="0" decel="100000" fill="hold" grpId="1" nodeType="withEffect">
                                  <p:stCondLst>
                                    <p:cond delay="1000"/>
                                  </p:stCondLst>
                                  <p:childTnLst>
                                    <p:animMotion origin="layout" path="M -0.02413 1.78393E-6 L 2.26704E-6 1.78393E-6 " pathEditMode="relative" rAng="0" ptsTypes="AA">
                                      <p:cBhvr>
                                        <p:cTn id="14" dur="500" fill="hold"/>
                                        <p:tgtEl>
                                          <p:spTgt spid="13"/>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3" grpId="0"/>
      <p:bldP spid="1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608723" y="5325803"/>
            <a:ext cx="6826870" cy="16682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a:xfrm>
            <a:off x="6023856" y="5619447"/>
            <a:ext cx="5996605" cy="1074924"/>
          </a:xfrm>
          <a:prstGeom prst="rect">
            <a:avLst/>
          </a:prstGeom>
        </p:spPr>
        <p:txBody>
          <a:bodyPr wrap="none">
            <a:spAutoFit/>
          </a:bodyPr>
          <a:lstStyle/>
          <a:p>
            <a:pPr marL="0" lvl="1" algn="ctr" defTabSz="932418" fontAlgn="base">
              <a:lnSpc>
                <a:spcPct val="90000"/>
              </a:lnSpc>
              <a:spcBef>
                <a:spcPct val="20000"/>
              </a:spcBef>
              <a:spcAft>
                <a:spcPts val="408"/>
              </a:spcAft>
              <a:buClr>
                <a:srgbClr val="000000">
                  <a:lumMod val="75000"/>
                  <a:lumOff val="25000"/>
                </a:srgbClr>
              </a:buClr>
              <a:buSzPct val="90000"/>
              <a:tabLst>
                <a:tab pos="642659" algn="l"/>
              </a:tabLst>
            </a:pPr>
            <a:r>
              <a:rPr lang="en-US" sz="2040" spc="-51" dirty="0">
                <a:solidFill>
                  <a:srgbClr val="FFFFFF"/>
                </a:solidFill>
              </a:rPr>
              <a:t>Come Visit Us in the Microsoft Solutions Experience!</a:t>
            </a:r>
          </a:p>
          <a:p>
            <a:pPr marL="0" lvl="1" algn="ctr" defTabSz="932418" fontAlgn="base">
              <a:lnSpc>
                <a:spcPct val="90000"/>
              </a:lnSpc>
              <a:spcBef>
                <a:spcPct val="20000"/>
              </a:spcBef>
              <a:spcAft>
                <a:spcPts val="408"/>
              </a:spcAft>
              <a:buClr>
                <a:srgbClr val="000000">
                  <a:lumMod val="75000"/>
                  <a:lumOff val="25000"/>
                </a:srgbClr>
              </a:buClr>
              <a:buSzPct val="90000"/>
              <a:tabLst>
                <a:tab pos="642659" algn="l"/>
              </a:tabLst>
            </a:pPr>
            <a:r>
              <a:rPr lang="en-US" sz="2040" spc="-51" dirty="0">
                <a:solidFill>
                  <a:srgbClr val="FFFFFF"/>
                </a:solidFill>
              </a:rPr>
              <a:t>Look for Datacenter and Infrastructure Management</a:t>
            </a:r>
            <a:br>
              <a:rPr lang="en-US" sz="2040" spc="-51" dirty="0">
                <a:solidFill>
                  <a:srgbClr val="FFFFFF"/>
                </a:solidFill>
              </a:rPr>
            </a:br>
            <a:r>
              <a:rPr lang="en-US" sz="2040" spc="-51" dirty="0" err="1">
                <a:solidFill>
                  <a:srgbClr val="FFFFFF"/>
                </a:solidFill>
              </a:rPr>
              <a:t>TechExpo</a:t>
            </a:r>
            <a:r>
              <a:rPr lang="en-US" sz="2040" spc="-51" dirty="0">
                <a:solidFill>
                  <a:srgbClr val="FFFFFF"/>
                </a:solidFill>
              </a:rPr>
              <a:t> Level 1 Hall CD</a:t>
            </a:r>
          </a:p>
        </p:txBody>
      </p:sp>
      <p:sp>
        <p:nvSpPr>
          <p:cNvPr id="5" name="Text Placeholder 4"/>
          <p:cNvSpPr>
            <a:spLocks noGrp="1"/>
          </p:cNvSpPr>
          <p:nvPr>
            <p:ph type="body" sz="quarter" idx="15"/>
          </p:nvPr>
        </p:nvSpPr>
        <p:spPr/>
        <p:txBody>
          <a:bodyPr/>
          <a:lstStyle/>
          <a:p>
            <a:pPr marL="0" indent="0">
              <a:buNone/>
            </a:pPr>
            <a:r>
              <a:rPr lang="en-US" sz="5399" dirty="0">
                <a:solidFill>
                  <a:schemeClr val="tx2"/>
                </a:solidFill>
                <a:latin typeface="Segoe UI Light" pitchFamily="34" charset="0"/>
              </a:rPr>
              <a:t>For More Information</a:t>
            </a:r>
            <a:endParaRPr lang="en-US"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58835" y="6354983"/>
            <a:ext cx="1569542" cy="336220"/>
          </a:xfrm>
          <a:prstGeom prst="rect">
            <a:avLst/>
          </a:prstGeom>
        </p:spPr>
      </p:pic>
      <p:grpSp>
        <p:nvGrpSpPr>
          <p:cNvPr id="8" name="Group 7"/>
          <p:cNvGrpSpPr/>
          <p:nvPr/>
        </p:nvGrpSpPr>
        <p:grpSpPr>
          <a:xfrm>
            <a:off x="561440" y="1516344"/>
            <a:ext cx="10298627" cy="753197"/>
            <a:chOff x="560638" y="980251"/>
            <a:chExt cx="10300088" cy="753303"/>
          </a:xfrm>
        </p:grpSpPr>
        <p:sp>
          <p:nvSpPr>
            <p:cNvPr id="2" name="Rectangle 1"/>
            <p:cNvSpPr/>
            <p:nvPr/>
          </p:nvSpPr>
          <p:spPr>
            <a:xfrm>
              <a:off x="5227637" y="1026130"/>
              <a:ext cx="5633089" cy="663989"/>
            </a:xfrm>
            <a:prstGeom prst="rect">
              <a:avLst/>
            </a:prstGeom>
          </p:spPr>
          <p:txBody>
            <a:bodyPr wrap="square" lIns="93251" tIns="46625" rIns="93251" bIns="46625">
              <a:spAutoFit/>
            </a:bodyPr>
            <a:lstStyle/>
            <a:p>
              <a:pPr defTabSz="932418">
                <a:spcBef>
                  <a:spcPts val="600"/>
                </a:spcBef>
              </a:pPr>
              <a:r>
                <a:rPr lang="en-US" sz="2000" dirty="0">
                  <a:solidFill>
                    <a:srgbClr val="FFFFFF"/>
                  </a:solidFill>
                </a:rPr>
                <a:t>Windows Server 2012 R2</a:t>
              </a:r>
            </a:p>
            <a:p>
              <a:pPr defTabSz="932418"/>
              <a:r>
                <a:rPr lang="en-US" sz="1630" dirty="0">
                  <a:solidFill>
                    <a:srgbClr val="FFFFFF"/>
                  </a:solidFill>
                  <a:hlinkClick r:id="rId4"/>
                </a:rPr>
                <a:t>http://technet.microsoft.com/en-US/evalcenter/dn205286</a:t>
              </a:r>
              <a:endParaRPr lang="en-US" sz="1630" dirty="0">
                <a:solidFill>
                  <a:srgbClr val="FFFFFF"/>
                </a:solidFill>
              </a:endParaRPr>
            </a:p>
          </p:txBody>
        </p:sp>
        <p:sp>
          <p:nvSpPr>
            <p:cNvPr id="11" name="Freeform 9"/>
            <p:cNvSpPr>
              <a:spLocks noEditPoints="1"/>
            </p:cNvSpPr>
            <p:nvPr/>
          </p:nvSpPr>
          <p:spPr bwMode="black">
            <a:xfrm>
              <a:off x="4057092" y="1034078"/>
              <a:ext cx="637145" cy="636892"/>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2"/>
            </a:solidFill>
            <a:ln>
              <a:noFill/>
            </a:ln>
            <a:extLst/>
          </p:spPr>
          <p:txBody>
            <a:bodyPr vert="horz" wrap="square" lIns="91400" tIns="45700" rIns="91400" bIns="45700" numCol="1" anchor="t" anchorCtr="0" compatLnSpc="1">
              <a:prstTxWarp prst="textNoShape">
                <a:avLst/>
              </a:prstTxWarp>
            </a:bodyPr>
            <a:lstStyle/>
            <a:p>
              <a:pPr defTabSz="932418"/>
              <a:endParaRPr lang="en-US">
                <a:solidFill>
                  <a:prstClr val="black"/>
                </a:solidFill>
              </a:endParaRPr>
            </a:p>
          </p:txBody>
        </p:sp>
        <p:sp>
          <p:nvSpPr>
            <p:cNvPr id="19" name="TextBox 18"/>
            <p:cNvSpPr txBox="1"/>
            <p:nvPr/>
          </p:nvSpPr>
          <p:spPr>
            <a:xfrm>
              <a:off x="560638" y="980251"/>
              <a:ext cx="3523999" cy="753303"/>
            </a:xfrm>
            <a:prstGeom prst="rect">
              <a:avLst/>
            </a:prstGeom>
            <a:noFill/>
          </p:spPr>
          <p:txBody>
            <a:bodyPr wrap="square" lIns="186494" tIns="149196" rIns="186494" bIns="149196" rtlCol="0">
              <a:spAutoFit/>
            </a:bodyPr>
            <a:lstStyle/>
            <a:p>
              <a:pPr defTabSz="932418">
                <a:lnSpc>
                  <a:spcPct val="90000"/>
                </a:lnSpc>
                <a:spcAft>
                  <a:spcPts val="612"/>
                </a:spcAft>
              </a:pPr>
              <a:r>
                <a:rPr lang="en-US" sz="3199" dirty="0">
                  <a:gradFill>
                    <a:gsLst>
                      <a:gs pos="2917">
                        <a:srgbClr val="FFFFFF"/>
                      </a:gs>
                      <a:gs pos="30000">
                        <a:srgbClr val="FFFFFF"/>
                      </a:gs>
                    </a:gsLst>
                    <a:lin ang="5400000" scaled="0"/>
                  </a:gradFill>
                  <a:cs typeface="Segoe UI" panose="020B0502040204020203" pitchFamily="34" charset="0"/>
                </a:rPr>
                <a:t>Windows Server</a:t>
              </a:r>
            </a:p>
          </p:txBody>
        </p:sp>
      </p:grpSp>
      <p:grpSp>
        <p:nvGrpSpPr>
          <p:cNvPr id="14" name="Group 13"/>
          <p:cNvGrpSpPr/>
          <p:nvPr/>
        </p:nvGrpSpPr>
        <p:grpSpPr>
          <a:xfrm>
            <a:off x="561440" y="4259156"/>
            <a:ext cx="10298627" cy="753197"/>
            <a:chOff x="560638" y="4716139"/>
            <a:chExt cx="10300088" cy="753303"/>
          </a:xfrm>
        </p:grpSpPr>
        <p:sp>
          <p:nvSpPr>
            <p:cNvPr id="20" name="Freeform 9"/>
            <p:cNvSpPr>
              <a:spLocks noEditPoints="1"/>
            </p:cNvSpPr>
            <p:nvPr/>
          </p:nvSpPr>
          <p:spPr bwMode="black">
            <a:xfrm>
              <a:off x="4057092" y="4769966"/>
              <a:ext cx="637145" cy="636892"/>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2"/>
            </a:solidFill>
            <a:ln>
              <a:noFill/>
            </a:ln>
            <a:extLst/>
          </p:spPr>
          <p:txBody>
            <a:bodyPr vert="horz" wrap="square" lIns="91400" tIns="45700" rIns="91400" bIns="45700" numCol="1" anchor="t" anchorCtr="0" compatLnSpc="1">
              <a:prstTxWarp prst="textNoShape">
                <a:avLst/>
              </a:prstTxWarp>
            </a:bodyPr>
            <a:lstStyle/>
            <a:p>
              <a:pPr defTabSz="932418"/>
              <a:endParaRPr lang="en-US">
                <a:solidFill>
                  <a:prstClr val="black"/>
                </a:solidFill>
              </a:endParaRPr>
            </a:p>
          </p:txBody>
        </p:sp>
        <p:sp>
          <p:nvSpPr>
            <p:cNvPr id="21" name="TextBox 20"/>
            <p:cNvSpPr txBox="1"/>
            <p:nvPr/>
          </p:nvSpPr>
          <p:spPr>
            <a:xfrm>
              <a:off x="560638" y="4716139"/>
              <a:ext cx="3295399" cy="753303"/>
            </a:xfrm>
            <a:prstGeom prst="rect">
              <a:avLst/>
            </a:prstGeom>
            <a:noFill/>
          </p:spPr>
          <p:txBody>
            <a:bodyPr wrap="square" lIns="186494" tIns="149196" rIns="186494" bIns="149196" rtlCol="0">
              <a:spAutoFit/>
            </a:bodyPr>
            <a:lstStyle/>
            <a:p>
              <a:pPr defTabSz="932418">
                <a:lnSpc>
                  <a:spcPct val="90000"/>
                </a:lnSpc>
                <a:spcAft>
                  <a:spcPts val="612"/>
                </a:spcAft>
              </a:pPr>
              <a:r>
                <a:rPr lang="en-US" sz="3199" dirty="0">
                  <a:gradFill>
                    <a:gsLst>
                      <a:gs pos="2917">
                        <a:srgbClr val="FFFFFF"/>
                      </a:gs>
                      <a:gs pos="30000">
                        <a:srgbClr val="FFFFFF"/>
                      </a:gs>
                    </a:gsLst>
                    <a:lin ang="5400000" scaled="0"/>
                  </a:gradFill>
                  <a:cs typeface="Segoe UI" panose="020B0502040204020203" pitchFamily="34" charset="0"/>
                </a:rPr>
                <a:t>Microsoft Azure</a:t>
              </a:r>
            </a:p>
          </p:txBody>
        </p:sp>
        <p:sp>
          <p:nvSpPr>
            <p:cNvPr id="22" name="Rectangle 21"/>
            <p:cNvSpPr/>
            <p:nvPr/>
          </p:nvSpPr>
          <p:spPr>
            <a:xfrm>
              <a:off x="5227637" y="4771347"/>
              <a:ext cx="5633089" cy="644957"/>
            </a:xfrm>
            <a:prstGeom prst="rect">
              <a:avLst/>
            </a:prstGeom>
          </p:spPr>
          <p:txBody>
            <a:bodyPr wrap="square" lIns="93251" tIns="46625" rIns="93251" bIns="46625">
              <a:spAutoFit/>
            </a:bodyPr>
            <a:lstStyle/>
            <a:p>
              <a:pPr defTabSz="932418">
                <a:spcBef>
                  <a:spcPts val="612"/>
                </a:spcBef>
              </a:pPr>
              <a:r>
                <a:rPr lang="en-US" sz="2040" dirty="0">
                  <a:solidFill>
                    <a:srgbClr val="FFFFFF"/>
                  </a:solidFill>
                </a:rPr>
                <a:t>Microsoft Azure</a:t>
              </a:r>
            </a:p>
            <a:p>
              <a:pPr marL="0" lvl="1" defTabSz="932418" fontAlgn="base">
                <a:lnSpc>
                  <a:spcPct val="90000"/>
                </a:lnSpc>
                <a:spcAft>
                  <a:spcPts val="1247"/>
                </a:spcAft>
                <a:buClr>
                  <a:srgbClr val="FFFFFF">
                    <a:lumMod val="75000"/>
                    <a:lumOff val="25000"/>
                  </a:srgbClr>
                </a:buClr>
                <a:buSzPct val="90000"/>
                <a:tabLst>
                  <a:tab pos="655574" algn="l"/>
                  <a:tab pos="1842870" algn="l"/>
                </a:tabLst>
              </a:pPr>
              <a:r>
                <a:rPr lang="en-US" sz="1632" dirty="0">
                  <a:solidFill>
                    <a:srgbClr val="000000"/>
                  </a:solidFill>
                  <a:hlinkClick r:id="rId5"/>
                </a:rPr>
                <a:t>http://azure.microsoft.com/en-us/</a:t>
              </a:r>
              <a:r>
                <a:rPr lang="en-US" sz="1632" dirty="0">
                  <a:solidFill>
                    <a:srgbClr val="000000"/>
                  </a:solidFill>
                </a:rPr>
                <a:t> </a:t>
              </a:r>
            </a:p>
          </p:txBody>
        </p:sp>
      </p:grpSp>
      <p:grpSp>
        <p:nvGrpSpPr>
          <p:cNvPr id="9" name="Group 8"/>
          <p:cNvGrpSpPr/>
          <p:nvPr/>
        </p:nvGrpSpPr>
        <p:grpSpPr>
          <a:xfrm>
            <a:off x="561440" y="2392083"/>
            <a:ext cx="10298627" cy="753197"/>
            <a:chOff x="560638" y="1761252"/>
            <a:chExt cx="10300088" cy="753303"/>
          </a:xfrm>
        </p:grpSpPr>
        <p:sp>
          <p:nvSpPr>
            <p:cNvPr id="12" name="Freeform 9"/>
            <p:cNvSpPr>
              <a:spLocks noEditPoints="1"/>
            </p:cNvSpPr>
            <p:nvPr/>
          </p:nvSpPr>
          <p:spPr bwMode="black">
            <a:xfrm>
              <a:off x="4057092" y="1815079"/>
              <a:ext cx="637145" cy="636892"/>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2"/>
            </a:solidFill>
            <a:ln>
              <a:noFill/>
            </a:ln>
            <a:extLst/>
          </p:spPr>
          <p:txBody>
            <a:bodyPr vert="horz" wrap="square" lIns="91400" tIns="45700" rIns="91400" bIns="45700" numCol="1" anchor="t" anchorCtr="0" compatLnSpc="1">
              <a:prstTxWarp prst="textNoShape">
                <a:avLst/>
              </a:prstTxWarp>
            </a:bodyPr>
            <a:lstStyle/>
            <a:p>
              <a:pPr defTabSz="932418"/>
              <a:endParaRPr lang="en-US">
                <a:solidFill>
                  <a:prstClr val="black"/>
                </a:solidFill>
              </a:endParaRPr>
            </a:p>
          </p:txBody>
        </p:sp>
        <p:sp>
          <p:nvSpPr>
            <p:cNvPr id="3" name="TextBox 2"/>
            <p:cNvSpPr txBox="1"/>
            <p:nvPr/>
          </p:nvSpPr>
          <p:spPr>
            <a:xfrm>
              <a:off x="560638" y="1761252"/>
              <a:ext cx="3371599" cy="753303"/>
            </a:xfrm>
            <a:prstGeom prst="rect">
              <a:avLst/>
            </a:prstGeom>
            <a:noFill/>
          </p:spPr>
          <p:txBody>
            <a:bodyPr wrap="square" lIns="186494" tIns="149196" rIns="186494" bIns="149196" rtlCol="0">
              <a:spAutoFit/>
            </a:bodyPr>
            <a:lstStyle/>
            <a:p>
              <a:pPr defTabSz="932418">
                <a:lnSpc>
                  <a:spcPct val="90000"/>
                </a:lnSpc>
                <a:spcAft>
                  <a:spcPts val="612"/>
                </a:spcAft>
              </a:pPr>
              <a:r>
                <a:rPr lang="en-US" sz="3199" dirty="0">
                  <a:gradFill>
                    <a:gsLst>
                      <a:gs pos="2917">
                        <a:srgbClr val="FFFFFF"/>
                      </a:gs>
                      <a:gs pos="30000">
                        <a:srgbClr val="FFFFFF"/>
                      </a:gs>
                    </a:gsLst>
                    <a:lin ang="5400000" scaled="0"/>
                  </a:gradFill>
                  <a:cs typeface="Segoe UI" panose="020B0502040204020203" pitchFamily="34" charset="0"/>
                </a:rPr>
                <a:t>System Center</a:t>
              </a:r>
            </a:p>
          </p:txBody>
        </p:sp>
        <p:sp>
          <p:nvSpPr>
            <p:cNvPr id="24" name="Rectangle 23"/>
            <p:cNvSpPr/>
            <p:nvPr/>
          </p:nvSpPr>
          <p:spPr>
            <a:xfrm>
              <a:off x="5227637" y="1807131"/>
              <a:ext cx="5633089" cy="663989"/>
            </a:xfrm>
            <a:prstGeom prst="rect">
              <a:avLst/>
            </a:prstGeom>
          </p:spPr>
          <p:txBody>
            <a:bodyPr wrap="square" lIns="93251" tIns="46625" rIns="93251" bIns="46625">
              <a:spAutoFit/>
            </a:bodyPr>
            <a:lstStyle/>
            <a:p>
              <a:pPr defTabSz="932418">
                <a:spcBef>
                  <a:spcPts val="600"/>
                </a:spcBef>
              </a:pPr>
              <a:r>
                <a:rPr lang="en-US" sz="2000" dirty="0">
                  <a:solidFill>
                    <a:srgbClr val="FFFFFF"/>
                  </a:solidFill>
                </a:rPr>
                <a:t>System Center 2012 R2</a:t>
              </a:r>
            </a:p>
            <a:p>
              <a:pPr defTabSz="932418"/>
              <a:r>
                <a:rPr lang="en-US" sz="1630" dirty="0">
                  <a:solidFill>
                    <a:srgbClr val="FFFFFF"/>
                  </a:solidFill>
                  <a:hlinkClick r:id="rId6"/>
                </a:rPr>
                <a:t>http://technet.microsoft.com/en-US/evalcenter/dn205295</a:t>
              </a:r>
              <a:endParaRPr lang="en-US" sz="1630" dirty="0">
                <a:solidFill>
                  <a:srgbClr val="FFFFFF"/>
                </a:solidFill>
              </a:endParaRPr>
            </a:p>
          </p:txBody>
        </p:sp>
      </p:grpSp>
      <p:grpSp>
        <p:nvGrpSpPr>
          <p:cNvPr id="10" name="Group 9"/>
          <p:cNvGrpSpPr/>
          <p:nvPr/>
        </p:nvGrpSpPr>
        <p:grpSpPr>
          <a:xfrm>
            <a:off x="561440" y="3267822"/>
            <a:ext cx="10298627" cy="875389"/>
            <a:chOff x="560638" y="2719400"/>
            <a:chExt cx="10300088" cy="875513"/>
          </a:xfrm>
        </p:grpSpPr>
        <p:sp>
          <p:nvSpPr>
            <p:cNvPr id="13" name="Freeform 9"/>
            <p:cNvSpPr>
              <a:spLocks noEditPoints="1"/>
            </p:cNvSpPr>
            <p:nvPr/>
          </p:nvSpPr>
          <p:spPr bwMode="black">
            <a:xfrm>
              <a:off x="4057092" y="2831031"/>
              <a:ext cx="637145" cy="636892"/>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2"/>
            </a:solidFill>
            <a:ln>
              <a:noFill/>
            </a:ln>
            <a:extLst/>
          </p:spPr>
          <p:txBody>
            <a:bodyPr vert="horz" wrap="square" lIns="91400" tIns="45700" rIns="91400" bIns="45700" numCol="1" anchor="t" anchorCtr="0" compatLnSpc="1">
              <a:prstTxWarp prst="textNoShape">
                <a:avLst/>
              </a:prstTxWarp>
            </a:bodyPr>
            <a:lstStyle/>
            <a:p>
              <a:pPr defTabSz="932418"/>
              <a:endParaRPr lang="en-US">
                <a:solidFill>
                  <a:prstClr val="black"/>
                </a:solidFill>
              </a:endParaRPr>
            </a:p>
          </p:txBody>
        </p:sp>
        <p:sp>
          <p:nvSpPr>
            <p:cNvPr id="18" name="TextBox 17"/>
            <p:cNvSpPr txBox="1"/>
            <p:nvPr/>
          </p:nvSpPr>
          <p:spPr>
            <a:xfrm>
              <a:off x="560638" y="2777204"/>
              <a:ext cx="3295399" cy="753304"/>
            </a:xfrm>
            <a:prstGeom prst="rect">
              <a:avLst/>
            </a:prstGeom>
            <a:noFill/>
          </p:spPr>
          <p:txBody>
            <a:bodyPr wrap="square" lIns="186494" tIns="149196" rIns="186494" bIns="149196" rtlCol="0">
              <a:spAutoFit/>
            </a:bodyPr>
            <a:lstStyle/>
            <a:p>
              <a:pPr defTabSz="932418">
                <a:lnSpc>
                  <a:spcPct val="90000"/>
                </a:lnSpc>
                <a:spcAft>
                  <a:spcPts val="612"/>
                </a:spcAft>
              </a:pPr>
              <a:r>
                <a:rPr lang="en-US" sz="3199" dirty="0">
                  <a:gradFill>
                    <a:gsLst>
                      <a:gs pos="2917">
                        <a:srgbClr val="FFFFFF"/>
                      </a:gs>
                      <a:gs pos="30000">
                        <a:srgbClr val="FFFFFF"/>
                      </a:gs>
                    </a:gsLst>
                    <a:lin ang="5400000" scaled="0"/>
                  </a:gradFill>
                  <a:cs typeface="Segoe UI" panose="020B0502040204020203" pitchFamily="34" charset="0"/>
                </a:rPr>
                <a:t>Azure Pack</a:t>
              </a:r>
            </a:p>
          </p:txBody>
        </p:sp>
        <p:sp>
          <p:nvSpPr>
            <p:cNvPr id="25" name="Rectangle 24"/>
            <p:cNvSpPr/>
            <p:nvPr/>
          </p:nvSpPr>
          <p:spPr>
            <a:xfrm>
              <a:off x="5227637" y="2719400"/>
              <a:ext cx="5633089" cy="875513"/>
            </a:xfrm>
            <a:prstGeom prst="rect">
              <a:avLst/>
            </a:prstGeom>
          </p:spPr>
          <p:txBody>
            <a:bodyPr wrap="square" lIns="93251" tIns="46625" rIns="93251" bIns="46625">
              <a:spAutoFit/>
            </a:bodyPr>
            <a:lstStyle/>
            <a:p>
              <a:pPr defTabSz="932418">
                <a:spcBef>
                  <a:spcPts val="612"/>
                </a:spcBef>
              </a:pPr>
              <a:r>
                <a:rPr lang="en-US" sz="2040" dirty="0">
                  <a:solidFill>
                    <a:srgbClr val="FFFFFF"/>
                  </a:solidFill>
                </a:rPr>
                <a:t>Azure Pack</a:t>
              </a:r>
            </a:p>
            <a:p>
              <a:pPr marL="0" lvl="1" defTabSz="932418" fontAlgn="base">
                <a:lnSpc>
                  <a:spcPct val="90000"/>
                </a:lnSpc>
                <a:spcAft>
                  <a:spcPts val="1247"/>
                </a:spcAft>
                <a:buClr>
                  <a:srgbClr val="FFFFFF">
                    <a:lumMod val="75000"/>
                    <a:lumOff val="25000"/>
                  </a:srgbClr>
                </a:buClr>
                <a:buSzPct val="90000"/>
                <a:tabLst>
                  <a:tab pos="655574" algn="l"/>
                  <a:tab pos="1842870" algn="l"/>
                </a:tabLst>
              </a:pPr>
              <a:r>
                <a:rPr lang="en-US" sz="1632" u="sng" dirty="0">
                  <a:solidFill>
                    <a:srgbClr val="FFFFFF"/>
                  </a:solidFill>
                  <a:hlinkClick r:id="rId7"/>
                </a:rPr>
                <a:t>http://www.microsoft.com/en-us/server-cloud/products/windows-azure-pack</a:t>
              </a:r>
              <a:endParaRPr lang="en-US" sz="1632" dirty="0">
                <a:solidFill>
                  <a:srgbClr val="000000"/>
                </a:solidFill>
              </a:endParaRPr>
            </a:p>
          </p:txBody>
        </p:sp>
      </p:grpSp>
    </p:spTree>
    <p:extLst>
      <p:ext uri="{BB962C8B-B14F-4D97-AF65-F5344CB8AC3E}">
        <p14:creationId xmlns:p14="http://schemas.microsoft.com/office/powerpoint/2010/main" val="1541759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grpSp>
        <p:nvGrpSpPr>
          <p:cNvPr id="13" name="Group 12"/>
          <p:cNvGrpSpPr/>
          <p:nvPr/>
        </p:nvGrpSpPr>
        <p:grpSpPr>
          <a:xfrm>
            <a:off x="5997643" y="1214472"/>
            <a:ext cx="5486404" cy="2748820"/>
            <a:chOff x="5997643" y="1214472"/>
            <a:chExt cx="5486404" cy="2748820"/>
          </a:xfrm>
        </p:grpSpPr>
        <p:sp>
          <p:nvSpPr>
            <p:cNvPr id="14" name="Arrow Bar"/>
            <p:cNvSpPr/>
            <p:nvPr/>
          </p:nvSpPr>
          <p:spPr bwMode="gray">
            <a:xfrm>
              <a:off x="5997647" y="1214472"/>
              <a:ext cx="5486400" cy="1841377"/>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40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Learning</a:t>
              </a:r>
            </a:p>
          </p:txBody>
        </p:sp>
        <p:sp>
          <p:nvSpPr>
            <p:cNvPr id="15" name="Rectangle 14"/>
            <p:cNvSpPr/>
            <p:nvPr/>
          </p:nvSpPr>
          <p:spPr bwMode="auto">
            <a:xfrm>
              <a:off x="5997643" y="3046651"/>
              <a:ext cx="5481391" cy="916641"/>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6" name="Rectangle 15"/>
            <p:cNvSpPr/>
            <p:nvPr/>
          </p:nvSpPr>
          <p:spPr>
            <a:xfrm>
              <a:off x="6570121" y="3108285"/>
              <a:ext cx="4242253" cy="338554"/>
            </a:xfrm>
            <a:prstGeom prst="rect">
              <a:avLst/>
            </a:prstGeom>
          </p:spPr>
          <p:txBody>
            <a:bodyPr wrap="none" lIns="182880">
              <a:spAutoFit/>
            </a:bodyPr>
            <a:lstStyle/>
            <a:p>
              <a:pPr marL="0" lvl="1">
                <a:tabLst>
                  <a:tab pos="1828800" algn="l"/>
                </a:tabLst>
              </a:pPr>
              <a:r>
                <a:rPr lang="en-US" sz="1600" dirty="0">
                  <a:gradFill>
                    <a:gsLst>
                      <a:gs pos="1250">
                        <a:schemeClr val="bg1"/>
                      </a:gs>
                      <a:gs pos="100000">
                        <a:schemeClr val="bg1"/>
                      </a:gs>
                    </a:gsLst>
                    <a:lin ang="5400000" scaled="0"/>
                  </a:gradFill>
                  <a:latin typeface="Segoe UI" pitchFamily="34" charset="0"/>
                  <a:ea typeface="Segoe UI" pitchFamily="34" charset="0"/>
                  <a:cs typeface="Segoe UI" pitchFamily="34" charset="0"/>
                </a:rPr>
                <a:t>Microsoft Certification &amp; Training Resources</a:t>
              </a:r>
            </a:p>
          </p:txBody>
        </p:sp>
        <p:sp>
          <p:nvSpPr>
            <p:cNvPr id="17" name="Rectangle 16"/>
            <p:cNvSpPr/>
            <p:nvPr/>
          </p:nvSpPr>
          <p:spPr bwMode="white">
            <a:xfrm>
              <a:off x="6591784" y="3459509"/>
              <a:ext cx="4620541" cy="369332"/>
            </a:xfrm>
            <a:prstGeom prst="rect">
              <a:avLst/>
            </a:prstGeom>
          </p:spPr>
          <p:txBody>
            <a:bodyPr wrap="square" lIns="182880">
              <a:spAutoFit/>
            </a:bodyPr>
            <a:lstStyle/>
            <a:p>
              <a:r>
                <a:rPr lang="en-US" dirty="0">
                  <a:solidFill>
                    <a:srgbClr val="FFFFFF"/>
                  </a:solidFill>
                  <a:hlinkClick r:id="rId3"/>
                </a:rPr>
                <a:t>www.microsoft.com/learning </a:t>
              </a:r>
              <a:endParaRPr lang="en-US" sz="1600" dirty="0"/>
            </a:p>
          </p:txBody>
        </p:sp>
        <p:sp>
          <p:nvSpPr>
            <p:cNvPr id="18" name="Freeform 19"/>
            <p:cNvSpPr>
              <a:spLocks noEditPoints="1"/>
            </p:cNvSpPr>
            <p:nvPr/>
          </p:nvSpPr>
          <p:spPr bwMode="black">
            <a:xfrm>
              <a:off x="6168926" y="3307327"/>
              <a:ext cx="393700" cy="395287"/>
            </a:xfrm>
            <a:custGeom>
              <a:avLst/>
              <a:gdLst>
                <a:gd name="T0" fmla="*/ 82 w 150"/>
                <a:gd name="T1" fmla="*/ 43 h 150"/>
                <a:gd name="T2" fmla="*/ 80 w 150"/>
                <a:gd name="T3" fmla="*/ 47 h 150"/>
                <a:gd name="T4" fmla="*/ 75 w 150"/>
                <a:gd name="T5" fmla="*/ 49 h 150"/>
                <a:gd name="T6" fmla="*/ 69 w 150"/>
                <a:gd name="T7" fmla="*/ 47 h 150"/>
                <a:gd name="T8" fmla="*/ 67 w 150"/>
                <a:gd name="T9" fmla="*/ 43 h 150"/>
                <a:gd name="T10" fmla="*/ 69 w 150"/>
                <a:gd name="T11" fmla="*/ 38 h 150"/>
                <a:gd name="T12" fmla="*/ 75 w 150"/>
                <a:gd name="T13" fmla="*/ 36 h 150"/>
                <a:gd name="T14" fmla="*/ 80 w 150"/>
                <a:gd name="T15" fmla="*/ 38 h 150"/>
                <a:gd name="T16" fmla="*/ 82 w 150"/>
                <a:gd name="T17" fmla="*/ 43 h 150"/>
                <a:gd name="T18" fmla="*/ 68 w 150"/>
                <a:gd name="T19" fmla="*/ 114 h 150"/>
                <a:gd name="T20" fmla="*/ 81 w 150"/>
                <a:gd name="T21" fmla="*/ 114 h 150"/>
                <a:gd name="T22" fmla="*/ 81 w 150"/>
                <a:gd name="T23" fmla="*/ 60 h 150"/>
                <a:gd name="T24" fmla="*/ 68 w 150"/>
                <a:gd name="T25" fmla="*/ 60 h 150"/>
                <a:gd name="T26" fmla="*/ 68 w 150"/>
                <a:gd name="T27" fmla="*/ 114 h 150"/>
                <a:gd name="T28" fmla="*/ 150 w 150"/>
                <a:gd name="T29" fmla="*/ 75 h 150"/>
                <a:gd name="T30" fmla="*/ 75 w 150"/>
                <a:gd name="T31" fmla="*/ 0 h 150"/>
                <a:gd name="T32" fmla="*/ 0 w 150"/>
                <a:gd name="T33" fmla="*/ 75 h 150"/>
                <a:gd name="T34" fmla="*/ 75 w 150"/>
                <a:gd name="T35" fmla="*/ 150 h 150"/>
                <a:gd name="T36" fmla="*/ 150 w 150"/>
                <a:gd name="T37" fmla="*/ 75 h 150"/>
                <a:gd name="T38" fmla="*/ 140 w 150"/>
                <a:gd name="T39" fmla="*/ 75 h 150"/>
                <a:gd name="T40" fmla="*/ 75 w 150"/>
                <a:gd name="T41" fmla="*/ 140 h 150"/>
                <a:gd name="T42" fmla="*/ 9 w 150"/>
                <a:gd name="T43" fmla="*/ 75 h 150"/>
                <a:gd name="T44" fmla="*/ 75 w 150"/>
                <a:gd name="T45" fmla="*/ 10 h 150"/>
                <a:gd name="T46" fmla="*/ 140 w 150"/>
                <a:gd name="T47"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0" h="150">
                  <a:moveTo>
                    <a:pt x="82" y="43"/>
                  </a:moveTo>
                  <a:cubicBezTo>
                    <a:pt x="82" y="44"/>
                    <a:pt x="81" y="46"/>
                    <a:pt x="80" y="47"/>
                  </a:cubicBezTo>
                  <a:cubicBezTo>
                    <a:pt x="79" y="48"/>
                    <a:pt x="77" y="49"/>
                    <a:pt x="75" y="49"/>
                  </a:cubicBezTo>
                  <a:cubicBezTo>
                    <a:pt x="73" y="49"/>
                    <a:pt x="71" y="48"/>
                    <a:pt x="69" y="47"/>
                  </a:cubicBezTo>
                  <a:cubicBezTo>
                    <a:pt x="68" y="46"/>
                    <a:pt x="67" y="44"/>
                    <a:pt x="67" y="43"/>
                  </a:cubicBezTo>
                  <a:cubicBezTo>
                    <a:pt x="67" y="41"/>
                    <a:pt x="68" y="39"/>
                    <a:pt x="69" y="38"/>
                  </a:cubicBezTo>
                  <a:cubicBezTo>
                    <a:pt x="71" y="37"/>
                    <a:pt x="73" y="36"/>
                    <a:pt x="75" y="36"/>
                  </a:cubicBezTo>
                  <a:cubicBezTo>
                    <a:pt x="77" y="36"/>
                    <a:pt x="79" y="37"/>
                    <a:pt x="80" y="38"/>
                  </a:cubicBezTo>
                  <a:cubicBezTo>
                    <a:pt x="81" y="39"/>
                    <a:pt x="82" y="41"/>
                    <a:pt x="82" y="43"/>
                  </a:cubicBezTo>
                  <a:moveTo>
                    <a:pt x="68" y="114"/>
                  </a:moveTo>
                  <a:cubicBezTo>
                    <a:pt x="81" y="114"/>
                    <a:pt x="81" y="114"/>
                    <a:pt x="81" y="114"/>
                  </a:cubicBezTo>
                  <a:cubicBezTo>
                    <a:pt x="81" y="60"/>
                    <a:pt x="81" y="60"/>
                    <a:pt x="81" y="60"/>
                  </a:cubicBezTo>
                  <a:cubicBezTo>
                    <a:pt x="68" y="60"/>
                    <a:pt x="68" y="60"/>
                    <a:pt x="68" y="60"/>
                  </a:cubicBezTo>
                  <a:lnTo>
                    <a:pt x="68" y="114"/>
                  </a:lnTo>
                  <a:close/>
                  <a:moveTo>
                    <a:pt x="150" y="75"/>
                  </a:moveTo>
                  <a:cubicBezTo>
                    <a:pt x="150" y="34"/>
                    <a:pt x="116" y="0"/>
                    <a:pt x="75" y="0"/>
                  </a:cubicBezTo>
                  <a:cubicBezTo>
                    <a:pt x="33" y="0"/>
                    <a:pt x="0" y="34"/>
                    <a:pt x="0" y="75"/>
                  </a:cubicBezTo>
                  <a:cubicBezTo>
                    <a:pt x="0" y="116"/>
                    <a:pt x="33" y="150"/>
                    <a:pt x="75" y="150"/>
                  </a:cubicBezTo>
                  <a:cubicBezTo>
                    <a:pt x="116" y="150"/>
                    <a:pt x="150" y="116"/>
                    <a:pt x="150" y="75"/>
                  </a:cubicBezTo>
                  <a:close/>
                  <a:moveTo>
                    <a:pt x="140" y="75"/>
                  </a:moveTo>
                  <a:cubicBezTo>
                    <a:pt x="140" y="111"/>
                    <a:pt x="111" y="140"/>
                    <a:pt x="75" y="140"/>
                  </a:cubicBezTo>
                  <a:cubicBezTo>
                    <a:pt x="39" y="140"/>
                    <a:pt x="9" y="111"/>
                    <a:pt x="9" y="75"/>
                  </a:cubicBezTo>
                  <a:cubicBezTo>
                    <a:pt x="9" y="39"/>
                    <a:pt x="39" y="10"/>
                    <a:pt x="75" y="10"/>
                  </a:cubicBezTo>
                  <a:cubicBezTo>
                    <a:pt x="111" y="10"/>
                    <a:pt x="140" y="39"/>
                    <a:pt x="140" y="75"/>
                  </a:cubicBez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9" name="Group 18"/>
          <p:cNvGrpSpPr/>
          <p:nvPr/>
        </p:nvGrpSpPr>
        <p:grpSpPr>
          <a:xfrm>
            <a:off x="5987589" y="3946350"/>
            <a:ext cx="5491447" cy="2734059"/>
            <a:chOff x="5987589" y="3946350"/>
            <a:chExt cx="5491447" cy="2734059"/>
          </a:xfrm>
        </p:grpSpPr>
        <p:sp>
          <p:nvSpPr>
            <p:cNvPr id="20" name="Title Tile"/>
            <p:cNvSpPr/>
            <p:nvPr/>
          </p:nvSpPr>
          <p:spPr bwMode="gray">
            <a:xfrm>
              <a:off x="5997647" y="3946350"/>
              <a:ext cx="5481387" cy="1835295"/>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4000" dirty="0" err="1" smtClean="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msdn</a:t>
              </a:r>
              <a:endParaRPr lang="en-US" sz="40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sp>
          <p:nvSpPr>
            <p:cNvPr id="21" name="Rectangle 20"/>
            <p:cNvSpPr/>
            <p:nvPr/>
          </p:nvSpPr>
          <p:spPr bwMode="auto">
            <a:xfrm>
              <a:off x="5987589" y="5766010"/>
              <a:ext cx="5491447" cy="914399"/>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Rectangle 21"/>
            <p:cNvSpPr/>
            <p:nvPr/>
          </p:nvSpPr>
          <p:spPr>
            <a:xfrm>
              <a:off x="6562627" y="5827493"/>
              <a:ext cx="2564292" cy="338554"/>
            </a:xfrm>
            <a:prstGeom prst="rect">
              <a:avLst/>
            </a:prstGeom>
          </p:spPr>
          <p:txBody>
            <a:bodyPr wrap="none" lIns="182880">
              <a:spAutoFit/>
            </a:bodyPr>
            <a:lstStyle/>
            <a:p>
              <a:pPr marL="0" lvl="1">
                <a:tabLst>
                  <a:tab pos="1828800" algn="l"/>
                </a:tabLst>
              </a:pPr>
              <a:r>
                <a:rPr lang="en-US" sz="1600" dirty="0">
                  <a:gradFill>
                    <a:gsLst>
                      <a:gs pos="1250">
                        <a:schemeClr val="bg1"/>
                      </a:gs>
                      <a:gs pos="100000">
                        <a:schemeClr val="bg1"/>
                      </a:gs>
                    </a:gsLst>
                    <a:lin ang="5400000" scaled="0"/>
                  </a:gradFill>
                  <a:latin typeface="Segoe UI" pitchFamily="34" charset="0"/>
                  <a:ea typeface="Segoe UI" pitchFamily="34" charset="0"/>
                  <a:cs typeface="Segoe UI" pitchFamily="34" charset="0"/>
                </a:rPr>
                <a:t>Resources for Developers</a:t>
              </a:r>
            </a:p>
          </p:txBody>
        </p:sp>
        <p:sp>
          <p:nvSpPr>
            <p:cNvPr id="23" name="Rectangle 22"/>
            <p:cNvSpPr/>
            <p:nvPr/>
          </p:nvSpPr>
          <p:spPr bwMode="white">
            <a:xfrm>
              <a:off x="6569972" y="6177859"/>
              <a:ext cx="4642353" cy="369332"/>
            </a:xfrm>
            <a:prstGeom prst="rect">
              <a:avLst/>
            </a:prstGeom>
          </p:spPr>
          <p:txBody>
            <a:bodyPr wrap="square" lIns="182880">
              <a:spAutoFit/>
            </a:bodyPr>
            <a:lstStyle/>
            <a:p>
              <a:r>
                <a:rPr lang="en-US" dirty="0">
                  <a:solidFill>
                    <a:srgbClr val="FFFFFF"/>
                  </a:solidFill>
                  <a:hlinkClick r:id="rId4"/>
                </a:rPr>
                <a:t>http://microsoft.com/msdn </a:t>
              </a:r>
              <a:endParaRPr lang="en-US" dirty="0">
                <a:solidFill>
                  <a:srgbClr val="FFFFFF"/>
                </a:solidFill>
              </a:endParaRPr>
            </a:p>
          </p:txBody>
        </p:sp>
        <p:sp>
          <p:nvSpPr>
            <p:cNvPr id="24" name="Freeform 57"/>
            <p:cNvSpPr>
              <a:spLocks noEditPoints="1"/>
            </p:cNvSpPr>
            <p:nvPr/>
          </p:nvSpPr>
          <p:spPr bwMode="black">
            <a:xfrm>
              <a:off x="6168926" y="6020803"/>
              <a:ext cx="404813" cy="404812"/>
            </a:xfrm>
            <a:custGeom>
              <a:avLst/>
              <a:gdLst>
                <a:gd name="T0" fmla="*/ 77 w 154"/>
                <a:gd name="T1" fmla="*/ 154 h 154"/>
                <a:gd name="T2" fmla="*/ 0 w 154"/>
                <a:gd name="T3" fmla="*/ 77 h 154"/>
                <a:gd name="T4" fmla="*/ 77 w 154"/>
                <a:gd name="T5" fmla="*/ 0 h 154"/>
                <a:gd name="T6" fmla="*/ 154 w 154"/>
                <a:gd name="T7" fmla="*/ 77 h 154"/>
                <a:gd name="T8" fmla="*/ 77 w 154"/>
                <a:gd name="T9" fmla="*/ 154 h 154"/>
                <a:gd name="T10" fmla="*/ 77 w 154"/>
                <a:gd name="T11" fmla="*/ 10 h 154"/>
                <a:gd name="T12" fmla="*/ 10 w 154"/>
                <a:gd name="T13" fmla="*/ 77 h 154"/>
                <a:gd name="T14" fmla="*/ 77 w 154"/>
                <a:gd name="T15" fmla="*/ 145 h 154"/>
                <a:gd name="T16" fmla="*/ 144 w 154"/>
                <a:gd name="T17" fmla="*/ 77 h 154"/>
                <a:gd name="T18" fmla="*/ 77 w 154"/>
                <a:gd name="T19" fmla="*/ 10 h 154"/>
                <a:gd name="T20" fmla="*/ 102 w 154"/>
                <a:gd name="T21" fmla="*/ 49 h 154"/>
                <a:gd name="T22" fmla="*/ 52 w 154"/>
                <a:gd name="T23" fmla="*/ 49 h 154"/>
                <a:gd name="T24" fmla="*/ 44 w 154"/>
                <a:gd name="T25" fmla="*/ 58 h 154"/>
                <a:gd name="T26" fmla="*/ 44 w 154"/>
                <a:gd name="T27" fmla="*/ 90 h 154"/>
                <a:gd name="T28" fmla="*/ 52 w 154"/>
                <a:gd name="T29" fmla="*/ 99 h 154"/>
                <a:gd name="T30" fmla="*/ 64 w 154"/>
                <a:gd name="T31" fmla="*/ 99 h 154"/>
                <a:gd name="T32" fmla="*/ 90 w 154"/>
                <a:gd name="T33" fmla="*/ 116 h 154"/>
                <a:gd name="T34" fmla="*/ 85 w 154"/>
                <a:gd name="T35" fmla="*/ 99 h 154"/>
                <a:gd name="T36" fmla="*/ 102 w 154"/>
                <a:gd name="T37" fmla="*/ 99 h 154"/>
                <a:gd name="T38" fmla="*/ 110 w 154"/>
                <a:gd name="T39" fmla="*/ 91 h 154"/>
                <a:gd name="T40" fmla="*/ 110 w 154"/>
                <a:gd name="T41" fmla="*/ 58 h 154"/>
                <a:gd name="T42" fmla="*/ 102 w 154"/>
                <a:gd name="T43" fmla="*/ 4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 h="154">
                  <a:moveTo>
                    <a:pt x="77" y="154"/>
                  </a:moveTo>
                  <a:cubicBezTo>
                    <a:pt x="34" y="154"/>
                    <a:pt x="0" y="120"/>
                    <a:pt x="0" y="77"/>
                  </a:cubicBezTo>
                  <a:cubicBezTo>
                    <a:pt x="0" y="35"/>
                    <a:pt x="34" y="0"/>
                    <a:pt x="77" y="0"/>
                  </a:cubicBezTo>
                  <a:cubicBezTo>
                    <a:pt x="120" y="0"/>
                    <a:pt x="154" y="35"/>
                    <a:pt x="154" y="77"/>
                  </a:cubicBezTo>
                  <a:cubicBezTo>
                    <a:pt x="154" y="120"/>
                    <a:pt x="120" y="154"/>
                    <a:pt x="77" y="154"/>
                  </a:cubicBezTo>
                  <a:close/>
                  <a:moveTo>
                    <a:pt x="77" y="10"/>
                  </a:moveTo>
                  <a:cubicBezTo>
                    <a:pt x="40" y="10"/>
                    <a:pt x="10" y="40"/>
                    <a:pt x="10" y="77"/>
                  </a:cubicBezTo>
                  <a:cubicBezTo>
                    <a:pt x="10" y="114"/>
                    <a:pt x="40" y="145"/>
                    <a:pt x="77" y="145"/>
                  </a:cubicBezTo>
                  <a:cubicBezTo>
                    <a:pt x="114" y="145"/>
                    <a:pt x="144" y="114"/>
                    <a:pt x="144" y="77"/>
                  </a:cubicBezTo>
                  <a:cubicBezTo>
                    <a:pt x="144" y="40"/>
                    <a:pt x="114" y="10"/>
                    <a:pt x="77" y="10"/>
                  </a:cubicBezTo>
                  <a:close/>
                  <a:moveTo>
                    <a:pt x="102" y="49"/>
                  </a:moveTo>
                  <a:cubicBezTo>
                    <a:pt x="52" y="49"/>
                    <a:pt x="52" y="49"/>
                    <a:pt x="52" y="49"/>
                  </a:cubicBezTo>
                  <a:cubicBezTo>
                    <a:pt x="48" y="49"/>
                    <a:pt x="44" y="53"/>
                    <a:pt x="44" y="58"/>
                  </a:cubicBezTo>
                  <a:cubicBezTo>
                    <a:pt x="44" y="90"/>
                    <a:pt x="44" y="90"/>
                    <a:pt x="44" y="90"/>
                  </a:cubicBezTo>
                  <a:cubicBezTo>
                    <a:pt x="44" y="95"/>
                    <a:pt x="47" y="99"/>
                    <a:pt x="52" y="99"/>
                  </a:cubicBezTo>
                  <a:cubicBezTo>
                    <a:pt x="64" y="99"/>
                    <a:pt x="64" y="99"/>
                    <a:pt x="64" y="99"/>
                  </a:cubicBezTo>
                  <a:cubicBezTo>
                    <a:pt x="90" y="116"/>
                    <a:pt x="90" y="116"/>
                    <a:pt x="90" y="116"/>
                  </a:cubicBezTo>
                  <a:cubicBezTo>
                    <a:pt x="85" y="99"/>
                    <a:pt x="85" y="99"/>
                    <a:pt x="85" y="99"/>
                  </a:cubicBezTo>
                  <a:cubicBezTo>
                    <a:pt x="102" y="99"/>
                    <a:pt x="102" y="99"/>
                    <a:pt x="102" y="99"/>
                  </a:cubicBezTo>
                  <a:cubicBezTo>
                    <a:pt x="107" y="99"/>
                    <a:pt x="110" y="95"/>
                    <a:pt x="110" y="91"/>
                  </a:cubicBezTo>
                  <a:cubicBezTo>
                    <a:pt x="110" y="58"/>
                    <a:pt x="110" y="58"/>
                    <a:pt x="110" y="58"/>
                  </a:cubicBezTo>
                  <a:cubicBezTo>
                    <a:pt x="110" y="53"/>
                    <a:pt x="107" y="49"/>
                    <a:pt x="102" y="49"/>
                  </a:cubicBezTo>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25" name="Group 24"/>
          <p:cNvGrpSpPr/>
          <p:nvPr/>
        </p:nvGrpSpPr>
        <p:grpSpPr>
          <a:xfrm>
            <a:off x="274639" y="3947146"/>
            <a:ext cx="5476342" cy="2733263"/>
            <a:chOff x="274639" y="3947146"/>
            <a:chExt cx="5476342" cy="2733263"/>
          </a:xfrm>
        </p:grpSpPr>
        <p:sp>
          <p:nvSpPr>
            <p:cNvPr id="26" name="TechEd Tile"/>
            <p:cNvSpPr/>
            <p:nvPr/>
          </p:nvSpPr>
          <p:spPr bwMode="gray">
            <a:xfrm>
              <a:off x="274639" y="3947146"/>
              <a:ext cx="5476339" cy="183450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4000" dirty="0" smtClean="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TechNet</a:t>
              </a:r>
              <a:endParaRPr lang="en-US" sz="40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sp>
          <p:nvSpPr>
            <p:cNvPr id="27" name="Rectangle 26"/>
            <p:cNvSpPr/>
            <p:nvPr/>
          </p:nvSpPr>
          <p:spPr bwMode="auto">
            <a:xfrm>
              <a:off x="274639" y="5766010"/>
              <a:ext cx="5476342" cy="914399"/>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Rectangle 27"/>
            <p:cNvSpPr/>
            <p:nvPr/>
          </p:nvSpPr>
          <p:spPr>
            <a:xfrm>
              <a:off x="862109" y="5827493"/>
              <a:ext cx="2940805" cy="338554"/>
            </a:xfrm>
            <a:prstGeom prst="rect">
              <a:avLst/>
            </a:prstGeom>
          </p:spPr>
          <p:txBody>
            <a:bodyPr wrap="none" lIns="182880">
              <a:spAutoFit/>
            </a:bodyPr>
            <a:lstStyle/>
            <a:p>
              <a:pPr marL="0" lvl="1">
                <a:tabLst>
                  <a:tab pos="1828800" algn="l"/>
                </a:tabLst>
              </a:pPr>
              <a:r>
                <a:rPr lang="en-US" sz="1600" dirty="0">
                  <a:gradFill>
                    <a:gsLst>
                      <a:gs pos="1250">
                        <a:schemeClr val="bg1"/>
                      </a:gs>
                      <a:gs pos="100000">
                        <a:schemeClr val="bg1"/>
                      </a:gs>
                    </a:gsLst>
                    <a:lin ang="5400000" scaled="0"/>
                  </a:gradFill>
                  <a:latin typeface="Segoe UI" pitchFamily="34" charset="0"/>
                  <a:ea typeface="Segoe UI" pitchFamily="34" charset="0"/>
                  <a:cs typeface="Segoe UI" pitchFamily="34" charset="0"/>
                </a:rPr>
                <a:t>Resources for IT Professionals</a:t>
              </a:r>
            </a:p>
          </p:txBody>
        </p:sp>
        <p:sp>
          <p:nvSpPr>
            <p:cNvPr id="29" name="Rectangle 28"/>
            <p:cNvSpPr/>
            <p:nvPr/>
          </p:nvSpPr>
          <p:spPr bwMode="white">
            <a:xfrm>
              <a:off x="860289" y="6177859"/>
              <a:ext cx="4169859" cy="369332"/>
            </a:xfrm>
            <a:prstGeom prst="rect">
              <a:avLst/>
            </a:prstGeom>
          </p:spPr>
          <p:txBody>
            <a:bodyPr wrap="square" lIns="182880">
              <a:spAutoFit/>
            </a:bodyPr>
            <a:lstStyle/>
            <a:p>
              <a:pPr lvl="0">
                <a:spcBef>
                  <a:spcPts val="600"/>
                </a:spcBef>
                <a:buSzPct val="120000"/>
                <a:tabLst>
                  <a:tab pos="1828800" algn="l"/>
                </a:tabLst>
                <a:defRPr/>
              </a:pPr>
              <a:r>
                <a:rPr lang="en-US" dirty="0">
                  <a:solidFill>
                    <a:srgbClr val="FFFFFF"/>
                  </a:solidFill>
                  <a:hlinkClick r:id="rId5"/>
                </a:rPr>
                <a:t>http://microsoft.com/technet  </a:t>
              </a:r>
              <a:endParaRPr lang="en-US" dirty="0">
                <a:solidFill>
                  <a:srgbClr val="FFFFFF"/>
                </a:solidFill>
              </a:endParaRPr>
            </a:p>
          </p:txBody>
        </p:sp>
        <p:sp>
          <p:nvSpPr>
            <p:cNvPr id="30" name="Freeform 54"/>
            <p:cNvSpPr>
              <a:spLocks noEditPoints="1"/>
            </p:cNvSpPr>
            <p:nvPr/>
          </p:nvSpPr>
          <p:spPr bwMode="black">
            <a:xfrm>
              <a:off x="444595" y="6020803"/>
              <a:ext cx="441325" cy="404812"/>
            </a:xfrm>
            <a:custGeom>
              <a:avLst/>
              <a:gdLst>
                <a:gd name="T0" fmla="*/ 84 w 168"/>
                <a:gd name="T1" fmla="*/ 0 h 154"/>
                <a:gd name="T2" fmla="*/ 30 w 168"/>
                <a:gd name="T3" fmla="*/ 22 h 154"/>
                <a:gd name="T4" fmla="*/ 30 w 168"/>
                <a:gd name="T5" fmla="*/ 131 h 154"/>
                <a:gd name="T6" fmla="*/ 84 w 168"/>
                <a:gd name="T7" fmla="*/ 154 h 154"/>
                <a:gd name="T8" fmla="*/ 138 w 168"/>
                <a:gd name="T9" fmla="*/ 131 h 154"/>
                <a:gd name="T10" fmla="*/ 138 w 168"/>
                <a:gd name="T11" fmla="*/ 22 h 154"/>
                <a:gd name="T12" fmla="*/ 84 w 168"/>
                <a:gd name="T13" fmla="*/ 0 h 154"/>
                <a:gd name="T14" fmla="*/ 84 w 168"/>
                <a:gd name="T15" fmla="*/ 10 h 154"/>
                <a:gd name="T16" fmla="*/ 84 w 168"/>
                <a:gd name="T17" fmla="*/ 10 h 154"/>
                <a:gd name="T18" fmla="*/ 131 w 168"/>
                <a:gd name="T19" fmla="*/ 30 h 154"/>
                <a:gd name="T20" fmla="*/ 131 w 168"/>
                <a:gd name="T21" fmla="*/ 124 h 154"/>
                <a:gd name="T22" fmla="*/ 84 w 168"/>
                <a:gd name="T23" fmla="*/ 143 h 154"/>
                <a:gd name="T24" fmla="*/ 37 w 168"/>
                <a:gd name="T25" fmla="*/ 124 h 154"/>
                <a:gd name="T26" fmla="*/ 18 w 168"/>
                <a:gd name="T27" fmla="*/ 77 h 154"/>
                <a:gd name="T28" fmla="*/ 37 w 168"/>
                <a:gd name="T29" fmla="*/ 30 h 154"/>
                <a:gd name="T30" fmla="*/ 84 w 168"/>
                <a:gd name="T31" fmla="*/ 10 h 154"/>
                <a:gd name="T32" fmla="*/ 114 w 168"/>
                <a:gd name="T33" fmla="*/ 64 h 154"/>
                <a:gd name="T34" fmla="*/ 95 w 168"/>
                <a:gd name="T35" fmla="*/ 83 h 154"/>
                <a:gd name="T36" fmla="*/ 91 w 168"/>
                <a:gd name="T37" fmla="*/ 103 h 154"/>
                <a:gd name="T38" fmla="*/ 77 w 168"/>
                <a:gd name="T39" fmla="*/ 89 h 154"/>
                <a:gd name="T40" fmla="*/ 51 w 168"/>
                <a:gd name="T41" fmla="*/ 109 h 154"/>
                <a:gd name="T42" fmla="*/ 51 w 168"/>
                <a:gd name="T43" fmla="*/ 109 h 154"/>
                <a:gd name="T44" fmla="*/ 51 w 168"/>
                <a:gd name="T45" fmla="*/ 109 h 154"/>
                <a:gd name="T46" fmla="*/ 51 w 168"/>
                <a:gd name="T47" fmla="*/ 109 h 154"/>
                <a:gd name="T48" fmla="*/ 51 w 168"/>
                <a:gd name="T49" fmla="*/ 109 h 154"/>
                <a:gd name="T50" fmla="*/ 71 w 168"/>
                <a:gd name="T51" fmla="*/ 84 h 154"/>
                <a:gd name="T52" fmla="*/ 57 w 168"/>
                <a:gd name="T53" fmla="*/ 70 h 154"/>
                <a:gd name="T54" fmla="*/ 78 w 168"/>
                <a:gd name="T55" fmla="*/ 66 h 154"/>
                <a:gd name="T56" fmla="*/ 97 w 168"/>
                <a:gd name="T57" fmla="*/ 46 h 154"/>
                <a:gd name="T58" fmla="*/ 101 w 168"/>
                <a:gd name="T59" fmla="*/ 35 h 154"/>
                <a:gd name="T60" fmla="*/ 126 w 168"/>
                <a:gd name="T61" fmla="*/ 60 h 154"/>
                <a:gd name="T62" fmla="*/ 114 w 168"/>
                <a:gd name="T63" fmla="*/ 6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54">
                  <a:moveTo>
                    <a:pt x="84" y="0"/>
                  </a:moveTo>
                  <a:cubicBezTo>
                    <a:pt x="64" y="0"/>
                    <a:pt x="45" y="7"/>
                    <a:pt x="30" y="22"/>
                  </a:cubicBezTo>
                  <a:cubicBezTo>
                    <a:pt x="0" y="52"/>
                    <a:pt x="0" y="101"/>
                    <a:pt x="30" y="131"/>
                  </a:cubicBezTo>
                  <a:cubicBezTo>
                    <a:pt x="45" y="146"/>
                    <a:pt x="64" y="154"/>
                    <a:pt x="84" y="154"/>
                  </a:cubicBezTo>
                  <a:cubicBezTo>
                    <a:pt x="104" y="154"/>
                    <a:pt x="123" y="146"/>
                    <a:pt x="138" y="131"/>
                  </a:cubicBezTo>
                  <a:cubicBezTo>
                    <a:pt x="168" y="101"/>
                    <a:pt x="168" y="52"/>
                    <a:pt x="138" y="22"/>
                  </a:cubicBezTo>
                  <a:cubicBezTo>
                    <a:pt x="123" y="7"/>
                    <a:pt x="104" y="0"/>
                    <a:pt x="84" y="0"/>
                  </a:cubicBezTo>
                  <a:moveTo>
                    <a:pt x="84" y="10"/>
                  </a:moveTo>
                  <a:cubicBezTo>
                    <a:pt x="84" y="10"/>
                    <a:pt x="84" y="10"/>
                    <a:pt x="84" y="10"/>
                  </a:cubicBezTo>
                  <a:cubicBezTo>
                    <a:pt x="102" y="10"/>
                    <a:pt x="118" y="17"/>
                    <a:pt x="131" y="30"/>
                  </a:cubicBezTo>
                  <a:cubicBezTo>
                    <a:pt x="157" y="56"/>
                    <a:pt x="157" y="98"/>
                    <a:pt x="131" y="124"/>
                  </a:cubicBezTo>
                  <a:cubicBezTo>
                    <a:pt x="118" y="136"/>
                    <a:pt x="102" y="143"/>
                    <a:pt x="84" y="143"/>
                  </a:cubicBezTo>
                  <a:cubicBezTo>
                    <a:pt x="66" y="143"/>
                    <a:pt x="50" y="136"/>
                    <a:pt x="37" y="124"/>
                  </a:cubicBezTo>
                  <a:cubicBezTo>
                    <a:pt x="25" y="111"/>
                    <a:pt x="18" y="94"/>
                    <a:pt x="18" y="77"/>
                  </a:cubicBezTo>
                  <a:cubicBezTo>
                    <a:pt x="18" y="59"/>
                    <a:pt x="25" y="42"/>
                    <a:pt x="37" y="30"/>
                  </a:cubicBezTo>
                  <a:cubicBezTo>
                    <a:pt x="50" y="17"/>
                    <a:pt x="66" y="10"/>
                    <a:pt x="84" y="10"/>
                  </a:cubicBezTo>
                  <a:moveTo>
                    <a:pt x="114" y="64"/>
                  </a:moveTo>
                  <a:cubicBezTo>
                    <a:pt x="95" y="83"/>
                    <a:pt x="95" y="83"/>
                    <a:pt x="95" y="83"/>
                  </a:cubicBezTo>
                  <a:cubicBezTo>
                    <a:pt x="98" y="90"/>
                    <a:pt x="97" y="98"/>
                    <a:pt x="91" y="103"/>
                  </a:cubicBezTo>
                  <a:cubicBezTo>
                    <a:pt x="77" y="89"/>
                    <a:pt x="77" y="89"/>
                    <a:pt x="77" y="89"/>
                  </a:cubicBezTo>
                  <a:cubicBezTo>
                    <a:pt x="62" y="102"/>
                    <a:pt x="53" y="110"/>
                    <a:pt x="51" y="109"/>
                  </a:cubicBezTo>
                  <a:cubicBezTo>
                    <a:pt x="51" y="109"/>
                    <a:pt x="51" y="109"/>
                    <a:pt x="51" y="109"/>
                  </a:cubicBezTo>
                  <a:cubicBezTo>
                    <a:pt x="51" y="109"/>
                    <a:pt x="51" y="109"/>
                    <a:pt x="51" y="109"/>
                  </a:cubicBezTo>
                  <a:cubicBezTo>
                    <a:pt x="51" y="109"/>
                    <a:pt x="51" y="109"/>
                    <a:pt x="51" y="109"/>
                  </a:cubicBezTo>
                  <a:cubicBezTo>
                    <a:pt x="51" y="109"/>
                    <a:pt x="51" y="109"/>
                    <a:pt x="51" y="109"/>
                  </a:cubicBezTo>
                  <a:cubicBezTo>
                    <a:pt x="51" y="108"/>
                    <a:pt x="58" y="98"/>
                    <a:pt x="71" y="84"/>
                  </a:cubicBezTo>
                  <a:cubicBezTo>
                    <a:pt x="57" y="70"/>
                    <a:pt x="57" y="70"/>
                    <a:pt x="57" y="70"/>
                  </a:cubicBezTo>
                  <a:cubicBezTo>
                    <a:pt x="63" y="64"/>
                    <a:pt x="71" y="63"/>
                    <a:pt x="78" y="66"/>
                  </a:cubicBezTo>
                  <a:cubicBezTo>
                    <a:pt x="97" y="46"/>
                    <a:pt x="97" y="46"/>
                    <a:pt x="97" y="46"/>
                  </a:cubicBezTo>
                  <a:cubicBezTo>
                    <a:pt x="96" y="42"/>
                    <a:pt x="97" y="38"/>
                    <a:pt x="101" y="35"/>
                  </a:cubicBezTo>
                  <a:cubicBezTo>
                    <a:pt x="126" y="60"/>
                    <a:pt x="126" y="60"/>
                    <a:pt x="126" y="60"/>
                  </a:cubicBezTo>
                  <a:cubicBezTo>
                    <a:pt x="123" y="63"/>
                    <a:pt x="118" y="65"/>
                    <a:pt x="114" y="64"/>
                  </a:cubicBez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1" name="Group 30"/>
          <p:cNvGrpSpPr/>
          <p:nvPr/>
        </p:nvGrpSpPr>
        <p:grpSpPr>
          <a:xfrm>
            <a:off x="274639" y="1214472"/>
            <a:ext cx="5476342" cy="2742476"/>
            <a:chOff x="274639" y="1214472"/>
            <a:chExt cx="5476342" cy="2742476"/>
          </a:xfrm>
        </p:grpSpPr>
        <p:sp>
          <p:nvSpPr>
            <p:cNvPr id="32" name="Rectangle 31"/>
            <p:cNvSpPr/>
            <p:nvPr/>
          </p:nvSpPr>
          <p:spPr bwMode="auto">
            <a:xfrm>
              <a:off x="274639" y="3040063"/>
              <a:ext cx="5476342" cy="916885"/>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3" name="Rectangle 32"/>
            <p:cNvSpPr/>
            <p:nvPr/>
          </p:nvSpPr>
          <p:spPr>
            <a:xfrm>
              <a:off x="860289" y="3101713"/>
              <a:ext cx="2154116" cy="338554"/>
            </a:xfrm>
            <a:prstGeom prst="rect">
              <a:avLst/>
            </a:prstGeom>
          </p:spPr>
          <p:txBody>
            <a:bodyPr wrap="none" lIns="182880">
              <a:spAutoFit/>
            </a:bodyPr>
            <a:lstStyle/>
            <a:p>
              <a:pPr marL="0" lvl="1">
                <a:tabLst>
                  <a:tab pos="1828800" algn="l"/>
                </a:tabLst>
              </a:pPr>
              <a:r>
                <a:rPr lang="en-US" sz="1600" dirty="0" smtClean="0">
                  <a:gradFill>
                    <a:gsLst>
                      <a:gs pos="1250">
                        <a:schemeClr val="bg1"/>
                      </a:gs>
                      <a:gs pos="100000">
                        <a:schemeClr val="bg1"/>
                      </a:gs>
                    </a:gsLst>
                    <a:lin ang="5400000" scaled="0"/>
                  </a:gradFill>
                  <a:latin typeface="Segoe UI" pitchFamily="34" charset="0"/>
                  <a:ea typeface="Segoe UI" pitchFamily="34" charset="0"/>
                  <a:cs typeface="Segoe UI" pitchFamily="34" charset="0"/>
                </a:rPr>
                <a:t>Sessions on Demand</a:t>
              </a:r>
              <a:endParaRPr lang="en-US" sz="1600" dirty="0">
                <a:gradFill>
                  <a:gsLst>
                    <a:gs pos="1250">
                      <a:schemeClr val="bg1"/>
                    </a:gs>
                    <a:gs pos="100000">
                      <a:schemeClr val="bg1"/>
                    </a:gs>
                  </a:gsLst>
                  <a:lin ang="5400000" scaled="0"/>
                </a:gradFill>
                <a:latin typeface="Segoe UI" pitchFamily="34" charset="0"/>
                <a:ea typeface="Segoe UI" pitchFamily="34" charset="0"/>
                <a:cs typeface="Segoe UI" pitchFamily="34" charset="0"/>
              </a:endParaRPr>
            </a:p>
          </p:txBody>
        </p:sp>
        <p:sp>
          <p:nvSpPr>
            <p:cNvPr id="34" name="Rectangle 33"/>
            <p:cNvSpPr/>
            <p:nvPr/>
          </p:nvSpPr>
          <p:spPr bwMode="white">
            <a:xfrm>
              <a:off x="862108" y="3453031"/>
              <a:ext cx="4642203" cy="369332"/>
            </a:xfrm>
            <a:prstGeom prst="rect">
              <a:avLst/>
            </a:prstGeom>
          </p:spPr>
          <p:txBody>
            <a:bodyPr wrap="square" lIns="182880">
              <a:spAutoFit/>
            </a:bodyPr>
            <a:lstStyle/>
            <a:p>
              <a:r>
                <a:rPr lang="en-US" u="sng" dirty="0">
                  <a:hlinkClick r:id="rId6"/>
                </a:rPr>
                <a:t>http://channel9.msdn.com/Events/TechEd</a:t>
              </a:r>
              <a:endParaRPr lang="en-US" dirty="0"/>
            </a:p>
          </p:txBody>
        </p:sp>
        <p:sp>
          <p:nvSpPr>
            <p:cNvPr id="35" name="Freeform 25"/>
            <p:cNvSpPr>
              <a:spLocks noEditPoints="1"/>
            </p:cNvSpPr>
            <p:nvPr/>
          </p:nvSpPr>
          <p:spPr bwMode="black">
            <a:xfrm flipH="1">
              <a:off x="468408" y="3294205"/>
              <a:ext cx="393700" cy="393700"/>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pic>
          <p:nvPicPr>
            <p:cNvPr id="36" name="Picture 35"/>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74639" y="1214472"/>
              <a:ext cx="5474682" cy="1841152"/>
            </a:xfrm>
            <a:prstGeom prst="rect">
              <a:avLst/>
            </a:prstGeom>
          </p:spPr>
        </p:pic>
      </p:grpSp>
    </p:spTree>
    <p:extLst>
      <p:ext uri="{BB962C8B-B14F-4D97-AF65-F5344CB8AC3E}">
        <p14:creationId xmlns:p14="http://schemas.microsoft.com/office/powerpoint/2010/main" val="289368149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750"/>
                                        <p:tgtEl>
                                          <p:spTgt spid="31"/>
                                        </p:tgtEl>
                                      </p:cBhvr>
                                    </p:animEffect>
                                  </p:childTnLst>
                                </p:cTn>
                              </p:par>
                              <p:par>
                                <p:cTn id="8" presetID="63" presetClass="path" presetSubtype="0" decel="100000" fill="hold" nodeType="withEffect">
                                  <p:stCondLst>
                                    <p:cond delay="0"/>
                                  </p:stCondLst>
                                  <p:childTnLst>
                                    <p:animMotion origin="layout" path="M -0.02413 3.26827E-6 L 0 3.26827E-6 " pathEditMode="relative" rAng="0" ptsTypes="AA">
                                      <p:cBhvr>
                                        <p:cTn id="9" dur="750" fill="hold"/>
                                        <p:tgtEl>
                                          <p:spTgt spid="31"/>
                                        </p:tgtEl>
                                        <p:attrNameLst>
                                          <p:attrName>ppt_x</p:attrName>
                                          <p:attrName>ppt_y</p:attrName>
                                        </p:attrNameLst>
                                      </p:cBhvr>
                                      <p:rCtr x="1200" y="0"/>
                                    </p:animMotion>
                                  </p:childTnLst>
                                </p:cTn>
                              </p:par>
                              <p:par>
                                <p:cTn id="10" presetID="10" presetClass="entr" presetSubtype="0" fill="hold" nodeType="withEffect">
                                  <p:stCondLst>
                                    <p:cond delay="10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750"/>
                                        <p:tgtEl>
                                          <p:spTgt spid="13"/>
                                        </p:tgtEl>
                                      </p:cBhvr>
                                    </p:animEffect>
                                  </p:childTnLst>
                                </p:cTn>
                              </p:par>
                              <p:par>
                                <p:cTn id="13" presetID="63" presetClass="path" presetSubtype="0" decel="100000" fill="hold" nodeType="withEffect">
                                  <p:stCondLst>
                                    <p:cond delay="100"/>
                                  </p:stCondLst>
                                  <p:childTnLst>
                                    <p:animMotion origin="layout" path="M -0.02413 3.26827E-6 L 0 3.26827E-6 " pathEditMode="relative" rAng="0" ptsTypes="AA">
                                      <p:cBhvr>
                                        <p:cTn id="14" dur="750" fill="hold"/>
                                        <p:tgtEl>
                                          <p:spTgt spid="13"/>
                                        </p:tgtEl>
                                        <p:attrNameLst>
                                          <p:attrName>ppt_x</p:attrName>
                                          <p:attrName>ppt_y</p:attrName>
                                        </p:attrNameLst>
                                      </p:cBhvr>
                                      <p:rCtr x="1200" y="0"/>
                                    </p:animMotion>
                                  </p:childTnLst>
                                </p:cTn>
                              </p:par>
                              <p:par>
                                <p:cTn id="15" presetID="10" presetClass="entr" presetSubtype="0" fill="hold" nodeType="withEffect">
                                  <p:stCondLst>
                                    <p:cond delay="20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750"/>
                                        <p:tgtEl>
                                          <p:spTgt spid="25"/>
                                        </p:tgtEl>
                                      </p:cBhvr>
                                    </p:animEffect>
                                  </p:childTnLst>
                                </p:cTn>
                              </p:par>
                              <p:par>
                                <p:cTn id="18" presetID="63" presetClass="path" presetSubtype="0" decel="100000" fill="hold" nodeType="withEffect">
                                  <p:stCondLst>
                                    <p:cond delay="200"/>
                                  </p:stCondLst>
                                  <p:childTnLst>
                                    <p:animMotion origin="layout" path="M -0.02413 3.26827E-6 L 0 3.26827E-6 " pathEditMode="relative" rAng="0" ptsTypes="AA">
                                      <p:cBhvr>
                                        <p:cTn id="19" dur="750" fill="hold"/>
                                        <p:tgtEl>
                                          <p:spTgt spid="25"/>
                                        </p:tgtEl>
                                        <p:attrNameLst>
                                          <p:attrName>ppt_x</p:attrName>
                                          <p:attrName>ppt_y</p:attrName>
                                        </p:attrNameLst>
                                      </p:cBhvr>
                                      <p:rCtr x="1200" y="0"/>
                                    </p:animMotion>
                                  </p:childTnLst>
                                </p:cTn>
                              </p:par>
                              <p:par>
                                <p:cTn id="20" presetID="10" presetClass="entr" presetSubtype="0" fill="hold" nodeType="withEffect">
                                  <p:stCondLst>
                                    <p:cond delay="3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750"/>
                                        <p:tgtEl>
                                          <p:spTgt spid="19"/>
                                        </p:tgtEl>
                                      </p:cBhvr>
                                    </p:animEffect>
                                  </p:childTnLst>
                                </p:cTn>
                              </p:par>
                              <p:par>
                                <p:cTn id="23" presetID="63" presetClass="path" presetSubtype="0" decel="100000" fill="hold" nodeType="withEffect">
                                  <p:stCondLst>
                                    <p:cond delay="300"/>
                                  </p:stCondLst>
                                  <p:childTnLst>
                                    <p:animMotion origin="layout" path="M -0.02413 3.26827E-6 L 0 3.26827E-6 " pathEditMode="relative" rAng="0" ptsTypes="AA">
                                      <p:cBhvr>
                                        <p:cTn id="24" dur="750" fill="hold"/>
                                        <p:tgtEl>
                                          <p:spTgt spid="19"/>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0" y="2125663"/>
            <a:ext cx="12436475" cy="4868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Complete an evaluation </a:t>
            </a:r>
            <a:r>
              <a:rPr lang="en-US" dirty="0" smtClean="0"/>
              <a:t>and </a:t>
            </a:r>
            <a:r>
              <a:rPr lang="en-US" dirty="0"/>
              <a:t>enter to win!</a:t>
            </a:r>
          </a:p>
        </p:txBody>
      </p:sp>
      <p:pic>
        <p:nvPicPr>
          <p:cNvPr id="5" name="Xbox kinect"/>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2233400"/>
            <a:ext cx="6514743" cy="4653388"/>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hat"/>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229896" y="3711718"/>
            <a:ext cx="3474370" cy="2174248"/>
          </a:xfrm>
          <a:prstGeom prst="rect">
            <a:avLst/>
          </a:prstGeom>
          <a:noFill/>
          <a:effectLst>
            <a:outerShdw blurRad="203200" dist="317500" dir="5400000" sx="90000" sy="-19000" rotWithShape="0">
              <a:prstClr val="black">
                <a:alpha val="15000"/>
              </a:prstClr>
            </a:outerShdw>
          </a:effectLst>
          <a:extLst>
            <a:ext uri="{909E8E84-426E-40dd-AFC4-6F175D3DCCD1}">
              <a14:hiddenFill xmlns:a14="http://schemas.microsoft.com/office/drawing/2010/main" xmlns="">
                <a:solidFill>
                  <a:srgbClr val="FFFFFF"/>
                </a:solidFill>
              </a14:hiddenFill>
            </a:ext>
          </a:extLst>
        </p:spPr>
      </p:pic>
      <p:pic>
        <p:nvPicPr>
          <p:cNvPr id="4" name="Best Buy gc"/>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218238" y="2602966"/>
            <a:ext cx="3474680" cy="2174442"/>
          </a:xfrm>
          <a:prstGeom prst="rect">
            <a:avLst/>
          </a:prstGeom>
          <a:noFill/>
          <a:effectLst>
            <a:outerShdw blurRad="203200" dist="317500" dir="5400000" sx="90000" sy="-19000" rotWithShape="0">
              <a:prstClr val="black">
                <a:alpha val="10000"/>
              </a:prst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84123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par>
                                <p:cTn id="8" presetID="63" presetClass="path" presetSubtype="0" decel="100000" fill="hold" nodeType="withEffect">
                                  <p:stCondLst>
                                    <p:cond delay="0"/>
                                  </p:stCondLst>
                                  <p:childTnLst>
                                    <p:animMotion origin="layout" path="M -0.02413 1.59782E-6 L 4.84555E-6 1.59782E-6 " pathEditMode="relative" rAng="0" ptsTypes="AA">
                                      <p:cBhvr>
                                        <p:cTn id="9" dur="750" fill="hold"/>
                                        <p:tgtEl>
                                          <p:spTgt spid="5"/>
                                        </p:tgtEl>
                                        <p:attrNameLst>
                                          <p:attrName>ppt_x</p:attrName>
                                          <p:attrName>ppt_y</p:attrName>
                                        </p:attrNameLst>
                                      </p:cBhvr>
                                      <p:rCtr x="1200" y="0"/>
                                    </p:animMotion>
                                  </p:childTnLst>
                                </p:cTn>
                              </p:par>
                              <p:par>
                                <p:cTn id="10" presetID="10" presetClass="entr" presetSubtype="0" fill="hold" nodeType="withEffect">
                                  <p:stCondLst>
                                    <p:cond delay="2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750"/>
                                        <p:tgtEl>
                                          <p:spTgt spid="4"/>
                                        </p:tgtEl>
                                      </p:cBhvr>
                                    </p:animEffect>
                                  </p:childTnLst>
                                </p:cTn>
                              </p:par>
                              <p:par>
                                <p:cTn id="13" presetID="63" presetClass="path" presetSubtype="0" decel="100000" fill="hold" nodeType="withEffect">
                                  <p:stCondLst>
                                    <p:cond delay="200"/>
                                  </p:stCondLst>
                                  <p:childTnLst>
                                    <p:animMotion origin="layout" path="M -0.02413 -2.55107E-6 L 2.31044E-6 -2.55107E-6 " pathEditMode="relative" rAng="0" ptsTypes="AA">
                                      <p:cBhvr>
                                        <p:cTn id="14" dur="750" fill="hold"/>
                                        <p:tgtEl>
                                          <p:spTgt spid="4"/>
                                        </p:tgtEl>
                                        <p:attrNameLst>
                                          <p:attrName>ppt_x</p:attrName>
                                          <p:attrName>ppt_y</p:attrName>
                                        </p:attrNameLst>
                                      </p:cBhvr>
                                      <p:rCtr x="1200" y="0"/>
                                    </p:animMotion>
                                  </p:childTnLst>
                                </p:cTn>
                              </p:par>
                              <p:par>
                                <p:cTn id="15" presetID="10" presetClass="entr" presetSubtype="0" fill="hold" nodeType="withEffect">
                                  <p:stCondLst>
                                    <p:cond delay="4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50"/>
                                        <p:tgtEl>
                                          <p:spTgt spid="6"/>
                                        </p:tgtEl>
                                      </p:cBhvr>
                                    </p:animEffect>
                                  </p:childTnLst>
                                </p:cTn>
                              </p:par>
                              <p:par>
                                <p:cTn id="18" presetID="63" presetClass="path" presetSubtype="0" decel="100000" fill="hold" nodeType="withEffect">
                                  <p:stCondLst>
                                    <p:cond delay="400"/>
                                  </p:stCondLst>
                                  <p:childTnLst>
                                    <p:animMotion origin="layout" path="M -0.02413 1.49796E-7 L 1.39392E-6 1.49796E-7 " pathEditMode="relative" rAng="0" ptsTypes="AA">
                                      <p:cBhvr>
                                        <p:cTn id="19" dur="750" fill="hold"/>
                                        <p:tgtEl>
                                          <p:spTgt spid="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this session</a:t>
            </a:r>
            <a:endParaRPr lang="en-US" dirty="0"/>
          </a:p>
        </p:txBody>
      </p:sp>
      <p:sp>
        <p:nvSpPr>
          <p:cNvPr id="3" name="Isosceles Triangle 2"/>
          <p:cNvSpPr/>
          <p:nvPr/>
        </p:nvSpPr>
        <p:spPr bwMode="auto">
          <a:xfrm rot="5400000">
            <a:off x="6872971" y="3384644"/>
            <a:ext cx="4554072" cy="903013"/>
          </a:xfrm>
          <a:prstGeom prst="triangle">
            <a:avLst/>
          </a:prstGeom>
          <a:gradFill flip="none" rotWithShape="1">
            <a:gsLst>
              <a:gs pos="0">
                <a:schemeClr val="tx1"/>
              </a:gs>
              <a:gs pos="100000">
                <a:schemeClr val="tx1">
                  <a:alpha val="0"/>
                </a:schemeClr>
              </a:gs>
            </a:gsLst>
            <a:lin ang="540000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err="1">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extBox 4"/>
          <p:cNvSpPr txBox="1"/>
          <p:nvPr/>
        </p:nvSpPr>
        <p:spPr>
          <a:xfrm>
            <a:off x="292249" y="2488234"/>
            <a:ext cx="4572318" cy="3003899"/>
          </a:xfrm>
          <a:prstGeom prst="rect">
            <a:avLst/>
          </a:prstGeom>
          <a:noFill/>
        </p:spPr>
        <p:txBody>
          <a:bodyPr wrap="square" lIns="182880" tIns="146304" rIns="182880" bIns="146304" rtlCol="0">
            <a:spAutoFit/>
          </a:bodyPr>
          <a:lstStyle/>
          <a:p>
            <a:pPr lvl="0"/>
            <a:r>
              <a:rPr lang="en-US" sz="4400" b="1" dirty="0">
                <a:gradFill>
                  <a:gsLst>
                    <a:gs pos="83000">
                      <a:srgbClr val="FFFFFF"/>
                    </a:gs>
                    <a:gs pos="100000">
                      <a:srgbClr val="0072C6">
                        <a:lumMod val="30000"/>
                        <a:lumOff val="70000"/>
                      </a:srgbClr>
                    </a:gs>
                  </a:gsLst>
                  <a:lin ang="5400000" scaled="1"/>
                </a:gradFill>
              </a:rPr>
              <a:t>Scan this </a:t>
            </a:r>
            <a:r>
              <a:rPr lang="en-US" sz="4400" b="1" dirty="0" smtClean="0">
                <a:gradFill>
                  <a:gsLst>
                    <a:gs pos="83000">
                      <a:srgbClr val="FFFFFF"/>
                    </a:gs>
                    <a:gs pos="100000">
                      <a:srgbClr val="0072C6">
                        <a:lumMod val="30000"/>
                        <a:lumOff val="70000"/>
                      </a:srgbClr>
                    </a:gs>
                  </a:gsLst>
                  <a:lin ang="5400000" scaled="1"/>
                </a:gradFill>
              </a:rPr>
              <a:t/>
            </a:r>
            <a:br>
              <a:rPr lang="en-US" sz="4400" b="1" dirty="0" smtClean="0">
                <a:gradFill>
                  <a:gsLst>
                    <a:gs pos="83000">
                      <a:srgbClr val="FFFFFF"/>
                    </a:gs>
                    <a:gs pos="100000">
                      <a:srgbClr val="0072C6">
                        <a:lumMod val="30000"/>
                        <a:lumOff val="70000"/>
                      </a:srgbClr>
                    </a:gs>
                  </a:gsLst>
                  <a:lin ang="5400000" scaled="1"/>
                </a:gradFill>
              </a:rPr>
            </a:br>
            <a:r>
              <a:rPr lang="en-US" sz="4400" b="1" dirty="0" smtClean="0">
                <a:gradFill>
                  <a:gsLst>
                    <a:gs pos="83000">
                      <a:srgbClr val="FFFFFF"/>
                    </a:gs>
                    <a:gs pos="100000">
                      <a:srgbClr val="0072C6">
                        <a:lumMod val="30000"/>
                        <a:lumOff val="70000"/>
                      </a:srgbClr>
                    </a:gs>
                  </a:gsLst>
                  <a:lin ang="5400000" scaled="1"/>
                </a:gradFill>
              </a:rPr>
              <a:t>QR </a:t>
            </a:r>
            <a:r>
              <a:rPr lang="en-US" sz="4400" b="1" dirty="0">
                <a:gradFill>
                  <a:gsLst>
                    <a:gs pos="83000">
                      <a:srgbClr val="FFFFFF"/>
                    </a:gs>
                    <a:gs pos="100000">
                      <a:srgbClr val="0072C6">
                        <a:lumMod val="30000"/>
                        <a:lumOff val="70000"/>
                      </a:srgbClr>
                    </a:gs>
                  </a:gsLst>
                  <a:lin ang="5400000" scaled="1"/>
                </a:gradFill>
              </a:rPr>
              <a:t>code </a:t>
            </a:r>
            <a:r>
              <a:rPr lang="en-US" sz="4400" b="1" dirty="0" smtClean="0">
                <a:gradFill>
                  <a:gsLst>
                    <a:gs pos="83000">
                      <a:srgbClr val="FFFFFF"/>
                    </a:gs>
                    <a:gs pos="100000">
                      <a:srgbClr val="0072C6">
                        <a:lumMod val="30000"/>
                        <a:lumOff val="70000"/>
                      </a:srgbClr>
                    </a:gs>
                  </a:gsLst>
                  <a:lin ang="5400000" scaled="1"/>
                </a:gradFill>
              </a:rPr>
              <a:t/>
            </a:r>
            <a:br>
              <a:rPr lang="en-US" sz="4400" b="1" dirty="0" smtClean="0">
                <a:gradFill>
                  <a:gsLst>
                    <a:gs pos="83000">
                      <a:srgbClr val="FFFFFF"/>
                    </a:gs>
                    <a:gs pos="100000">
                      <a:srgbClr val="0072C6">
                        <a:lumMod val="30000"/>
                        <a:lumOff val="70000"/>
                      </a:srgbClr>
                    </a:gs>
                  </a:gsLst>
                  <a:lin ang="5400000" scaled="1"/>
                </a:gradFill>
              </a:rPr>
            </a:br>
            <a:r>
              <a:rPr lang="en-US" sz="4400" dirty="0" smtClean="0">
                <a:gradFill>
                  <a:gsLst>
                    <a:gs pos="83000">
                      <a:srgbClr val="FFFFFF"/>
                    </a:gs>
                    <a:gs pos="100000">
                      <a:srgbClr val="0072C6">
                        <a:lumMod val="30000"/>
                        <a:lumOff val="70000"/>
                      </a:srgbClr>
                    </a:gs>
                  </a:gsLst>
                  <a:lin ang="5400000" scaled="1"/>
                </a:gradFill>
              </a:rPr>
              <a:t>to evaluate </a:t>
            </a:r>
            <a:br>
              <a:rPr lang="en-US" sz="4400" dirty="0" smtClean="0">
                <a:gradFill>
                  <a:gsLst>
                    <a:gs pos="83000">
                      <a:srgbClr val="FFFFFF"/>
                    </a:gs>
                    <a:gs pos="100000">
                      <a:srgbClr val="0072C6">
                        <a:lumMod val="30000"/>
                        <a:lumOff val="70000"/>
                      </a:srgbClr>
                    </a:gs>
                  </a:gsLst>
                  <a:lin ang="5400000" scaled="1"/>
                </a:gradFill>
              </a:rPr>
            </a:br>
            <a:r>
              <a:rPr lang="en-US" sz="4400" dirty="0" smtClean="0">
                <a:gradFill>
                  <a:gsLst>
                    <a:gs pos="83000">
                      <a:srgbClr val="FFFFFF"/>
                    </a:gs>
                    <a:gs pos="100000">
                      <a:srgbClr val="0072C6">
                        <a:lumMod val="30000"/>
                        <a:lumOff val="70000"/>
                      </a:srgbClr>
                    </a:gs>
                  </a:gsLst>
                  <a:lin ang="5400000" scaled="1"/>
                </a:gradFill>
              </a:rPr>
              <a:t>this </a:t>
            </a:r>
            <a:r>
              <a:rPr lang="en-US" sz="4400" dirty="0">
                <a:gradFill>
                  <a:gsLst>
                    <a:gs pos="83000">
                      <a:srgbClr val="FFFFFF"/>
                    </a:gs>
                    <a:gs pos="100000">
                      <a:srgbClr val="0072C6">
                        <a:lumMod val="30000"/>
                        <a:lumOff val="70000"/>
                      </a:srgbClr>
                    </a:gs>
                  </a:gsLst>
                  <a:lin ang="5400000" scaled="1"/>
                </a:gradFill>
              </a:rPr>
              <a:t>session.</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33220" y="1668463"/>
            <a:ext cx="4572000" cy="457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29847" y="1669943"/>
            <a:ext cx="2353260" cy="4569436"/>
          </a:xfrm>
          <a:prstGeom prst="rect">
            <a:avLst/>
          </a:prstGeom>
        </p:spPr>
      </p:pic>
    </p:spTree>
    <p:extLst>
      <p:ext uri="{BB962C8B-B14F-4D97-AF65-F5344CB8AC3E}">
        <p14:creationId xmlns:p14="http://schemas.microsoft.com/office/powerpoint/2010/main" val="1407679502"/>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Windows PowerShell Best Practices and Patterns</a:t>
            </a:r>
            <a:endParaRPr lang="en-US" sz="4800" dirty="0"/>
          </a:p>
        </p:txBody>
      </p:sp>
      <p:sp>
        <p:nvSpPr>
          <p:cNvPr id="3" name="Text Placeholder 2"/>
          <p:cNvSpPr>
            <a:spLocks noGrp="1"/>
          </p:cNvSpPr>
          <p:nvPr>
            <p:ph type="body" sz="quarter" idx="14"/>
          </p:nvPr>
        </p:nvSpPr>
        <p:spPr/>
        <p:txBody>
          <a:bodyPr/>
          <a:lstStyle/>
          <a:p>
            <a:r>
              <a:rPr lang="en-US" dirty="0" smtClean="0"/>
              <a:t>Don Jones</a:t>
            </a:r>
          </a:p>
          <a:p>
            <a:r>
              <a:rPr lang="en-US" dirty="0" smtClean="0"/>
              <a:t>Concentrated Tech</a:t>
            </a:r>
            <a:endParaRPr lang="en-US" dirty="0"/>
          </a:p>
        </p:txBody>
      </p:sp>
      <p:sp>
        <p:nvSpPr>
          <p:cNvPr id="4" name="Text Placeholder 7"/>
          <p:cNvSpPr txBox="1">
            <a:spLocks/>
          </p:cNvSpPr>
          <p:nvPr/>
        </p:nvSpPr>
        <p:spPr>
          <a:xfrm>
            <a:off x="10333038" y="296863"/>
            <a:ext cx="1828800" cy="37856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1400" dirty="0" smtClean="0"/>
              <a:t>DCIM-B418</a:t>
            </a:r>
            <a:endParaRPr lang="en-US" sz="1400" dirty="0"/>
          </a:p>
        </p:txBody>
      </p:sp>
    </p:spTree>
    <p:extLst>
      <p:ext uri="{BB962C8B-B14F-4D97-AF65-F5344CB8AC3E}">
        <p14:creationId xmlns:p14="http://schemas.microsoft.com/office/powerpoint/2010/main" val="289027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a:t>
            </a:r>
            <a:r>
              <a:rPr lang="en-US" sz="700" dirty="0" smtClean="0">
                <a:gradFill>
                  <a:gsLst>
                    <a:gs pos="0">
                      <a:schemeClr val="tx1"/>
                    </a:gs>
                    <a:gs pos="100000">
                      <a:schemeClr val="tx1"/>
                    </a:gs>
                  </a:gsLst>
                  <a:lin ang="5400000" scaled="0"/>
                </a:gradFill>
                <a:cs typeface="Segoe UI" pitchFamily="34" charset="0"/>
              </a:rPr>
              <a:t>and </a:t>
            </a:r>
            <a:r>
              <a:rPr lang="en-US" sz="700" dirty="0">
                <a:gradFill>
                  <a:gsLst>
                    <a:gs pos="0">
                      <a:schemeClr val="tx1"/>
                    </a:gs>
                    <a:gs pos="100000">
                      <a:schemeClr val="tx1"/>
                    </a:gs>
                  </a:gsLst>
                  <a:lin ang="5400000" scaled="0"/>
                </a:gradFill>
                <a:cs typeface="Segoe UI" pitchFamily="34" charset="0"/>
              </a:rPr>
              <a:t>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9" name="TechEd 2014 logo white"/>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037409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 Practical Overview </a:t>
            </a:r>
            <a:r>
              <a:rPr lang="en-US" sz="4800" dirty="0" smtClean="0"/>
              <a:t/>
            </a:r>
            <a:br>
              <a:rPr lang="en-US" sz="4800" dirty="0" smtClean="0"/>
            </a:br>
            <a:r>
              <a:rPr lang="en-US" sz="4800" dirty="0" smtClean="0"/>
              <a:t>of </a:t>
            </a:r>
            <a:r>
              <a:rPr lang="en-US" sz="4800" dirty="0"/>
              <a:t>Desired State Configuration</a:t>
            </a:r>
          </a:p>
        </p:txBody>
      </p:sp>
      <p:sp>
        <p:nvSpPr>
          <p:cNvPr id="3" name="Text Placeholder 2"/>
          <p:cNvSpPr>
            <a:spLocks noGrp="1"/>
          </p:cNvSpPr>
          <p:nvPr>
            <p:ph type="body" sz="quarter" idx="14"/>
          </p:nvPr>
        </p:nvSpPr>
        <p:spPr/>
        <p:txBody>
          <a:bodyPr/>
          <a:lstStyle/>
          <a:p>
            <a:r>
              <a:rPr lang="en-US" dirty="0" smtClean="0"/>
              <a:t>Don Jones</a:t>
            </a:r>
          </a:p>
          <a:p>
            <a:r>
              <a:rPr lang="en-US" dirty="0" smtClean="0"/>
              <a:t>Concentrated </a:t>
            </a:r>
            <a:r>
              <a:rPr lang="en-US" dirty="0"/>
              <a:t>Tech &amp;</a:t>
            </a:r>
            <a:br>
              <a:rPr lang="en-US" dirty="0"/>
            </a:br>
            <a:r>
              <a:rPr lang="en-US" dirty="0"/>
              <a:t>PowerShell.org</a:t>
            </a:r>
          </a:p>
          <a:p>
            <a:endParaRPr lang="en-US" dirty="0"/>
          </a:p>
        </p:txBody>
      </p:sp>
      <p:sp>
        <p:nvSpPr>
          <p:cNvPr id="4" name="Text Placeholder 7"/>
          <p:cNvSpPr txBox="1">
            <a:spLocks/>
          </p:cNvSpPr>
          <p:nvPr/>
        </p:nvSpPr>
        <p:spPr>
          <a:xfrm>
            <a:off x="10333038" y="296863"/>
            <a:ext cx="1828800" cy="37856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Clr>
                <a:srgbClr val="FFFFFF"/>
              </a:buClr>
              <a:buFontTx/>
              <a:buNone/>
            </a:pPr>
            <a:r>
              <a:rPr lang="en-US" sz="1400" dirty="0" smtClean="0">
                <a:gradFill>
                  <a:gsLst>
                    <a:gs pos="1250">
                      <a:srgbClr val="FFFFFF"/>
                    </a:gs>
                    <a:gs pos="100000">
                      <a:srgbClr val="FFFFFF"/>
                    </a:gs>
                  </a:gsLst>
                  <a:lin ang="5400000" scaled="0"/>
                </a:gradFill>
              </a:rPr>
              <a:t>DCIM-B418</a:t>
            </a:r>
            <a:endParaRPr lang="en-US" sz="140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352131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Text Placeholder 2"/>
          <p:cNvSpPr>
            <a:spLocks noGrp="1"/>
          </p:cNvSpPr>
          <p:nvPr>
            <p:ph type="body" sz="quarter" idx="11"/>
          </p:nvPr>
        </p:nvSpPr>
        <p:spPr>
          <a:xfrm>
            <a:off x="274639" y="1212849"/>
            <a:ext cx="11889564" cy="4191917"/>
          </a:xfrm>
        </p:spPr>
        <p:txBody>
          <a:bodyPr/>
          <a:lstStyle/>
          <a:p>
            <a:r>
              <a:rPr lang="en-US" dirty="0" smtClean="0"/>
              <a:t>Don Jones</a:t>
            </a:r>
          </a:p>
          <a:p>
            <a:pPr lvl="1"/>
            <a:r>
              <a:rPr lang="en-US" sz="2400" dirty="0" smtClean="0"/>
              <a:t>Microsoft MVP Award Recipient</a:t>
            </a:r>
          </a:p>
          <a:p>
            <a:pPr lvl="1"/>
            <a:r>
              <a:rPr lang="en-US" sz="2400" dirty="0" smtClean="0"/>
              <a:t>President and CEO of </a:t>
            </a:r>
            <a:r>
              <a:rPr lang="en-US" sz="2400" dirty="0" err="1" smtClean="0"/>
              <a:t>PowerShell.org</a:t>
            </a:r>
            <a:r>
              <a:rPr lang="en-US" sz="2400" dirty="0" smtClean="0"/>
              <a:t>, Inc.</a:t>
            </a:r>
          </a:p>
          <a:p>
            <a:pPr lvl="1"/>
            <a:r>
              <a:rPr lang="en-US" sz="2400" dirty="0" smtClean="0"/>
              <a:t>Senior Partner and Principal Technologist at Concentrated Tech</a:t>
            </a:r>
          </a:p>
          <a:p>
            <a:pPr lvl="1"/>
            <a:r>
              <a:rPr lang="en-US" sz="2400" dirty="0" smtClean="0"/>
              <a:t>Author, “Learn Windows PowerShell in a Month of Lunches” and other books</a:t>
            </a:r>
          </a:p>
          <a:p>
            <a:pPr lvl="1"/>
            <a:endParaRPr lang="en-US" sz="2400" dirty="0" smtClean="0"/>
          </a:p>
          <a:p>
            <a:r>
              <a:rPr lang="en-US" dirty="0" smtClean="0"/>
              <a:t>Practices and Patterns</a:t>
            </a:r>
          </a:p>
          <a:p>
            <a:pPr lvl="1"/>
            <a:r>
              <a:rPr lang="en-US" sz="2400" dirty="0" smtClean="0"/>
              <a:t>This session is adapted from “The Community Book of PowerShell Practices,” a f</a:t>
            </a:r>
            <a:r>
              <a:rPr lang="en-US" sz="2400" b="1" dirty="0" smtClean="0"/>
              <a:t>ree </a:t>
            </a:r>
            <a:r>
              <a:rPr lang="en-US" sz="2400" b="1" dirty="0" err="1" smtClean="0"/>
              <a:t>ebook</a:t>
            </a:r>
            <a:r>
              <a:rPr lang="en-US" sz="2400" b="1" dirty="0" smtClean="0"/>
              <a:t> </a:t>
            </a:r>
            <a:r>
              <a:rPr lang="en-US" sz="2400" dirty="0" smtClean="0"/>
              <a:t>available at </a:t>
            </a:r>
            <a:r>
              <a:rPr lang="en-US" sz="2400" dirty="0" smtClean="0">
                <a:hlinkClick r:id="rId3"/>
              </a:rPr>
              <a:t>http://powershell.org/wp/ebooks</a:t>
            </a:r>
            <a:r>
              <a:rPr lang="en-US" sz="2400" dirty="0" smtClean="0"/>
              <a:t>. </a:t>
            </a:r>
            <a:endParaRPr lang="en-US" sz="2400" b="1" dirty="0" smtClean="0"/>
          </a:p>
        </p:txBody>
      </p:sp>
    </p:spTree>
    <p:extLst>
      <p:ext uri="{BB962C8B-B14F-4D97-AF65-F5344CB8AC3E}">
        <p14:creationId xmlns:p14="http://schemas.microsoft.com/office/powerpoint/2010/main" val="1482375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Text Placeholder 2"/>
          <p:cNvSpPr>
            <a:spLocks noGrp="1"/>
          </p:cNvSpPr>
          <p:nvPr>
            <p:ph type="body" sz="quarter" idx="11"/>
          </p:nvPr>
        </p:nvSpPr>
        <p:spPr>
          <a:xfrm>
            <a:off x="274639" y="1212849"/>
            <a:ext cx="11889564" cy="2628412"/>
          </a:xfrm>
        </p:spPr>
        <p:txBody>
          <a:bodyPr/>
          <a:lstStyle/>
          <a:p>
            <a:r>
              <a:rPr lang="en-US" dirty="0" smtClean="0"/>
              <a:t>Please ask as we go!</a:t>
            </a:r>
          </a:p>
          <a:p>
            <a:pPr lvl="1"/>
            <a:r>
              <a:rPr lang="en-US" sz="2400" dirty="0" smtClean="0"/>
              <a:t>Most of this session consists of live demonstration of main DSC techniques, with a minimum of slides. Feel free to pop in with questions whenever you feel the urge.</a:t>
            </a:r>
          </a:p>
          <a:p>
            <a:pPr lvl="1"/>
            <a:endParaRPr lang="en-US" sz="2400" dirty="0" smtClean="0"/>
          </a:p>
          <a:p>
            <a:pPr lvl="1"/>
            <a:r>
              <a:rPr lang="en-US" sz="2400" b="1" dirty="0" smtClean="0"/>
              <a:t>If I can’t answer every question, please find me at The TechNet Script Center pod in the expo area, or look for a book signing time at the </a:t>
            </a:r>
            <a:r>
              <a:rPr lang="en-US" sz="2400" b="1" dirty="0" err="1" smtClean="0"/>
              <a:t>TechEd</a:t>
            </a:r>
            <a:r>
              <a:rPr lang="en-US" sz="2400" b="1" dirty="0" smtClean="0"/>
              <a:t> Bookstore.</a:t>
            </a:r>
          </a:p>
        </p:txBody>
      </p:sp>
    </p:spTree>
    <p:extLst>
      <p:ext uri="{BB962C8B-B14F-4D97-AF65-F5344CB8AC3E}">
        <p14:creationId xmlns:p14="http://schemas.microsoft.com/office/powerpoint/2010/main" val="2325069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We’ll Proceed</a:t>
            </a:r>
            <a:endParaRPr lang="en-US" dirty="0"/>
          </a:p>
        </p:txBody>
      </p:sp>
      <p:sp>
        <p:nvSpPr>
          <p:cNvPr id="3" name="Text Placeholder 2"/>
          <p:cNvSpPr>
            <a:spLocks noGrp="1"/>
          </p:cNvSpPr>
          <p:nvPr>
            <p:ph type="body" sz="quarter" idx="11"/>
          </p:nvPr>
        </p:nvSpPr>
        <p:spPr>
          <a:xfrm>
            <a:off x="274639" y="1212849"/>
            <a:ext cx="11889564" cy="3034677"/>
          </a:xfrm>
        </p:spPr>
        <p:txBody>
          <a:bodyPr/>
          <a:lstStyle/>
          <a:p>
            <a:r>
              <a:rPr lang="en-US" dirty="0" smtClean="0"/>
              <a:t>Demos!</a:t>
            </a:r>
          </a:p>
          <a:p>
            <a:pPr lvl="1"/>
            <a:r>
              <a:rPr lang="en-US" sz="2400" dirty="0" smtClean="0"/>
              <a:t>This session is primarily built around examples of good and bad practices.</a:t>
            </a:r>
          </a:p>
          <a:p>
            <a:pPr lvl="1"/>
            <a:r>
              <a:rPr lang="en-US" sz="2400" dirty="0" smtClean="0"/>
              <a:t>Slides are included as additional reference / background material, but we won’t be spending much time actually looking at those.</a:t>
            </a:r>
          </a:p>
          <a:p>
            <a:pPr lvl="1"/>
            <a:endParaRPr lang="en-US" sz="2400" dirty="0"/>
          </a:p>
          <a:p>
            <a:pPr lvl="1"/>
            <a:r>
              <a:rPr lang="en-US" sz="2400" dirty="0" smtClean="0"/>
              <a:t>Examples are already posted on </a:t>
            </a:r>
            <a:r>
              <a:rPr lang="en-US" sz="2400" dirty="0" err="1" smtClean="0"/>
              <a:t>PowerShell.org</a:t>
            </a:r>
            <a:r>
              <a:rPr lang="en-US" sz="2400" dirty="0" smtClean="0"/>
              <a:t>. During </a:t>
            </a:r>
            <a:r>
              <a:rPr lang="en-US" sz="2400" dirty="0" err="1" smtClean="0"/>
              <a:t>TechEd</a:t>
            </a:r>
            <a:r>
              <a:rPr lang="en-US" sz="2400" dirty="0" smtClean="0"/>
              <a:t>, they should be near the top of the list on the home page</a:t>
            </a:r>
            <a:r>
              <a:rPr lang="en-US" sz="2400" dirty="0"/>
              <a:t>; http://</a:t>
            </a:r>
            <a:r>
              <a:rPr lang="en-US" sz="2400" dirty="0" err="1"/>
              <a:t>powershell.org</a:t>
            </a:r>
            <a:r>
              <a:rPr lang="en-US" sz="2400" dirty="0"/>
              <a:t>/</a:t>
            </a:r>
            <a:r>
              <a:rPr lang="en-US" sz="2400" dirty="0" err="1"/>
              <a:t>wp</a:t>
            </a:r>
            <a:r>
              <a:rPr lang="en-US" sz="2400" dirty="0"/>
              <a:t>/?p=15193</a:t>
            </a:r>
            <a:endParaRPr lang="en-US" sz="2400" dirty="0" smtClean="0"/>
          </a:p>
        </p:txBody>
      </p:sp>
    </p:spTree>
    <p:extLst>
      <p:ext uri="{BB962C8B-B14F-4D97-AF65-F5344CB8AC3E}">
        <p14:creationId xmlns:p14="http://schemas.microsoft.com/office/powerpoint/2010/main" val="378677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Practices: Documentation</a:t>
            </a:r>
            <a:endParaRPr lang="en-US" dirty="0"/>
          </a:p>
        </p:txBody>
      </p:sp>
      <p:sp>
        <p:nvSpPr>
          <p:cNvPr id="3" name="Text Placeholder 2"/>
          <p:cNvSpPr>
            <a:spLocks noGrp="1"/>
          </p:cNvSpPr>
          <p:nvPr>
            <p:ph type="body" sz="quarter" idx="11"/>
          </p:nvPr>
        </p:nvSpPr>
        <p:spPr>
          <a:xfrm>
            <a:off x="274639" y="1212849"/>
            <a:ext cx="11889564" cy="5483552"/>
          </a:xfrm>
        </p:spPr>
        <p:txBody>
          <a:bodyPr/>
          <a:lstStyle/>
          <a:p>
            <a:r>
              <a:rPr lang="en-US" dirty="0" smtClean="0"/>
              <a:t>Write Comment-Based Help</a:t>
            </a:r>
          </a:p>
          <a:p>
            <a:r>
              <a:rPr lang="en-US" dirty="0" smtClean="0"/>
              <a:t>Describe Each Parameter</a:t>
            </a:r>
          </a:p>
          <a:p>
            <a:r>
              <a:rPr lang="en-US" dirty="0" smtClean="0"/>
              <a:t>Provide Usage Examples</a:t>
            </a:r>
          </a:p>
          <a:p>
            <a:r>
              <a:rPr lang="en-US" dirty="0" smtClean="0"/>
              <a:t>Comment Your Code</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Example 1</a:t>
            </a:r>
            <a:endParaRPr lang="en-US" dirty="0"/>
          </a:p>
        </p:txBody>
      </p:sp>
    </p:spTree>
    <p:extLst>
      <p:ext uri="{BB962C8B-B14F-4D97-AF65-F5344CB8AC3E}">
        <p14:creationId xmlns:p14="http://schemas.microsoft.com/office/powerpoint/2010/main" val="351894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Practices: Performance</a:t>
            </a:r>
            <a:endParaRPr lang="en-US" dirty="0"/>
          </a:p>
        </p:txBody>
      </p:sp>
      <p:sp>
        <p:nvSpPr>
          <p:cNvPr id="3" name="Text Placeholder 2"/>
          <p:cNvSpPr>
            <a:spLocks noGrp="1"/>
          </p:cNvSpPr>
          <p:nvPr>
            <p:ph type="body" sz="quarter" idx="11"/>
          </p:nvPr>
        </p:nvSpPr>
        <p:spPr>
          <a:xfrm>
            <a:off x="274639" y="1212849"/>
            <a:ext cx="11889564" cy="5698995"/>
          </a:xfrm>
        </p:spPr>
        <p:txBody>
          <a:bodyPr/>
          <a:lstStyle/>
          <a:p>
            <a:r>
              <a:rPr lang="en-US" dirty="0" smtClean="0"/>
              <a:t>If it Matters, Test it</a:t>
            </a:r>
          </a:p>
          <a:p>
            <a:r>
              <a:rPr lang="en-US" dirty="0" smtClean="0"/>
              <a:t>Consider tradeoffs between performance and appearance</a:t>
            </a:r>
          </a:p>
          <a:p>
            <a:pPr lvl="1"/>
            <a:endParaRPr lang="en-US" dirty="0" smtClean="0"/>
          </a:p>
          <a:p>
            <a:pPr lvl="1"/>
            <a:r>
              <a:rPr lang="en-US" dirty="0" smtClean="0"/>
              <a:t>Piping: Often slower to run, uses less memory</a:t>
            </a:r>
          </a:p>
          <a:p>
            <a:pPr lvl="1"/>
            <a:r>
              <a:rPr lang="en-US" dirty="0" smtClean="0"/>
              <a:t>Structured: Often faster, may use more memory</a:t>
            </a:r>
          </a:p>
          <a:p>
            <a:pPr lvl="1"/>
            <a:r>
              <a:rPr lang="en-US" dirty="0" smtClean="0"/>
              <a:t>DEPENDS A LOT ON WHAT YOU ARE DOING… TEST!!!!</a:t>
            </a:r>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r>
              <a:rPr lang="en-US" dirty="0" smtClean="0"/>
              <a:t>Example 2, 9</a:t>
            </a:r>
            <a:endParaRPr lang="en-US" dirty="0"/>
          </a:p>
        </p:txBody>
      </p:sp>
    </p:spTree>
    <p:extLst>
      <p:ext uri="{BB962C8B-B14F-4D97-AF65-F5344CB8AC3E}">
        <p14:creationId xmlns:p14="http://schemas.microsoft.com/office/powerpoint/2010/main" val="272816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Practices: Aesthetics</a:t>
            </a:r>
            <a:endParaRPr lang="en-US" dirty="0"/>
          </a:p>
        </p:txBody>
      </p:sp>
      <p:sp>
        <p:nvSpPr>
          <p:cNvPr id="3" name="Text Placeholder 2"/>
          <p:cNvSpPr>
            <a:spLocks noGrp="1"/>
          </p:cNvSpPr>
          <p:nvPr>
            <p:ph type="body" sz="quarter" idx="11"/>
          </p:nvPr>
        </p:nvSpPr>
        <p:spPr>
          <a:xfrm>
            <a:off x="274639" y="1212849"/>
            <a:ext cx="11889564" cy="5483552"/>
          </a:xfrm>
        </p:spPr>
        <p:txBody>
          <a:bodyPr/>
          <a:lstStyle/>
          <a:p>
            <a:r>
              <a:rPr lang="en-US" dirty="0" smtClean="0"/>
              <a:t>Indent your code</a:t>
            </a:r>
          </a:p>
          <a:p>
            <a:r>
              <a:rPr lang="en-US" dirty="0" smtClean="0"/>
              <a:t>Avoid </a:t>
            </a:r>
            <a:r>
              <a:rPr lang="en-US" dirty="0" err="1" smtClean="0"/>
              <a:t>backticks</a:t>
            </a:r>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a:p>
          <a:p>
            <a:pPr lvl="1"/>
            <a:endParaRPr lang="en-US" dirty="0" smtClean="0"/>
          </a:p>
          <a:p>
            <a:pPr lvl="1"/>
            <a:r>
              <a:rPr lang="en-US" dirty="0" smtClean="0"/>
              <a:t>Example 3, but isn’t Example 1 beautiful?</a:t>
            </a:r>
          </a:p>
        </p:txBody>
      </p:sp>
    </p:spTree>
    <p:extLst>
      <p:ext uri="{BB962C8B-B14F-4D97-AF65-F5344CB8AC3E}">
        <p14:creationId xmlns:p14="http://schemas.microsoft.com/office/powerpoint/2010/main" val="7289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Practices: Output</a:t>
            </a:r>
            <a:endParaRPr lang="en-US" dirty="0"/>
          </a:p>
        </p:txBody>
      </p:sp>
      <p:sp>
        <p:nvSpPr>
          <p:cNvPr id="3" name="Text Placeholder 2"/>
          <p:cNvSpPr>
            <a:spLocks noGrp="1"/>
          </p:cNvSpPr>
          <p:nvPr>
            <p:ph type="body" sz="quarter" idx="11"/>
          </p:nvPr>
        </p:nvSpPr>
        <p:spPr>
          <a:xfrm>
            <a:off x="274639" y="1212849"/>
            <a:ext cx="11889564" cy="5698996"/>
          </a:xfrm>
        </p:spPr>
        <p:txBody>
          <a:bodyPr/>
          <a:lstStyle/>
          <a:p>
            <a:r>
              <a:rPr lang="en-US" dirty="0" smtClean="0"/>
              <a:t>Avoid Write-Host unless building a Show- command</a:t>
            </a:r>
          </a:p>
          <a:p>
            <a:r>
              <a:rPr lang="en-US" dirty="0" smtClean="0"/>
              <a:t>Use Write-Verbose, -Warning, and –Debug</a:t>
            </a:r>
          </a:p>
          <a:p>
            <a:endParaRPr lang="en-US" dirty="0" smtClean="0"/>
          </a:p>
          <a:p>
            <a:endParaRPr lang="en-US" dirty="0"/>
          </a:p>
          <a:p>
            <a:endParaRPr lang="en-US" dirty="0" smtClean="0"/>
          </a:p>
          <a:p>
            <a:endParaRPr lang="en-US" dirty="0"/>
          </a:p>
          <a:p>
            <a:endParaRPr lang="en-US" dirty="0" smtClean="0"/>
          </a:p>
          <a:p>
            <a:pPr lvl="1"/>
            <a:r>
              <a:rPr lang="en-US" dirty="0" smtClean="0"/>
              <a:t>Note Example 1 again</a:t>
            </a:r>
            <a:endParaRPr lang="en-US" dirty="0"/>
          </a:p>
        </p:txBody>
      </p:sp>
    </p:spTree>
    <p:extLst>
      <p:ext uri="{BB962C8B-B14F-4D97-AF65-F5344CB8AC3E}">
        <p14:creationId xmlns:p14="http://schemas.microsoft.com/office/powerpoint/2010/main" val="3585772213"/>
      </p:ext>
    </p:extLst>
  </p:cSld>
  <p:clrMapOvr>
    <a:masterClrMapping/>
  </p:clrMapOvr>
  <p:transition>
    <p:fade/>
  </p:transition>
</p:sld>
</file>

<file path=ppt/theme/theme1.xml><?xml version="1.0" encoding="utf-8"?>
<a:theme xmlns:a="http://schemas.openxmlformats.org/drawingml/2006/main" name="TENA14Speaker_PPT_Templat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1A4D2FE5-5B99-4C5F-BE7C-BF7E0F728B68}" vid="{2DAD81D4-5DE9-4579-B4FE-45525498839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4" ma:contentTypeDescription="" ma:contentTypeScope="" ma:versionID="efeefb7694abe0c79a474bd3a2625cb2">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fd7b0a58d9cd620cb6d262cd5cbd3c93"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9</Value>
      <Value>18</Value>
      <Value>17</Value>
      <Value>16</Value>
    </TaxCatchAll>
    <Event_x0020_End_x0020_Date xmlns="e36bfbf9-5e42-489c-a259-4c54eb22cb57">2014-05-15T07:00:00+00:00</Event_x0020_End_x0020_Date>
    <Event_x0020_Start_x0020_Date xmlns="e36bfbf9-5e42-489c-a259-4c54eb22cb57">2014-05-12T07:00:00+00:00</Event_x0020_Start_x0020_Date>
    <MS_x0020_Speaker xmlns="e36bfbf9-5e42-489c-a259-4c54eb22cb57">
      <UserInfo>
        <DisplayName/>
        <AccountId xsi:nil="true"/>
        <AccountType/>
      </UserInfo>
    </MS_x0020_Speaker>
    <External_x0020_Speaker xmlns="e36bfbf9-5e42-489c-a259-4c54eb22cb57"> Don Jones</External_x0020_Speaker>
    <Session_x0020_Code xmlns="e36bfbf9-5e42-489c-a259-4c54eb22cb57"> DCIM-B418</Session_x0020_Code>
    <Presentation_x0020_Date xmlns="e36bfbf9-5e42-489c-a259-4c54eb22cb57">2014-05-14T00:00:00-05:00</Presentation_x0020_Dat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George R. Brown Convention Center</TermName>
          <TermId xmlns="http://schemas.microsoft.com/office/infopath/2007/PartnerControls">6c33c07d-d6c4-4c5e-b5d0-7afd8a7a4e7d</TermId>
        </TermInfo>
      </Terms>
    </o359a72c0e394a2bbc3ef6c803acc180>
    <o05f84fa51b8493184c53e88c1048d4a xmlns="e36bfbf9-5e42-489c-a259-4c54eb22cb57">
      <Terms xmlns="http://schemas.microsoft.com/office/infopath/2007/PartnerControls"/>
    </o05f84fa51b8493184c53e88c1048d4a>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o915802bd8fb417bbe5f6f423fd076a0 xmlns="e36bfbf9-5e42-489c-a259-4c54eb22cb57">
      <Terms xmlns="http://schemas.microsoft.com/office/infopath/2007/PartnerControls">
        <TermInfo xmlns="http://schemas.microsoft.com/office/infopath/2007/PartnerControls">
          <TermName xmlns="http://schemas.microsoft.com/office/infopath/2007/PartnerControls">developers</TermName>
          <TermId xmlns="http://schemas.microsoft.com/office/infopath/2007/PartnerControls">8e4a08dc-5d95-4156-ab65-f22579a1592a</TermId>
        </TermInfo>
      </Terms>
    </o915802bd8fb417bbe5f6f423fd076a0>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Microsoft Tech Ed</TermName>
          <TermId xmlns="http://schemas.microsoft.com/office/infopath/2007/PartnerControls">30c8c6b6-2916-412b-8e18-b132d138380c</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Houston</TermName>
          <TermId xmlns="http://schemas.microsoft.com/office/infopath/2007/PartnerControls">b97448fd-4b6d-4055-9328-60bf1c4ceb26</TermId>
        </TermInfo>
      </Terms>
    </l3c4e8b902d24cac82560b32d42c7cb4>
    <LikesCount xmlns="http://schemas.microsoft.com/sharepoint/v3" xsi:nil="true"/>
    <Ratings xmlns="http://schemas.microsoft.com/sharepoint/v3" xsi:nil="true"/>
    <LikedBy xmlns="http://schemas.microsoft.com/sharepoint/v3">
      <UserInfo>
        <DisplayName/>
        <AccountId xsi:nil="true"/>
        <AccountType/>
      </UserInfo>
    </LikedBy>
    <TaxKeywordTaxHTField xmlns="230e9df3-be65-4c73-a93b-d1236ebd677e">
      <Terms xmlns="http://schemas.microsoft.com/office/infopath/2007/PartnerControls"/>
    </TaxKeywordTaxHTField>
    <RatedBy xmlns="http://schemas.microsoft.com/sharepoint/v3">
      <UserInfo>
        <DisplayName/>
        <AccountId xsi:nil="true"/>
        <AccountType/>
      </UserInfo>
    </RatedB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89E042-4A0F-4D22-AC9C-BB5B833EE5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purl.org/dc/elements/1.1/"/>
    <ds:schemaRef ds:uri="http://schemas.microsoft.com/sharepoint/v3"/>
    <ds:schemaRef ds:uri="230e9df3-be65-4c73-a93b-d1236ebd677e"/>
    <ds:schemaRef ds:uri="http://purl.org/dc/terms/"/>
    <ds:schemaRef ds:uri="http://schemas.openxmlformats.org/package/2006/metadata/core-properties"/>
    <ds:schemaRef ds:uri="http://schemas.microsoft.com/office/infopath/2007/PartnerControls"/>
    <ds:schemaRef ds:uri="e36bfbf9-5e42-489c-a259-4c54eb22cb57"/>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TENA14Speaker_PPT_Template.potx</Template>
  <TotalTime>4357</TotalTime>
  <Words>2569</Words>
  <Application>Microsoft Office PowerPoint</Application>
  <PresentationFormat>Custom</PresentationFormat>
  <Paragraphs>215</Paragraphs>
  <Slides>21</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Segoe UI</vt:lpstr>
      <vt:lpstr>Segoe UI Light</vt:lpstr>
      <vt:lpstr>Wingdings</vt:lpstr>
      <vt:lpstr>TENA14Speaker_PPT_Template</vt:lpstr>
      <vt:lpstr>TechEd 2014 Dk Blue</vt:lpstr>
      <vt:lpstr>PowerPoint Presentation</vt:lpstr>
      <vt:lpstr>Windows PowerShell Best Practices and Patterns</vt:lpstr>
      <vt:lpstr>Welcome</vt:lpstr>
      <vt:lpstr>Q&amp;A</vt:lpstr>
      <vt:lpstr>How We’ll Proceed</vt:lpstr>
      <vt:lpstr>Key Practices: Documentation</vt:lpstr>
      <vt:lpstr>Key Practices: Performance</vt:lpstr>
      <vt:lpstr>Key Practices: Aesthetics</vt:lpstr>
      <vt:lpstr>Key Practices: Output</vt:lpstr>
      <vt:lpstr>Key Patterns: Tools vs. Controllers</vt:lpstr>
      <vt:lpstr>Key Practices: Wasting Effort</vt:lpstr>
      <vt:lpstr>Source Control</vt:lpstr>
      <vt:lpstr>Stay Pure.</vt:lpstr>
      <vt:lpstr>Thank You</vt:lpstr>
      <vt:lpstr>Related content</vt:lpstr>
      <vt:lpstr>PowerPoint Presentation</vt:lpstr>
      <vt:lpstr>Resources</vt:lpstr>
      <vt:lpstr>Complete an evaluation and enter to win!</vt:lpstr>
      <vt:lpstr>Evaluate this session</vt:lpstr>
      <vt:lpstr>PowerPoint Presentation</vt:lpstr>
      <vt:lpstr>A Practical Overview  of Desired State Configuration</vt:lpstr>
    </vt:vector>
  </TitlesOfParts>
  <Manager>&lt;Speech writer name goes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PowerShell Best Practices and Patterns: Time to Get Serious</dc:title>
  <dc:subject>TechEd 2014</dc:subject>
  <dc:creator>&lt;Speaker name goes here&gt;</dc:creator>
  <cp:keywords/>
  <dc:description>Template: Jordan Cayabyab, Artitudes Design
Formatting: 
Audience Type:</dc:description>
  <cp:lastModifiedBy>testadmin</cp:lastModifiedBy>
  <cp:revision>276</cp:revision>
  <dcterms:created xsi:type="dcterms:W3CDTF">2013-10-21T21:40:33Z</dcterms:created>
  <dcterms:modified xsi:type="dcterms:W3CDTF">2014-05-14T22:16:50Z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ies>
</file>