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2" r:id="rId6"/>
    <p:sldId id="261" r:id="rId7"/>
    <p:sldId id="266" r:id="rId8"/>
    <p:sldId id="263" r:id="rId9"/>
    <p:sldId id="264" r:id="rId10"/>
    <p:sldId id="265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A0B7E-B595-B14C-B05F-40313997F4EC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A27FD-C524-254A-A05F-2F7941423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08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python.org/" TargetMode="External"/><Relationship Id="rId4" Type="http://schemas.openxmlformats.org/officeDocument/2006/relationships/hyperlink" Target="https://www.codecademy.com/learn/learn-python-3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ython.org/about/gettingstarted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iganano/VICE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ublimetext.com/" TargetMode="Externa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term2.com/" TargetMode="Externa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ciserver.org/" TargetMode="Externa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naconda.com/products/individual" TargetMode="Externa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SURP 2020 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968340" cy="4077179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Python Foundation’s Beginner’s Guide: </a:t>
            </a:r>
            <a:r>
              <a:rPr lang="en-US" dirty="0">
                <a:hlinkClick r:id="rId2"/>
              </a:rPr>
              <a:t>https://www.python.org/about/gettingstarted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linkClick r:id="rId3"/>
              </a:rPr>
              <a:t>https://www.learnpython.org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- There is also an iOS app for this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Code Academy: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www.codecademy.com/learn/learn-python-3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484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27690"/>
            <a:ext cx="9613861" cy="4377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we’ll aim to cover: </a:t>
            </a:r>
          </a:p>
          <a:p>
            <a:pPr lvl="1"/>
            <a:r>
              <a:rPr lang="en-US" dirty="0" smtClean="0"/>
              <a:t>Review of how to use a terminal </a:t>
            </a:r>
          </a:p>
          <a:p>
            <a:pPr lvl="1"/>
            <a:r>
              <a:rPr lang="en-US" dirty="0" smtClean="0"/>
              <a:t>Review of the basics: control structures, data types, functions, import, etc. </a:t>
            </a:r>
          </a:p>
          <a:p>
            <a:pPr lvl="1"/>
            <a:r>
              <a:rPr lang="en-US" dirty="0" smtClean="0"/>
              <a:t>How to read documentation </a:t>
            </a:r>
          </a:p>
          <a:p>
            <a:pPr lvl="1"/>
            <a:r>
              <a:rPr lang="en-US" dirty="0"/>
              <a:t>How to import your own code, and how to set up </a:t>
            </a:r>
            <a:r>
              <a:rPr lang="en-US" dirty="0" smtClean="0"/>
              <a:t>a directory tree to </a:t>
            </a:r>
            <a:r>
              <a:rPr lang="en-US" dirty="0"/>
              <a:t>organize it </a:t>
            </a:r>
            <a:endParaRPr lang="en-US" dirty="0" smtClean="0"/>
          </a:p>
          <a:p>
            <a:pPr lvl="1"/>
            <a:r>
              <a:rPr lang="en-US" dirty="0" smtClean="0"/>
              <a:t>Classes: how to make new objects </a:t>
            </a:r>
          </a:p>
          <a:p>
            <a:pPr lvl="2"/>
            <a:r>
              <a:rPr lang="en-US" smtClean="0"/>
              <a:t>Inheritance and Composition </a:t>
            </a:r>
            <a:endParaRPr lang="en-US" dirty="0" smtClean="0"/>
          </a:p>
          <a:p>
            <a:pPr lvl="1"/>
            <a:r>
              <a:rPr lang="en-US" dirty="0" smtClean="0"/>
              <a:t>Some basic software engineering principles (i.e. good habits)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we have time: </a:t>
            </a:r>
          </a:p>
          <a:p>
            <a:pPr lvl="1"/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dirty="0" smtClean="0"/>
              <a:t>for version control and general organization </a:t>
            </a:r>
          </a:p>
          <a:p>
            <a:pPr lvl="1"/>
            <a:r>
              <a:rPr lang="en-US" dirty="0"/>
              <a:t>A simple </a:t>
            </a:r>
            <a:r>
              <a:rPr lang="en-US" dirty="0" err="1"/>
              <a:t>Makefile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022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1288766" cy="405027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Third/Fourth year PhD student in the Astronomy Department</a:t>
            </a:r>
            <a:r>
              <a:rPr lang="en-US" dirty="0"/>
              <a:t>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Research Interests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Theoretical galactic archaeology (David Weinberg, Jennifer </a:t>
            </a:r>
            <a:r>
              <a:rPr lang="en-US" dirty="0" smtClean="0"/>
              <a:t>Johnson, </a:t>
            </a:r>
            <a:r>
              <a:rPr lang="en-US" dirty="0" err="1" smtClean="0"/>
              <a:t>Fiorenzo</a:t>
            </a:r>
            <a:r>
              <a:rPr lang="en-US" dirty="0" smtClean="0"/>
              <a:t> Vincenzo) 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Dark matter halo angular momenta and spatial clustering (</a:t>
            </a:r>
            <a:r>
              <a:rPr lang="en-US" dirty="0" err="1" smtClean="0"/>
              <a:t>Ariyeh</a:t>
            </a:r>
            <a:r>
              <a:rPr lang="en-US" dirty="0" smtClean="0"/>
              <a:t> </a:t>
            </a:r>
            <a:r>
              <a:rPr lang="en-US" dirty="0" err="1" smtClean="0"/>
              <a:t>Maller</a:t>
            </a:r>
            <a:r>
              <a:rPr lang="en-US" dirty="0" smtClean="0"/>
              <a:t>, Andreas </a:t>
            </a:r>
            <a:r>
              <a:rPr lang="en-US" dirty="0" err="1" smtClean="0"/>
              <a:t>Berlind</a:t>
            </a:r>
            <a:r>
              <a:rPr lang="en-US" dirty="0" smtClean="0"/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Versatile Integrator for Chemical Evolution (VICE; </a:t>
            </a:r>
            <a:r>
              <a:rPr lang="en-US" dirty="0" smtClean="0">
                <a:hlinkClick r:id="rId2"/>
              </a:rPr>
              <a:t>https://github.com/giganano/VICE.git</a:t>
            </a:r>
            <a:r>
              <a:rPr lang="en-US" dirty="0" smtClean="0"/>
              <a:t>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59,700 lines </a:t>
            </a:r>
            <a:r>
              <a:rPr lang="en-US" dirty="0"/>
              <a:t>(Python &amp; </a:t>
            </a:r>
            <a:r>
              <a:rPr lang="en-US" dirty="0" smtClean="0"/>
              <a:t>C) as of May 6, 2020 supporting Python &gt;= 3.5 (and 2.7 in initial release)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We’ll do a mix of slides and exercises </a:t>
            </a:r>
            <a:r>
              <a:rPr lang="mr-IN" dirty="0" smtClean="0"/>
              <a:t>–</a:t>
            </a:r>
            <a:r>
              <a:rPr lang="en-US" dirty="0" smtClean="0"/>
              <a:t> I won’t be collecting and grading anything. This isn’t a course. What you get out of this will reflect what you put into 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1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Responses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706" y="2009326"/>
            <a:ext cx="11780086" cy="4848674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Q1: 1A, 3B, 6C, 9D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Most of you have written code from scratch for class/research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Q2: 8A, 5B, 5C, 1D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Most of you are comfortable with</a:t>
            </a:r>
            <a:r>
              <a:rPr lang="en-US" i="1" dirty="0"/>
              <a:t> </a:t>
            </a:r>
            <a:r>
              <a:rPr lang="en-US" i="1" dirty="0" smtClean="0"/>
              <a:t>if</a:t>
            </a:r>
            <a:r>
              <a:rPr lang="en-US" dirty="0" smtClean="0"/>
              <a:t>/</a:t>
            </a:r>
            <a:r>
              <a:rPr lang="en-US" i="1" dirty="0" smtClean="0"/>
              <a:t>else</a:t>
            </a:r>
            <a:r>
              <a:rPr lang="en-US" dirty="0" smtClean="0"/>
              <a:t>, </a:t>
            </a:r>
            <a:r>
              <a:rPr lang="en-US" i="1" dirty="0" smtClean="0"/>
              <a:t>for</a:t>
            </a:r>
            <a:r>
              <a:rPr lang="en-US" dirty="0" smtClean="0"/>
              <a:t>/</a:t>
            </a:r>
            <a:r>
              <a:rPr lang="en-US" i="1" dirty="0" smtClean="0"/>
              <a:t>while</a:t>
            </a:r>
            <a:r>
              <a:rPr lang="en-US" dirty="0" smtClean="0"/>
              <a:t>, </a:t>
            </a:r>
            <a:r>
              <a:rPr lang="en-US" i="1" dirty="0" err="1" smtClean="0"/>
              <a:t>def</a:t>
            </a:r>
            <a:r>
              <a:rPr lang="en-US" i="1" dirty="0" smtClean="0"/>
              <a:t>, </a:t>
            </a:r>
            <a:r>
              <a:rPr lang="en-US" dirty="0" smtClean="0"/>
              <a:t>etc.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Q3: 8A, 6B, 3C, 2D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About half of you have written a class, the rest have not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Q4: 9A, 8B, 2C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About half of you have used “import _____” to use code from another file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Q5: 8A, 8B, 3C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About half of you have used GitHub/</a:t>
            </a:r>
            <a:r>
              <a:rPr lang="en-US" dirty="0" err="1" smtClean="0"/>
              <a:t>Bitbucket</a:t>
            </a:r>
            <a:r>
              <a:rPr lang="en-US" dirty="0" smtClean="0"/>
              <a:t>, the rest haven’t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Q6: 11A, 2B, 1D, 4E, 1F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Most of you code entirely in notebooks, others mostly text (fairly binary)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Q7: 4A, 1B, </a:t>
            </a:r>
            <a:r>
              <a:rPr lang="en-US" dirty="0"/>
              <a:t>6</a:t>
            </a:r>
            <a:r>
              <a:rPr lang="en-US" dirty="0" smtClean="0"/>
              <a:t>C, 3D, 4E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Most of you have experience with a terminal, a couple have never used it </a:t>
            </a:r>
          </a:p>
        </p:txBody>
      </p:sp>
    </p:spTree>
    <p:extLst>
      <p:ext uri="{BB962C8B-B14F-4D97-AF65-F5344CB8AC3E}">
        <p14:creationId xmlns:p14="http://schemas.microsoft.com/office/powerpoint/2010/main" val="48305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Responses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015810" cy="4350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New material: </a:t>
            </a:r>
          </a:p>
          <a:p>
            <a:pPr lvl="1"/>
            <a:r>
              <a:rPr lang="en-US" dirty="0" smtClean="0"/>
              <a:t>How to import your own code from elsewhere in your computer </a:t>
            </a:r>
          </a:p>
          <a:p>
            <a:pPr lvl="1"/>
            <a:r>
              <a:rPr lang="en-US" dirty="0" smtClean="0"/>
              <a:t>Object oriented programming (OOP): classes and inheritance </a:t>
            </a:r>
          </a:p>
          <a:p>
            <a:pPr lvl="1"/>
            <a:r>
              <a:rPr lang="en-US" dirty="0" smtClean="0"/>
              <a:t>GitHub/</a:t>
            </a:r>
            <a:r>
              <a:rPr lang="en-US" dirty="0" err="1" smtClean="0"/>
              <a:t>Bitbucket</a:t>
            </a:r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 if we get to it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Note: the new material is either impossible or quite difficult when coding in a notebook. I advise all of you to use this </a:t>
            </a:r>
            <a:r>
              <a:rPr lang="en-US" dirty="0" err="1" smtClean="0"/>
              <a:t>bootcamp</a:t>
            </a:r>
            <a:r>
              <a:rPr lang="en-US" dirty="0" smtClean="0"/>
              <a:t> as practice for working in text files. </a:t>
            </a:r>
          </a:p>
        </p:txBody>
      </p:sp>
    </p:spTree>
    <p:extLst>
      <p:ext uri="{BB962C8B-B14F-4D97-AF65-F5344CB8AC3E}">
        <p14:creationId xmlns:p14="http://schemas.microsoft.com/office/powerpoint/2010/main" val="160847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Tools: A Text Editor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4164633" cy="40775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Differs from an </a:t>
            </a:r>
            <a:r>
              <a:rPr lang="en-US" i="1" dirty="0" smtClean="0"/>
              <a:t>Integrated Development Environment </a:t>
            </a:r>
            <a:r>
              <a:rPr lang="en-US" dirty="0" smtClean="0"/>
              <a:t>(IDE) in that IDEs will </a:t>
            </a:r>
            <a:r>
              <a:rPr lang="en-US" i="1" dirty="0" smtClean="0"/>
              <a:t>run</a:t>
            </a:r>
            <a:r>
              <a:rPr lang="en-US" dirty="0" smtClean="0"/>
              <a:t> the code </a:t>
            </a:r>
            <a:r>
              <a:rPr lang="mr-IN" dirty="0" smtClean="0"/>
              <a:t>–</a:t>
            </a:r>
            <a:r>
              <a:rPr lang="en-US" dirty="0" smtClean="0"/>
              <a:t> all they do is open, create, edit, etc. plain text files 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ycharm</a:t>
            </a:r>
            <a:r>
              <a:rPr lang="en-US" dirty="0" smtClean="0"/>
              <a:t>, </a:t>
            </a:r>
            <a:r>
              <a:rPr lang="en-US" dirty="0" err="1" smtClean="0"/>
              <a:t>spyder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 recommend Sublime Text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https://www.sublimetext.com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715" y="2310014"/>
            <a:ext cx="6500882" cy="406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Tools: A Terminal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133624" cy="43778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 </a:t>
            </a:r>
            <a:r>
              <a:rPr lang="en-US" dirty="0" err="1" smtClean="0"/>
              <a:t>recommand</a:t>
            </a:r>
            <a:r>
              <a:rPr lang="en-US" dirty="0" smtClean="0"/>
              <a:t> iTerm2 </a:t>
            </a:r>
          </a:p>
          <a:p>
            <a:pPr lvl="1"/>
            <a:r>
              <a:rPr lang="en-US" dirty="0" smtClean="0"/>
              <a:t>Terminal</a:t>
            </a:r>
            <a:r>
              <a:rPr lang="en-US" i="1" dirty="0" smtClean="0"/>
              <a:t> replacement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https://www.iterm2.com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should think of a terminal as just a different interface on a Finder window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Tip: you can run python line-by-line in a terminal (</a:t>
            </a:r>
            <a:r>
              <a:rPr lang="en-US" i="1" dirty="0" smtClean="0"/>
              <a:t>python </a:t>
            </a:r>
            <a:r>
              <a:rPr lang="en-US" dirty="0" smtClean="0"/>
              <a:t>or </a:t>
            </a:r>
            <a:r>
              <a:rPr lang="en-US" i="1" dirty="0" err="1" smtClean="0"/>
              <a:t>ipython</a:t>
            </a:r>
            <a:r>
              <a:rPr lang="en-US" dirty="0" smtClean="0"/>
              <a:t>)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778" y="2336873"/>
            <a:ext cx="5845755" cy="392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9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Tools: A Terminal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133624" cy="4377826"/>
          </a:xfrm>
        </p:spPr>
        <p:txBody>
          <a:bodyPr/>
          <a:lstStyle/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If you’re running Windows, your terminal will be different than some of the notes and exercises here, unless you take some extra steps at the beginning to set up </a:t>
            </a:r>
            <a:r>
              <a:rPr lang="en-US" smtClean="0"/>
              <a:t>a bash interpreter.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Talk to me if you need help with this!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778" y="2336873"/>
            <a:ext cx="5845755" cy="392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6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Tools: Cloud Computing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592730" cy="4405121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Allows you to run python on a remote server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/>
              <a:t>SciServer</a:t>
            </a:r>
            <a:r>
              <a:rPr lang="en-US" dirty="0" smtClean="0"/>
              <a:t> is a popular platform across many STEM fields: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https://www.sciserver.org/</a:t>
            </a:r>
            <a:r>
              <a:rPr lang="en-US" dirty="0"/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 smtClean="0"/>
              <a:t>In the long run you should choose the tools that you’re most comfortable with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406" y="3950017"/>
            <a:ext cx="6333594" cy="197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5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Haven’t Already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6131296" cy="4050675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www.anaconda.com/products/individual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This will install Python, Anaconda, and </a:t>
            </a:r>
            <a:r>
              <a:rPr lang="en-US" dirty="0" err="1" smtClean="0"/>
              <a:t>Jupyter</a:t>
            </a:r>
            <a:r>
              <a:rPr lang="en-US" dirty="0" smtClean="0"/>
              <a:t> Notebooks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Latest version of python: 3.8.2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Most libraries now require &gt;= 3.5 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Python 2.7 is </a:t>
            </a:r>
            <a:r>
              <a:rPr lang="en-US" i="1" dirty="0" smtClean="0"/>
              <a:t>deprecated</a:t>
            </a: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000" y="3053107"/>
            <a:ext cx="5335104" cy="33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9706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392</TotalTime>
  <Words>536</Words>
  <Application>Microsoft Macintosh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Times New Roman</vt:lpstr>
      <vt:lpstr>Trebuchet MS</vt:lpstr>
      <vt:lpstr>Arial</vt:lpstr>
      <vt:lpstr>Berlin</vt:lpstr>
      <vt:lpstr>Introduction</vt:lpstr>
      <vt:lpstr>Hello! </vt:lpstr>
      <vt:lpstr>Survey Responses </vt:lpstr>
      <vt:lpstr>Survey Responses </vt:lpstr>
      <vt:lpstr>Tools: A Text Editor </vt:lpstr>
      <vt:lpstr>Tools: A Terminal </vt:lpstr>
      <vt:lpstr>Tools: A Terminal </vt:lpstr>
      <vt:lpstr>Tools: Cloud Computing </vt:lpstr>
      <vt:lpstr>If You Haven’t Already </vt:lpstr>
      <vt:lpstr>Other Resources</vt:lpstr>
      <vt:lpstr>Goals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204</cp:revision>
  <dcterms:created xsi:type="dcterms:W3CDTF">2020-02-27T18:08:37Z</dcterms:created>
  <dcterms:modified xsi:type="dcterms:W3CDTF">2020-05-11T15:22:26Z</dcterms:modified>
</cp:coreProperties>
</file>