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5"/>
  </p:notesMasterIdLst>
  <p:sldIdLst>
    <p:sldId id="256" r:id="rId2"/>
    <p:sldId id="257" r:id="rId3"/>
    <p:sldId id="262" r:id="rId4"/>
    <p:sldId id="274" r:id="rId5"/>
    <p:sldId id="275" r:id="rId6"/>
    <p:sldId id="273" r:id="rId7"/>
    <p:sldId id="271" r:id="rId8"/>
    <p:sldId id="258" r:id="rId9"/>
    <p:sldId id="259" r:id="rId10"/>
    <p:sldId id="260" r:id="rId11"/>
    <p:sldId id="261" r:id="rId12"/>
    <p:sldId id="263" r:id="rId13"/>
    <p:sldId id="272" r:id="rId14"/>
    <p:sldId id="276" r:id="rId15"/>
    <p:sldId id="264" r:id="rId16"/>
    <p:sldId id="265" r:id="rId17"/>
    <p:sldId id="267" r:id="rId18"/>
    <p:sldId id="266" r:id="rId19"/>
    <p:sldId id="268" r:id="rId20"/>
    <p:sldId id="269" r:id="rId21"/>
    <p:sldId id="270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0"/>
    <p:restoredTop sz="94721"/>
  </p:normalViewPr>
  <p:slideViewPr>
    <p:cSldViewPr snapToGrid="0" snapToObjects="1">
      <p:cViewPr varScale="1">
        <p:scale>
          <a:sx n="105" d="100"/>
          <a:sy n="105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0069D-D4B1-DA43-B156-1FB9179E1249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D7ED9-0168-6F49-A704-0689E647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42394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Python’s version of a</a:t>
            </a:r>
            <a:r>
              <a:rPr lang="en-US" i="1" dirty="0"/>
              <a:t> </a:t>
            </a:r>
            <a:r>
              <a:rPr lang="en-US" i="1" dirty="0" smtClean="0"/>
              <a:t>hash table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Can be used to map objects to other objects </a:t>
            </a:r>
          </a:p>
          <a:p>
            <a:pPr lvl="1"/>
            <a:r>
              <a:rPr lang="en-US" dirty="0" smtClean="0"/>
              <a:t>Stored values can be accessed via their </a:t>
            </a:r>
            <a:r>
              <a:rPr lang="en-US" i="1" dirty="0" smtClean="0"/>
              <a:t>key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keys() </a:t>
            </a:r>
            <a:r>
              <a:rPr lang="en-US" dirty="0" smtClean="0"/>
              <a:t>function returns each key </a:t>
            </a:r>
          </a:p>
          <a:p>
            <a:pPr lvl="1"/>
            <a:r>
              <a:rPr lang="en-US" dirty="0" smtClean="0"/>
              <a:t>Popular method of storing data b/c keys can be strings which describe the data, allowing very readable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93" y="2336873"/>
            <a:ext cx="659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practice the same as a list, but has some special implementation of tracking data types under the hood </a:t>
            </a:r>
          </a:p>
          <a:p>
            <a:pPr lvl="1"/>
            <a:r>
              <a:rPr lang="en-US" dirty="0" smtClean="0"/>
              <a:t>Can often speed up code </a:t>
            </a:r>
          </a:p>
          <a:p>
            <a:pPr lvl="1"/>
            <a:r>
              <a:rPr lang="en-US" dirty="0" smtClean="0"/>
              <a:t>There is a built-in array object, but in practice, most people use the </a:t>
            </a:r>
            <a:r>
              <a:rPr lang="en-US" dirty="0" err="1" smtClean="0"/>
              <a:t>NumPy</a:t>
            </a:r>
            <a:r>
              <a:rPr lang="en-US" dirty="0" smtClean="0"/>
              <a:t> array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single most important thing to remember about arrays: </a:t>
            </a:r>
          </a:p>
          <a:p>
            <a:pPr marL="0" indent="0" algn="ctr">
              <a:buNone/>
            </a:pPr>
            <a:r>
              <a:rPr lang="en-US" sz="4800" dirty="0" smtClean="0"/>
              <a:t>LISTS AND ARRAYS ARE </a:t>
            </a:r>
            <a:r>
              <a:rPr lang="en-US" sz="4800" b="1" i="1" u="sng" dirty="0" smtClean="0"/>
              <a:t>NOT</a:t>
            </a:r>
            <a:r>
              <a:rPr lang="en-US" sz="4800" dirty="0" smtClean="0"/>
              <a:t> THE SAME THING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565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b="1" i="1" dirty="0" smtClean="0"/>
              <a:t>different objects</a:t>
            </a:r>
            <a:r>
              <a:rPr lang="en-US" b="1" dirty="0" smtClean="0"/>
              <a:t> </a:t>
            </a:r>
            <a:r>
              <a:rPr lang="en-US" dirty="0" smtClean="0"/>
              <a:t>meant to store similar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</a:t>
            </a:r>
            <a:r>
              <a:rPr lang="en-US" dirty="0" smtClean="0"/>
              <a:t> arrays allow multiplication with another array. A list does not.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Advice: Pick one of either lists or arrays for a given program and stick to 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b="1" i="1" dirty="0" smtClean="0"/>
              <a:t>different objects</a:t>
            </a:r>
            <a:r>
              <a:rPr lang="en-US" b="1" dirty="0" smtClean="0"/>
              <a:t> </a:t>
            </a:r>
            <a:r>
              <a:rPr lang="en-US" dirty="0" smtClean="0"/>
              <a:t>meant to store similar data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It’s probably safe to say that a large portion of all scientific code is written using </a:t>
            </a:r>
            <a:r>
              <a:rPr lang="en-US" dirty="0" err="1" smtClean="0"/>
              <a:t>NumPy</a:t>
            </a:r>
            <a:r>
              <a:rPr lang="en-US" dirty="0" smtClean="0"/>
              <a:t> arrays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8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3"/>
            <a:ext cx="5034679" cy="420162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technique used to pull multiple items from array-like objects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Achieved by separating </a:t>
            </a:r>
            <a:r>
              <a:rPr lang="en-US" smtClean="0"/>
              <a:t>two indices with a colon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either start or end are absent, it takes the beginning and end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82" y="2207795"/>
            <a:ext cx="3556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912983" cy="399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32" y="0"/>
            <a:ext cx="328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12983" cy="43165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i="1" dirty="0" smtClean="0"/>
              <a:t>if</a:t>
            </a:r>
            <a:r>
              <a:rPr lang="en-US" dirty="0" smtClean="0"/>
              <a:t>/</a:t>
            </a:r>
            <a:r>
              <a:rPr lang="en-US" i="1" dirty="0" err="1" smtClean="0"/>
              <a:t>elif</a:t>
            </a:r>
            <a:r>
              <a:rPr lang="en-US" dirty="0" smtClean="0"/>
              <a:t>/</a:t>
            </a:r>
            <a:r>
              <a:rPr lang="en-US" i="1" dirty="0" smtClean="0"/>
              <a:t>else</a:t>
            </a:r>
            <a:r>
              <a:rPr lang="en-US" dirty="0" smtClean="0"/>
              <a:t> blocks executed </a:t>
            </a:r>
            <a:r>
              <a:rPr lang="en-US" i="1" dirty="0" smtClean="0"/>
              <a:t>in order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53" y="0"/>
            <a:ext cx="333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8367426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For- and while-loops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Both execute the same block of code some number of times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Both types of loops can be forced to terminate with the command “break”, and to start the next iteration with “continue”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0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27393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know </a:t>
            </a:r>
            <a:r>
              <a:rPr lang="en-US" i="1" dirty="0" smtClean="0"/>
              <a:t>exactly </a:t>
            </a:r>
            <a:r>
              <a:rPr lang="en-US" dirty="0" smtClean="0"/>
              <a:t>how many times the block should repeat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Come in two flavors: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Explicit</a:t>
            </a:r>
            <a:r>
              <a:rPr lang="en-US" dirty="0" smtClean="0"/>
              <a:t> for loop: “</a:t>
            </a:r>
            <a:r>
              <a:rPr lang="en-US" i="1" dirty="0" smtClean="0"/>
              <a:t>for </a:t>
            </a:r>
            <a:r>
              <a:rPr lang="en-US" i="1" dirty="0" err="1" smtClean="0"/>
              <a:t>i</a:t>
            </a:r>
            <a:r>
              <a:rPr lang="en-US" i="1" dirty="0" smtClean="0"/>
              <a:t> in &lt;some </a:t>
            </a:r>
            <a:r>
              <a:rPr lang="en-US" i="1" dirty="0" err="1" smtClean="0"/>
              <a:t>iterable</a:t>
            </a:r>
            <a:r>
              <a:rPr lang="en-US" i="1" dirty="0" smtClean="0"/>
              <a:t>&gt;”</a:t>
            </a:r>
            <a:r>
              <a:rPr lang="en-US" dirty="0" smtClean="0"/>
              <a:t> followed by an indented block (example: top)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Implicit</a:t>
            </a:r>
            <a:r>
              <a:rPr lang="en-US" dirty="0" smtClean="0"/>
              <a:t> for loop: occurs within a list comprehension (example: bottom) 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05" y="2336873"/>
            <a:ext cx="4396874" cy="38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09207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</a:t>
            </a:r>
            <a:r>
              <a:rPr lang="en-US" i="1" dirty="0" smtClean="0"/>
              <a:t>don’t</a:t>
            </a:r>
            <a:r>
              <a:rPr lang="en-US" dirty="0" smtClean="0"/>
              <a:t> know how many times the block should repeat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while True: &lt;</a:t>
            </a:r>
            <a:r>
              <a:rPr lang="mr-IN" i="1" dirty="0" smtClean="0"/>
              <a:t>…</a:t>
            </a:r>
            <a:r>
              <a:rPr lang="en-US" i="1" dirty="0" smtClean="0"/>
              <a:t>&gt; break </a:t>
            </a:r>
            <a:r>
              <a:rPr lang="en-US" dirty="0" smtClean="0"/>
              <a:t>is not uncommon, but generally considered bad practice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Advantage: The loop will </a:t>
            </a:r>
            <a:r>
              <a:rPr lang="en-US" i="1" dirty="0" smtClean="0"/>
              <a:t>always</a:t>
            </a:r>
            <a:r>
              <a:rPr lang="en-US" dirty="0" smtClean="0"/>
              <a:t> execute at least once. Other languages achieve this with what is called a </a:t>
            </a:r>
            <a:r>
              <a:rPr lang="en-US" i="1" dirty="0" smtClean="0"/>
              <a:t>do-while</a:t>
            </a:r>
            <a:r>
              <a:rPr lang="en-US" dirty="0" smtClean="0"/>
              <a:t> loop.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84" y="0"/>
            <a:ext cx="302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0232"/>
          </a:xfrm>
        </p:spPr>
        <p:txBody>
          <a:bodyPr/>
          <a:lstStyle/>
          <a:p>
            <a:r>
              <a:rPr lang="en-US" dirty="0" smtClean="0"/>
              <a:t>Built-in Data Types: 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i="1" dirty="0" smtClean="0"/>
              <a:t>float</a:t>
            </a:r>
            <a:r>
              <a:rPr lang="en-US" dirty="0" smtClean="0"/>
              <a:t>,</a:t>
            </a:r>
            <a:r>
              <a:rPr lang="en-US" i="1" dirty="0" smtClean="0"/>
              <a:t> list</a:t>
            </a:r>
            <a:r>
              <a:rPr lang="en-US" dirty="0" smtClean="0"/>
              <a:t>, </a:t>
            </a:r>
            <a:r>
              <a:rPr lang="en-US" i="1" dirty="0" smtClean="0"/>
              <a:t>tuple</a:t>
            </a:r>
            <a:r>
              <a:rPr lang="en-US" dirty="0" smtClean="0"/>
              <a:t>, </a:t>
            </a:r>
            <a:r>
              <a:rPr lang="en-US" i="1" dirty="0" err="1" smtClean="0"/>
              <a:t>dict</a:t>
            </a:r>
            <a:r>
              <a:rPr lang="en-US" dirty="0" smtClean="0"/>
              <a:t>, </a:t>
            </a:r>
            <a:r>
              <a:rPr lang="en-US" i="1" dirty="0" smtClean="0"/>
              <a:t>array</a:t>
            </a:r>
            <a:r>
              <a:rPr lang="en-US" dirty="0" smtClean="0"/>
              <a:t>, </a:t>
            </a:r>
            <a:r>
              <a:rPr lang="en-US" dirty="0"/>
              <a:t>etc. </a:t>
            </a:r>
          </a:p>
          <a:p>
            <a:endParaRPr lang="en-US" dirty="0"/>
          </a:p>
          <a:p>
            <a:r>
              <a:rPr lang="en-US" dirty="0" smtClean="0"/>
              <a:t>Conditionals: </a:t>
            </a:r>
            <a:r>
              <a:rPr lang="en-US" i="1" dirty="0" smtClean="0"/>
              <a:t>if/else</a:t>
            </a:r>
            <a:r>
              <a:rPr lang="en-US" dirty="0" smtClean="0"/>
              <a:t> statements </a:t>
            </a:r>
          </a:p>
          <a:p>
            <a:endParaRPr lang="en-US" dirty="0"/>
          </a:p>
          <a:p>
            <a:r>
              <a:rPr lang="en-US" dirty="0" smtClean="0"/>
              <a:t>Loops:</a:t>
            </a:r>
            <a:r>
              <a:rPr lang="en-US" i="1" dirty="0"/>
              <a:t> </a:t>
            </a:r>
            <a:r>
              <a:rPr lang="en-US" i="1" dirty="0" smtClean="0"/>
              <a:t>for</a:t>
            </a:r>
            <a:r>
              <a:rPr lang="en-US" dirty="0" smtClean="0"/>
              <a:t> and </a:t>
            </a:r>
            <a:r>
              <a:rPr lang="en-US" i="1" dirty="0" smtClean="0"/>
              <a:t>while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Functions: </a:t>
            </a:r>
            <a:r>
              <a:rPr lang="en-US" i="1" dirty="0" err="1" smtClean="0"/>
              <a:t>def</a:t>
            </a:r>
            <a:r>
              <a:rPr lang="en-US" i="1" dirty="0" smtClean="0"/>
              <a:t> </a:t>
            </a:r>
            <a:r>
              <a:rPr lang="en-US" dirty="0" smtClean="0"/>
              <a:t>statements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Catching Exceptions: </a:t>
            </a:r>
            <a:r>
              <a:rPr lang="en-US" i="1" dirty="0" smtClean="0"/>
              <a:t>try</a:t>
            </a:r>
            <a:r>
              <a:rPr lang="en-US" dirty="0" smtClean="0"/>
              <a:t>/</a:t>
            </a:r>
            <a:r>
              <a:rPr lang="en-US" i="1" dirty="0" smtClean="0"/>
              <a:t>except</a:t>
            </a:r>
            <a:r>
              <a:rPr lang="en-US" dirty="0" smtClean="0"/>
              <a:t>/</a:t>
            </a:r>
            <a:r>
              <a:rPr lang="en-US" i="1" dirty="0" smtClean="0"/>
              <a:t>finally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43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490500" cy="4015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Often referred to as “methods” in other languages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Created with the </a:t>
            </a:r>
            <a:r>
              <a:rPr lang="en-US" i="1" dirty="0" err="1" smtClean="0"/>
              <a:t>def</a:t>
            </a:r>
            <a:r>
              <a:rPr lang="en-US" dirty="0" smtClean="0"/>
              <a:t> keyword followed by an indented block. Between the </a:t>
            </a:r>
            <a:r>
              <a:rPr lang="en-US" i="1" dirty="0" err="1" smtClean="0"/>
              <a:t>def</a:t>
            </a:r>
            <a:r>
              <a:rPr lang="en-US" dirty="0" smtClean="0"/>
              <a:t> statement and the body of the function is where you should put a </a:t>
            </a:r>
            <a:r>
              <a:rPr lang="en-US" i="1" dirty="0" err="1" smtClean="0"/>
              <a:t>docstring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Astronomers (and scientists in general) are </a:t>
            </a:r>
            <a:r>
              <a:rPr lang="en-US" i="1" dirty="0" smtClean="0"/>
              <a:t>notorious </a:t>
            </a:r>
            <a:r>
              <a:rPr lang="en-US" dirty="0" smtClean="0"/>
              <a:t>for thin documentation if they document at all.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89668"/>
            <a:ext cx="42672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92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The Implicit Return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297996" cy="4063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Unless otherwise specified, a function will return </a:t>
            </a:r>
            <a:r>
              <a:rPr lang="en-US" i="1" dirty="0" smtClean="0"/>
              <a:t>None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order to obtain an object from a function, you have to override this with a </a:t>
            </a:r>
            <a:r>
              <a:rPr lang="en-US" i="1" dirty="0" smtClean="0"/>
              <a:t>return</a:t>
            </a:r>
            <a:r>
              <a:rPr lang="en-US" dirty="0" smtClean="0"/>
              <a:t> statement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note about variable scope: variables declared inside a function cannot be accessed outside the function.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3" y="342900"/>
            <a:ext cx="4673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1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Exceptions: try-except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4979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Catch exceptions before their raised and handle them.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Different types of exceptions can be treated differently by specifying them in the except statement.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87" y="2184400"/>
            <a:ext cx="4597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97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Exceptions: try-except-finally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354719" cy="435653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</a:t>
            </a:r>
            <a:r>
              <a:rPr lang="en-US" i="1" dirty="0" smtClean="0"/>
              <a:t>finally</a:t>
            </a:r>
            <a:r>
              <a:rPr lang="en-US" dirty="0" smtClean="0"/>
              <a:t> block when you need something to </a:t>
            </a:r>
            <a:r>
              <a:rPr lang="en-US" i="1" dirty="0" smtClean="0"/>
              <a:t>always run</a:t>
            </a:r>
            <a:r>
              <a:rPr lang="en-US" dirty="0" smtClean="0"/>
              <a:t> regardless of the errors that may or may not be raised.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freeing up memory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Disclaimer </a:t>
            </a:r>
            <a:r>
              <a:rPr lang="mr-IN" dirty="0" smtClean="0"/>
              <a:t>–</a:t>
            </a:r>
            <a:r>
              <a:rPr lang="en-US" dirty="0" smtClean="0"/>
              <a:t> return statements in a </a:t>
            </a:r>
            <a:r>
              <a:rPr lang="en-US" i="1" dirty="0" smtClean="0"/>
              <a:t>finally</a:t>
            </a:r>
            <a:r>
              <a:rPr lang="en-US" dirty="0" smtClean="0"/>
              <a:t> block will always override previous return statements in the try-except block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2564384"/>
            <a:ext cx="45593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7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Built-in numeric types are </a:t>
            </a:r>
            <a:r>
              <a:rPr lang="en-US" i="1" dirty="0" err="1" smtClean="0"/>
              <a:t>int</a:t>
            </a:r>
            <a:r>
              <a:rPr lang="en-US" dirty="0" smtClean="0"/>
              <a:t> (integers) and </a:t>
            </a:r>
            <a:r>
              <a:rPr lang="en-US" i="1" dirty="0" smtClean="0"/>
              <a:t>float</a:t>
            </a:r>
            <a:r>
              <a:rPr lang="en-US" dirty="0" smtClean="0"/>
              <a:t> (real numbers)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Some packages (e.g. </a:t>
            </a:r>
            <a:r>
              <a:rPr lang="en-US" dirty="0" err="1" smtClean="0"/>
              <a:t>NumPy</a:t>
            </a:r>
            <a:r>
              <a:rPr lang="en-US" dirty="0" smtClean="0"/>
              <a:t>) implement their own numeric types (e.g. np.int64)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Numeric operations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=, ==, +, -, *, /, //, %, +=, -=, *=, /=, //=, %=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Recall: x += y is the same as x = x + 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 vs. //: true division vs. floor division (i.e. integer quotient)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3 / 2 returns 1.5, but 3 // 2 returns 1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%: modulo (calculates remainder)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5 % 2 returns 1; 5 % 3 returns 2; 5 % 1 returns 0 </a:t>
            </a:r>
          </a:p>
        </p:txBody>
      </p:sp>
    </p:spTree>
    <p:extLst>
      <p:ext uri="{BB962C8B-B14F-4D97-AF65-F5344CB8AC3E}">
        <p14:creationId xmlns:p14="http://schemas.microsoft.com/office/powerpoint/2010/main" val="12688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52825" cy="431659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Text - declared with either single ‘’ or double “” quotes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Triple quotes declare a multi-line string (This will come up again later)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 compatible with the += operator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Python 3, strings are </a:t>
            </a:r>
            <a:r>
              <a:rPr lang="en-US" i="1" dirty="0" err="1" smtClean="0"/>
              <a:t>unicode</a:t>
            </a:r>
            <a:r>
              <a:rPr lang="en-US" dirty="0"/>
              <a:t> </a:t>
            </a:r>
            <a:r>
              <a:rPr lang="en-US" dirty="0" smtClean="0"/>
              <a:t>by default, meaning you can use special characters without changing anything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80" y="3068053"/>
            <a:ext cx="3934099" cy="19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29363" cy="411205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C/C++ print statements are done with </a:t>
            </a:r>
            <a:r>
              <a:rPr lang="en-US" i="1" dirty="0" err="1" smtClean="0"/>
              <a:t>printf</a:t>
            </a:r>
            <a:r>
              <a:rPr lang="en-US" dirty="0" smtClean="0"/>
              <a:t> in </a:t>
            </a:r>
            <a:r>
              <a:rPr lang="en-US" dirty="0" err="1" smtClean="0"/>
              <a:t>stdio.h</a:t>
            </a:r>
            <a:r>
              <a:rPr lang="en-US" dirty="0" smtClean="0"/>
              <a:t>, and </a:t>
            </a:r>
            <a:r>
              <a:rPr lang="en-US" i="1" dirty="0" err="1" smtClean="0"/>
              <a:t>cout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iostream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Python: </a:t>
            </a:r>
            <a:r>
              <a:rPr lang="en-US" i="1" dirty="0" smtClean="0"/>
              <a:t>print(&lt;things to print&gt;)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Can pass multiple parameters separated by commas, and they’ll print with spaces between them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Parentheses are required in Python 3, but not Python 2 </a:t>
            </a:r>
            <a:r>
              <a:rPr lang="en-US" dirty="0" smtClean="0"/>
              <a:t>(which is deprecated)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3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40005" cy="426846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 objects can be converted between compatible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Strings containing numbers can be converted to numeric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Integers can be converted to floats and vice versa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2336873"/>
            <a:ext cx="1854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323437" cy="422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Used to load a python library into your current code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Analogous to </a:t>
            </a:r>
            <a:r>
              <a:rPr lang="en-US" i="1" dirty="0" smtClean="0"/>
              <a:t>#include</a:t>
            </a:r>
            <a:r>
              <a:rPr lang="en-US" dirty="0" smtClean="0"/>
              <a:t> and </a:t>
            </a:r>
            <a:r>
              <a:rPr lang="en-US" i="1" dirty="0" smtClean="0"/>
              <a:t>using</a:t>
            </a:r>
            <a:r>
              <a:rPr lang="en-US" dirty="0" smtClean="0"/>
              <a:t> in C/C++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assign imported modules new names upon import with </a:t>
            </a:r>
            <a:r>
              <a:rPr lang="en-US" i="1" dirty="0" smtClean="0"/>
              <a:t>from</a:t>
            </a:r>
            <a:r>
              <a:rPr lang="en-US" dirty="0" smtClean="0"/>
              <a:t> and </a:t>
            </a:r>
            <a:r>
              <a:rPr lang="en-US" i="1" dirty="0" smtClean="0"/>
              <a:t>as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from</a:t>
            </a:r>
            <a:r>
              <a:rPr lang="en-US" dirty="0" smtClean="0"/>
              <a:t> ___ </a:t>
            </a:r>
            <a:r>
              <a:rPr lang="en-US" i="1" dirty="0" smtClean="0"/>
              <a:t>import *</a:t>
            </a:r>
            <a:r>
              <a:rPr lang="en-US" dirty="0" smtClean="0"/>
              <a:t> imports all contents 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3" y="2766214"/>
            <a:ext cx="3550652" cy="329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798652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sequence of objects </a:t>
            </a:r>
          </a:p>
          <a:p>
            <a:pPr lvl="1"/>
            <a:r>
              <a:rPr lang="en-US" dirty="0" smtClean="0"/>
              <a:t>Created with square brackets [ ]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list and count backwards </a:t>
            </a:r>
          </a:p>
          <a:p>
            <a:pPr lvl="2"/>
            <a:r>
              <a:rPr lang="en-US" dirty="0" smtClean="0"/>
              <a:t>Modification proceeds in the same manner </a:t>
            </a:r>
          </a:p>
          <a:p>
            <a:pPr lvl="1"/>
            <a:r>
              <a:rPr lang="en-US" dirty="0" smtClean="0"/>
              <a:t>Append function adds an element to the end </a:t>
            </a:r>
          </a:p>
          <a:p>
            <a:pPr lvl="2"/>
            <a:r>
              <a:rPr lang="en-US" dirty="0" smtClean="0"/>
              <a:t>Can also use ‘+’ to combine lists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74" y="2114350"/>
            <a:ext cx="4056040" cy="45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27567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i="1" dirty="0" smtClean="0"/>
              <a:t>immutable</a:t>
            </a:r>
            <a:r>
              <a:rPr lang="en-US" dirty="0" smtClean="0"/>
              <a:t> sequence of objects </a:t>
            </a:r>
          </a:p>
          <a:p>
            <a:pPr lvl="1"/>
            <a:r>
              <a:rPr lang="en-US" dirty="0" smtClean="0"/>
              <a:t>Created with parentheses ( ) 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 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tuple and count backwards </a:t>
            </a:r>
          </a:p>
          <a:p>
            <a:pPr lvl="2"/>
            <a:r>
              <a:rPr lang="en-US" dirty="0" smtClean="0"/>
              <a:t>Modification </a:t>
            </a:r>
            <a:r>
              <a:rPr lang="en-US" i="1" dirty="0" smtClean="0"/>
              <a:t>not allowed</a:t>
            </a:r>
            <a:r>
              <a:rPr lang="en-US" dirty="0" smtClean="0"/>
              <a:t> (immutability) </a:t>
            </a:r>
          </a:p>
          <a:p>
            <a:pPr lvl="2"/>
            <a:r>
              <a:rPr lang="en-US" dirty="0" smtClean="0"/>
              <a:t>Can still use ‘+’ to add elements to the end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533819"/>
            <a:ext cx="5429384" cy="59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582</TotalTime>
  <Words>1017</Words>
  <Application>Microsoft Macintosh PowerPoint</Application>
  <PresentationFormat>Widescreen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Times New Roman</vt:lpstr>
      <vt:lpstr>Trebuchet MS</vt:lpstr>
      <vt:lpstr>Arial</vt:lpstr>
      <vt:lpstr>Berlin</vt:lpstr>
      <vt:lpstr>Review</vt:lpstr>
      <vt:lpstr>Objectives</vt:lpstr>
      <vt:lpstr>Numeric Types </vt:lpstr>
      <vt:lpstr>Strings </vt:lpstr>
      <vt:lpstr>The Print Function</vt:lpstr>
      <vt:lpstr>Type Casting </vt:lpstr>
      <vt:lpstr>Import Statements </vt:lpstr>
      <vt:lpstr>List</vt:lpstr>
      <vt:lpstr>Tuple</vt:lpstr>
      <vt:lpstr>Dictionary</vt:lpstr>
      <vt:lpstr>Arrays </vt:lpstr>
      <vt:lpstr>Lists vs. Arrays </vt:lpstr>
      <vt:lpstr>Lists vs. Arrays </vt:lpstr>
      <vt:lpstr>Slicing</vt:lpstr>
      <vt:lpstr>Conditions</vt:lpstr>
      <vt:lpstr>Conditions</vt:lpstr>
      <vt:lpstr>Loops </vt:lpstr>
      <vt:lpstr>For-loops </vt:lpstr>
      <vt:lpstr>While-loops </vt:lpstr>
      <vt:lpstr>Functions </vt:lpstr>
      <vt:lpstr>Functions: The Implicit Return </vt:lpstr>
      <vt:lpstr>Catching Exceptions: try-except</vt:lpstr>
      <vt:lpstr>Catching Exceptions: try-except-finally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207</cp:revision>
  <dcterms:created xsi:type="dcterms:W3CDTF">2020-02-27T18:08:37Z</dcterms:created>
  <dcterms:modified xsi:type="dcterms:W3CDTF">2020-05-08T21:33:36Z</dcterms:modified>
</cp:coreProperties>
</file>