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3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case anyone hadn’t seen</a:t>
            </a:r>
            <a:r>
              <a:rPr lang="en-US" baseline="0" dirty="0" smtClean="0"/>
              <a:t> it up to this point, </a:t>
            </a:r>
            <a:r>
              <a:rPr lang="en-US" i="1" baseline="0" dirty="0" smtClean="0"/>
              <a:t>pass</a:t>
            </a:r>
            <a:r>
              <a:rPr lang="en-US" i="0" baseline="0" dirty="0" smtClean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worth noting because folks who engineer their code will</a:t>
            </a:r>
            <a:r>
              <a:rPr lang="en-US" baseline="0" dirty="0" smtClean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Inheritance &amp; Composition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subclass </a:t>
            </a:r>
            <a:r>
              <a:rPr lang="en-US" i="1" dirty="0" smtClean="0"/>
              <a:t>list</a:t>
            </a:r>
            <a:r>
              <a:rPr lang="en-US" dirty="0" smtClean="0"/>
              <a:t> to make a simple </a:t>
            </a:r>
            <a:r>
              <a:rPr lang="en-US" i="1" dirty="0" smtClean="0"/>
              <a:t>array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example, a </a:t>
            </a:r>
            <a:r>
              <a:rPr lang="en-US" i="1" dirty="0" err="1" smtClean="0"/>
              <a:t>TypeError</a:t>
            </a:r>
            <a:r>
              <a:rPr lang="en-US" dirty="0" smtClean="0"/>
              <a:t> is raised by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if not all elements are of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 override the inherited </a:t>
            </a:r>
            <a:r>
              <a:rPr lang="en-US" i="1" dirty="0" smtClean="0"/>
              <a:t>__</a:t>
            </a:r>
            <a:r>
              <a:rPr lang="en-US" i="1" dirty="0" err="1" smtClean="0"/>
              <a:t>setitem</a:t>
            </a:r>
            <a:r>
              <a:rPr lang="en-US" i="1" dirty="0" smtClean="0"/>
              <a:t>__</a:t>
            </a:r>
            <a:r>
              <a:rPr lang="en-US" dirty="0" smtClean="0"/>
              <a:t> to only accept the specified </a:t>
            </a:r>
            <a:r>
              <a:rPr lang="en-US" i="1" dirty="0" err="1" smtClean="0"/>
              <a:t>dtype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 the reappearance of </a:t>
            </a:r>
            <a:r>
              <a:rPr lang="en-US" i="1" dirty="0" smtClean="0"/>
              <a:t>super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it can be used </a:t>
            </a:r>
            <a:r>
              <a:rPr lang="en-US" i="1" dirty="0" smtClean="0"/>
              <a:t>anywhere</a:t>
            </a:r>
            <a:r>
              <a:rPr lang="en-US" dirty="0" smtClean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Includes Exceptions and Warnings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create your own </a:t>
            </a:r>
            <a:r>
              <a:rPr lang="en-US" i="1" dirty="0" smtClean="0"/>
              <a:t>Exception</a:t>
            </a:r>
            <a:r>
              <a:rPr lang="en-US" dirty="0" smtClean="0"/>
              <a:t> and </a:t>
            </a:r>
            <a:r>
              <a:rPr lang="en-US" i="1" dirty="0" smtClean="0"/>
              <a:t>Warning </a:t>
            </a:r>
            <a:r>
              <a:rPr lang="en-US" dirty="0" smtClean="0"/>
              <a:t>classes by </a:t>
            </a:r>
            <a:r>
              <a:rPr lang="en-US" dirty="0" err="1" smtClean="0"/>
              <a:t>subclassing</a:t>
            </a:r>
            <a:r>
              <a:rPr lang="en-US" dirty="0" smtClean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Unless you want to do something special, this only requires two 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Python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Everything is an object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 the end of the day, </a:t>
            </a:r>
            <a:r>
              <a:rPr lang="en-US" i="1" dirty="0" smtClean="0"/>
              <a:t>everything</a:t>
            </a:r>
            <a:r>
              <a:rPr lang="en-US" dirty="0" smtClean="0"/>
              <a:t> inherits from </a:t>
            </a:r>
            <a:r>
              <a:rPr lang="en-US" i="1" dirty="0" smtClean="0"/>
              <a:t>object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 smtClean="0"/>
              <a:t>isinstance</a:t>
            </a:r>
            <a:r>
              <a:rPr lang="en-US" i="1" dirty="0" smtClean="0"/>
              <a:t>(x, object)</a:t>
            </a:r>
            <a:r>
              <a:rPr lang="en-US" dirty="0" smtClean="0"/>
              <a:t> will </a:t>
            </a:r>
            <a:r>
              <a:rPr lang="en-US" b="1" i="1" dirty="0" smtClean="0"/>
              <a:t>always </a:t>
            </a:r>
            <a:r>
              <a:rPr lang="en-US" dirty="0" smtClean="0"/>
              <a:t>return </a:t>
            </a:r>
            <a:r>
              <a:rPr lang="en-US" i="1" dirty="0" smtClean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Components: star, planets, moons, asteroids, comets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star doesn’t need any more than this, so we can let it inherit </a:t>
            </a:r>
            <a:r>
              <a:rPr lang="en-US" i="1" dirty="0" smtClean="0"/>
              <a:t>everything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even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 smtClean="0"/>
              <a:t>Subclasses</a:t>
            </a:r>
            <a:r>
              <a:rPr lang="en-US" dirty="0"/>
              <a:t> </a:t>
            </a:r>
            <a:r>
              <a:rPr lang="en-US" dirty="0" smtClean="0"/>
              <a:t>“inherit” functionality from their </a:t>
            </a:r>
            <a:r>
              <a:rPr lang="en-US" i="1" dirty="0" smtClean="0"/>
              <a:t>parent class</a:t>
            </a:r>
            <a:r>
              <a:rPr lang="en-US" dirty="0" smtClean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 object </a:t>
            </a:r>
            <a:r>
              <a:rPr lang="en-US" i="1" dirty="0" smtClean="0"/>
              <a:t>contains</a:t>
            </a:r>
            <a:r>
              <a:rPr lang="en-US" dirty="0" smtClean="0"/>
              <a:t> other objects, is </a:t>
            </a:r>
            <a:r>
              <a:rPr lang="en-US" i="1" dirty="0" smtClean="0"/>
              <a:t>made of</a:t>
            </a:r>
            <a:r>
              <a:rPr lang="en-US" dirty="0" smtClean="0"/>
              <a:t> them, and may not have meaning without them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pieces: the inheritance structure of the solar system bodies. All solar system bodies have a name and a mass.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Planets, moons, asteroids, and comets don’t need any data beyond that.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planetary system composed of a planet object and moons. This requires no new syntax </a:t>
            </a:r>
            <a:r>
              <a:rPr lang="mr-IN" dirty="0" smtClean="0"/>
              <a:t>–</a:t>
            </a:r>
            <a:r>
              <a:rPr lang="en-US" dirty="0" smtClean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the planet attribute is just the planet object, and the moons is a list of moon objects.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 </a:t>
            </a:r>
            <a:r>
              <a:rPr lang="en-US" dirty="0" smtClean="0"/>
              <a:t>function is calling setter functions not pictured here.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smtClean="0"/>
              <a:t>planets</a:t>
            </a:r>
            <a:r>
              <a:rPr lang="en-US" dirty="0" smtClean="0"/>
              <a:t> attribute is a list of </a:t>
            </a:r>
            <a:r>
              <a:rPr lang="en-US" i="1" dirty="0" err="1" smtClean="0"/>
              <a:t>planetary_system</a:t>
            </a:r>
            <a:r>
              <a:rPr lang="en-US" dirty="0" smtClean="0"/>
              <a:t> objects. The </a:t>
            </a:r>
            <a:r>
              <a:rPr lang="en-US" i="1" dirty="0" smtClean="0"/>
              <a:t>asteroids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comets</a:t>
            </a:r>
            <a:r>
              <a:rPr lang="en-US" dirty="0" smtClean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Composition: A Solar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i="1" dirty="0" err="1" smtClean="0"/>
              <a:t>planetary_system</a:t>
            </a:r>
            <a:r>
              <a:rPr lang="en-US" dirty="0" smtClean="0"/>
              <a:t> and the </a:t>
            </a:r>
            <a:r>
              <a:rPr lang="en-US" i="1" dirty="0" err="1" smtClean="0"/>
              <a:t>solar_system</a:t>
            </a:r>
            <a:r>
              <a:rPr lang="en-US" dirty="0" smtClean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vs. Aggregation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Composition</a:t>
            </a:r>
            <a:r>
              <a:rPr lang="en-US" dirty="0" smtClean="0"/>
              <a:t> differs in detail from </a:t>
            </a:r>
            <a:r>
              <a:rPr lang="en-US" i="1" dirty="0" smtClean="0"/>
              <a:t>aggregation </a:t>
            </a:r>
            <a:r>
              <a:rPr lang="mr-IN" dirty="0" smtClean="0"/>
              <a:t>–</a:t>
            </a:r>
            <a:r>
              <a:rPr lang="en-US" dirty="0" smtClean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another program in which object A “uses” object B, and object B is </a:t>
            </a:r>
            <a:r>
              <a:rPr lang="en-US" i="1" dirty="0"/>
              <a:t>n</a:t>
            </a:r>
            <a:r>
              <a:rPr lang="en-US" i="1" dirty="0" smtClean="0"/>
              <a:t>ot</a:t>
            </a:r>
            <a:r>
              <a:rPr lang="en-US" dirty="0" smtClean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Features shared by all pets should be implemented in the </a:t>
            </a:r>
            <a:r>
              <a:rPr lang="en-US" i="1" dirty="0" smtClean="0"/>
              <a:t>pet</a:t>
            </a:r>
            <a:r>
              <a:rPr lang="en-US" dirty="0" smtClean="0"/>
              <a:t> base class. Those shared by all cats but not dogs in the </a:t>
            </a:r>
            <a:r>
              <a:rPr lang="en-US" i="1" dirty="0" smtClean="0"/>
              <a:t>cat</a:t>
            </a:r>
            <a:r>
              <a:rPr lang="en-US" dirty="0" smtClean="0"/>
              <a:t> class. These features will be automatically included in all </a:t>
            </a:r>
            <a:r>
              <a:rPr lang="en-US" i="1" dirty="0" smtClean="0"/>
              <a:t>subclasses</a:t>
            </a:r>
            <a:r>
              <a:rPr lang="en-US" dirty="0" smtClean="0"/>
              <a:t> (a.k.a. </a:t>
            </a:r>
            <a:r>
              <a:rPr lang="en-US" i="1" dirty="0" smtClean="0"/>
              <a:t>derived classes</a:t>
            </a:r>
            <a:r>
              <a:rPr lang="en-US" dirty="0" smtClean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engal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 smtClean="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Both can inherit from a base class </a:t>
            </a:r>
            <a:r>
              <a:rPr lang="en-US" i="1" dirty="0" smtClean="0"/>
              <a:t>person</a:t>
            </a:r>
            <a:r>
              <a:rPr lang="en-US" dirty="0" smtClean="0"/>
              <a:t> storing the data any person would have (e.g. their name).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So far there’s nothing new.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needs to call its parent classes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Here student objects have a property </a:t>
            </a:r>
            <a:r>
              <a:rPr lang="en-US" i="1" dirty="0" smtClean="0"/>
              <a:t>name</a:t>
            </a:r>
            <a:r>
              <a:rPr lang="en-US" dirty="0" smtClean="0"/>
              <a:t> which is </a:t>
            </a:r>
            <a:r>
              <a:rPr lang="en-US" i="1" dirty="0" smtClean="0"/>
              <a:t>inherited</a:t>
            </a:r>
            <a:r>
              <a:rPr lang="en-US" dirty="0" smtClean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Next: Another derived class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Students and Professors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derived classes can also </a:t>
            </a:r>
            <a:r>
              <a:rPr lang="en-US" i="1" dirty="0" smtClean="0"/>
              <a:t>override</a:t>
            </a:r>
            <a:r>
              <a:rPr lang="en-US" dirty="0" smtClean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can be used to create objects which share data and do </a:t>
            </a:r>
            <a:r>
              <a:rPr lang="en-US" i="1" dirty="0" smtClean="0"/>
              <a:t>different </a:t>
            </a:r>
            <a:r>
              <a:rPr lang="en-US" dirty="0" smtClean="0"/>
              <a:t>things when you call the </a:t>
            </a:r>
            <a:r>
              <a:rPr lang="en-US" i="1" dirty="0" smtClean="0"/>
              <a:t>same </a:t>
            </a:r>
            <a:r>
              <a:rPr lang="en-US" dirty="0" smtClean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</a:t>
            </a:r>
            <a:r>
              <a:rPr lang="en-US" dirty="0" err="1" smtClean="0"/>
              <a:t>Subclassing</a:t>
            </a:r>
            <a:r>
              <a:rPr lang="en-US" dirty="0" smtClean="0"/>
              <a:t> Built-Ins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Built-in data types can be </a:t>
            </a:r>
            <a:r>
              <a:rPr lang="en-US" dirty="0" err="1" smtClean="0"/>
              <a:t>subclassed</a:t>
            </a:r>
            <a:r>
              <a:rPr lang="en-US" dirty="0" smtClean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little more difficult than subclass a user-defined class, because the </a:t>
            </a:r>
            <a:r>
              <a:rPr lang="en-US" i="1" dirty="0" smtClean="0"/>
              <a:t>__</a:t>
            </a:r>
            <a:r>
              <a:rPr lang="en-US" i="1" dirty="0" err="1" smtClean="0"/>
              <a:t>init</a:t>
            </a:r>
            <a:r>
              <a:rPr lang="en-US" i="1" dirty="0" smtClean="0"/>
              <a:t>__</a:t>
            </a:r>
            <a:r>
              <a:rPr lang="en-US" dirty="0" smtClean="0"/>
              <a:t> function of a built-in type usually accepts </a:t>
            </a:r>
            <a:r>
              <a:rPr lang="en-US" i="1" dirty="0" smtClean="0"/>
              <a:t>*</a:t>
            </a:r>
            <a:r>
              <a:rPr lang="en-US" i="1" dirty="0" err="1" smtClean="0"/>
              <a:t>args</a:t>
            </a:r>
            <a:r>
              <a:rPr lang="en-US" dirty="0" smtClean="0"/>
              <a:t> and </a:t>
            </a:r>
            <a:r>
              <a:rPr lang="en-US" i="1" dirty="0" smtClean="0"/>
              <a:t>**</a:t>
            </a:r>
            <a:r>
              <a:rPr lang="en-US" i="1" dirty="0" err="1" smtClean="0"/>
              <a:t>kwargs</a:t>
            </a:r>
            <a:r>
              <a:rPr lang="en-US" dirty="0" smtClean="0"/>
              <a:t> as parameters.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Sometimes inheriting built-in features can be </a:t>
            </a:r>
            <a:r>
              <a:rPr lang="en-US" i="1" dirty="0" smtClean="0"/>
              <a:t>very powerful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1561</TotalTime>
  <Words>1134</Words>
  <Application>Microsoft Macintosh PowerPoint</Application>
  <PresentationFormat>Widescreen</PresentationFormat>
  <Paragraphs>172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187</cp:revision>
  <dcterms:created xsi:type="dcterms:W3CDTF">2020-02-27T18:08:37Z</dcterms:created>
  <dcterms:modified xsi:type="dcterms:W3CDTF">2020-05-20T19:26:33Z</dcterms:modified>
</cp:coreProperties>
</file>