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10"/>
  </p:notesMasterIdLst>
  <p:sldIdLst>
    <p:sldId id="256" r:id="rId2"/>
    <p:sldId id="262" r:id="rId3"/>
    <p:sldId id="258" r:id="rId4"/>
    <p:sldId id="259" r:id="rId5"/>
    <p:sldId id="261" r:id="rId6"/>
    <p:sldId id="260" r:id="rId7"/>
    <p:sldId id="265"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8"/>
    <p:restoredTop sz="89189"/>
  </p:normalViewPr>
  <p:slideViewPr>
    <p:cSldViewPr snapToGrid="0" snapToObjects="1">
      <p:cViewPr varScale="1">
        <p:scale>
          <a:sx n="102" d="100"/>
          <a:sy n="102" d="100"/>
        </p:scale>
        <p:origin x="1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0099C-8BB7-944A-BC72-CA2F6E7F4B31}" type="datetimeFigureOut">
              <a:rPr lang="en-US" smtClean="0"/>
              <a:t>5/5/23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DBB08-D643-7140-B45F-C5B77B24C685}" type="slidenum">
              <a:rPr lang="en-US" smtClean="0"/>
              <a:t>‹#›</a:t>
            </a:fld>
            <a:endParaRPr lang="en-US"/>
          </a:p>
        </p:txBody>
      </p:sp>
    </p:spTree>
    <p:extLst>
      <p:ext uri="{BB962C8B-B14F-4D97-AF65-F5344CB8AC3E}">
        <p14:creationId xmlns:p14="http://schemas.microsoft.com/office/powerpoint/2010/main" val="153844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 set of slides is just kind of going to be putting Python into the context of other programming languages and kind of the mechanics behind it. C++ I think is what OSU really pushes in classes, so we’ll kind of compare it to Python to help better put that into context for those of you who have coded before.</a:t>
            </a:r>
          </a:p>
        </p:txBody>
      </p:sp>
      <p:sp>
        <p:nvSpPr>
          <p:cNvPr id="4" name="Slide Number Placeholder 3"/>
          <p:cNvSpPr>
            <a:spLocks noGrp="1"/>
          </p:cNvSpPr>
          <p:nvPr>
            <p:ph type="sldNum" sz="quarter" idx="5"/>
          </p:nvPr>
        </p:nvSpPr>
        <p:spPr/>
        <p:txBody>
          <a:bodyPr/>
          <a:lstStyle/>
          <a:p>
            <a:fld id="{5FFDBB08-D643-7140-B45F-C5B77B24C685}" type="slidenum">
              <a:rPr lang="en-US" smtClean="0"/>
              <a:t>1</a:t>
            </a:fld>
            <a:endParaRPr lang="en-US"/>
          </a:p>
        </p:txBody>
      </p:sp>
    </p:spTree>
    <p:extLst>
      <p:ext uri="{BB962C8B-B14F-4D97-AF65-F5344CB8AC3E}">
        <p14:creationId xmlns:p14="http://schemas.microsoft.com/office/powerpoint/2010/main" val="1301768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Computers run in binary, so all programming languages are translated into those little zeroes and ones. The difference between Python and C++, is that Python is an interpreted language while C++ is a compiled language. The main difference between interpreted languages and compiled languages is just when this translation to binary happens. So for Python, as an interpreted language, that means that code is translated into binary as it runs. C++ on the other hand compiles your code first before running it. Compiling is just a fancy way of saying it’s translated from that programming language to binary. So basically, C++ first translates what you coded into binary (which is compiling) and then the computer runs that binary code that comes out of the compiler. There’s a sort of trade-off to this, Python is easier to write but is also slower to run. C++ on the flip side is difficult to write but faster to run. Whitespace is the indentation level of Python has been criticized for this.</a:t>
            </a:r>
          </a:p>
        </p:txBody>
      </p:sp>
      <p:sp>
        <p:nvSpPr>
          <p:cNvPr id="4" name="Slide Number Placeholder 3"/>
          <p:cNvSpPr>
            <a:spLocks noGrp="1"/>
          </p:cNvSpPr>
          <p:nvPr>
            <p:ph type="sldNum" sz="quarter" idx="5"/>
          </p:nvPr>
        </p:nvSpPr>
        <p:spPr/>
        <p:txBody>
          <a:bodyPr/>
          <a:lstStyle/>
          <a:p>
            <a:fld id="{5FFDBB08-D643-7140-B45F-C5B77B24C685}" type="slidenum">
              <a:rPr lang="en-US" smtClean="0"/>
              <a:t>3</a:t>
            </a:fld>
            <a:endParaRPr lang="en-US"/>
          </a:p>
        </p:txBody>
      </p:sp>
    </p:spTree>
    <p:extLst>
      <p:ext uri="{BB962C8B-B14F-4D97-AF65-F5344CB8AC3E}">
        <p14:creationId xmlns:p14="http://schemas.microsoft.com/office/powerpoint/2010/main" val="2161142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Interpreter is the program which reads and runs the code, the ‘translator’. This interpreter’s source code is actually written in C. It’s then compiled and then does whatever you said in the Python language. So this makes working between C and Python pretty easy.</a:t>
            </a:r>
          </a:p>
        </p:txBody>
      </p:sp>
      <p:sp>
        <p:nvSpPr>
          <p:cNvPr id="4" name="Slide Number Placeholder 3"/>
          <p:cNvSpPr>
            <a:spLocks noGrp="1"/>
          </p:cNvSpPr>
          <p:nvPr>
            <p:ph type="sldNum" sz="quarter" idx="5"/>
          </p:nvPr>
        </p:nvSpPr>
        <p:spPr/>
        <p:txBody>
          <a:bodyPr/>
          <a:lstStyle/>
          <a:p>
            <a:fld id="{5FFDBB08-D643-7140-B45F-C5B77B24C685}" type="slidenum">
              <a:rPr lang="en-US" smtClean="0"/>
              <a:t>4</a:t>
            </a:fld>
            <a:endParaRPr lang="en-US"/>
          </a:p>
        </p:txBody>
      </p:sp>
    </p:spTree>
    <p:extLst>
      <p:ext uri="{BB962C8B-B14F-4D97-AF65-F5344CB8AC3E}">
        <p14:creationId xmlns:p14="http://schemas.microsoft.com/office/powerpoint/2010/main" val="1627451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come back to this later in the </a:t>
            </a:r>
            <a:r>
              <a:rPr lang="en-US" dirty="0" err="1"/>
              <a:t>bootcamp</a:t>
            </a:r>
            <a:r>
              <a:rPr lang="en-US" dirty="0"/>
              <a:t> when we talk</a:t>
            </a:r>
            <a:r>
              <a:rPr lang="en-US" baseline="0" dirty="0"/>
              <a:t> about object oriented programming and this should make much more sense then. </a:t>
            </a:r>
            <a:endParaRPr lang="en-US" dirty="0"/>
          </a:p>
        </p:txBody>
      </p:sp>
      <p:sp>
        <p:nvSpPr>
          <p:cNvPr id="4" name="Slide Number Placeholder 3"/>
          <p:cNvSpPr>
            <a:spLocks noGrp="1"/>
          </p:cNvSpPr>
          <p:nvPr>
            <p:ph type="sldNum" sz="quarter" idx="10"/>
          </p:nvPr>
        </p:nvSpPr>
        <p:spPr/>
        <p:txBody>
          <a:bodyPr/>
          <a:lstStyle/>
          <a:p>
            <a:fld id="{5FFDBB08-D643-7140-B45F-C5B77B24C685}" type="slidenum">
              <a:rPr lang="en-US" smtClean="0"/>
              <a:t>5</a:t>
            </a:fld>
            <a:endParaRPr lang="en-US"/>
          </a:p>
        </p:txBody>
      </p:sp>
    </p:spTree>
    <p:extLst>
      <p:ext uri="{BB962C8B-B14F-4D97-AF65-F5344CB8AC3E}">
        <p14:creationId xmlns:p14="http://schemas.microsoft.com/office/powerpoint/2010/main" val="947148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Advice: it’s best to be explicit (the Python developers themselves also echo this sentiment a lot), so if you need a specific data type for whatever reason, it’s best to include it in the declaration (e.g. x = float(3))</a:t>
            </a:r>
          </a:p>
        </p:txBody>
      </p:sp>
      <p:sp>
        <p:nvSpPr>
          <p:cNvPr id="4" name="Slide Number Placeholder 3"/>
          <p:cNvSpPr>
            <a:spLocks noGrp="1"/>
          </p:cNvSpPr>
          <p:nvPr>
            <p:ph type="sldNum" sz="quarter" idx="5"/>
          </p:nvPr>
        </p:nvSpPr>
        <p:spPr/>
        <p:txBody>
          <a:bodyPr/>
          <a:lstStyle/>
          <a:p>
            <a:fld id="{5FFDBB08-D643-7140-B45F-C5B77B24C685}" type="slidenum">
              <a:rPr lang="en-US" smtClean="0"/>
              <a:t>6</a:t>
            </a:fld>
            <a:endParaRPr lang="en-US"/>
          </a:p>
        </p:txBody>
      </p:sp>
    </p:spTree>
    <p:extLst>
      <p:ext uri="{BB962C8B-B14F-4D97-AF65-F5344CB8AC3E}">
        <p14:creationId xmlns:p14="http://schemas.microsoft.com/office/powerpoint/2010/main" val="86323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familiar with C/C++, typing is (rather counterintuitively) weaker than in Python, because a pointer of any type can be converted into a pointer of any other type.</a:t>
            </a:r>
          </a:p>
        </p:txBody>
      </p:sp>
      <p:sp>
        <p:nvSpPr>
          <p:cNvPr id="4" name="Slide Number Placeholder 3"/>
          <p:cNvSpPr>
            <a:spLocks noGrp="1"/>
          </p:cNvSpPr>
          <p:nvPr>
            <p:ph type="sldNum" sz="quarter" idx="5"/>
          </p:nvPr>
        </p:nvSpPr>
        <p:spPr/>
        <p:txBody>
          <a:bodyPr/>
          <a:lstStyle/>
          <a:p>
            <a:fld id="{5FFDBB08-D643-7140-B45F-C5B77B24C685}" type="slidenum">
              <a:rPr lang="en-US" smtClean="0"/>
              <a:t>7</a:t>
            </a:fld>
            <a:endParaRPr lang="en-US"/>
          </a:p>
        </p:txBody>
      </p:sp>
    </p:spTree>
    <p:extLst>
      <p:ext uri="{BB962C8B-B14F-4D97-AF65-F5344CB8AC3E}">
        <p14:creationId xmlns:p14="http://schemas.microsoft.com/office/powerpoint/2010/main" val="4144126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5/5/23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5/5/23</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5/5/23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125" y="2733709"/>
            <a:ext cx="8674331" cy="1373070"/>
          </a:xfrm>
        </p:spPr>
        <p:txBody>
          <a:bodyPr/>
          <a:lstStyle/>
          <a:p>
            <a:r>
              <a:rPr lang="en-US"/>
              <a:t>The Context of Python</a:t>
            </a:r>
            <a:endParaRPr lang="en-US" dirty="0"/>
          </a:p>
        </p:txBody>
      </p:sp>
      <p:sp>
        <p:nvSpPr>
          <p:cNvPr id="3" name="Subtitle 2"/>
          <p:cNvSpPr>
            <a:spLocks noGrp="1"/>
          </p:cNvSpPr>
          <p:nvPr>
            <p:ph type="subTitle" idx="1"/>
          </p:nvPr>
        </p:nvSpPr>
        <p:spPr/>
        <p:txBody>
          <a:bodyPr>
            <a:normAutofit lnSpcReduction="10000"/>
          </a:bodyPr>
          <a:lstStyle/>
          <a:p>
            <a:r>
              <a:rPr lang="en-US"/>
              <a:t>SURP 2022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p>
        </p:txBody>
      </p:sp>
      <p:sp>
        <p:nvSpPr>
          <p:cNvPr id="3" name="Content Placeholder 2"/>
          <p:cNvSpPr>
            <a:spLocks noGrp="1"/>
          </p:cNvSpPr>
          <p:nvPr>
            <p:ph idx="1"/>
          </p:nvPr>
        </p:nvSpPr>
        <p:spPr>
          <a:xfrm>
            <a:off x="680321" y="2336873"/>
            <a:ext cx="9613861" cy="4113803"/>
          </a:xfrm>
        </p:spPr>
        <p:txBody>
          <a:bodyPr/>
          <a:lstStyle/>
          <a:p>
            <a:pPr marL="0" indent="0">
              <a:buNone/>
            </a:pPr>
            <a:r>
              <a:rPr lang="en-US" dirty="0"/>
              <a:t>Python in Comparison to Other Languages</a:t>
            </a:r>
          </a:p>
          <a:p>
            <a:pPr marL="0" indent="0">
              <a:buNone/>
            </a:pPr>
            <a:endParaRPr lang="en-US" dirty="0"/>
          </a:p>
          <a:p>
            <a:pPr marL="0" indent="0">
              <a:buNone/>
            </a:pPr>
            <a:r>
              <a:rPr lang="en-US" dirty="0"/>
              <a:t>The Python Interpreter</a:t>
            </a:r>
          </a:p>
          <a:p>
            <a:pPr marL="0" indent="0">
              <a:buNone/>
            </a:pPr>
            <a:endParaRPr lang="en-US" dirty="0"/>
          </a:p>
          <a:p>
            <a:pPr marL="0" indent="0">
              <a:buNone/>
            </a:pPr>
            <a:r>
              <a:rPr lang="en-US" dirty="0"/>
              <a:t>The Python Model</a:t>
            </a:r>
          </a:p>
          <a:p>
            <a:pPr marL="0" indent="0">
              <a:buNone/>
            </a:pPr>
            <a:endParaRPr lang="en-US" dirty="0"/>
          </a:p>
          <a:p>
            <a:pPr marL="0" indent="0">
              <a:buNone/>
            </a:pPr>
            <a:r>
              <a:rPr lang="en-US" dirty="0"/>
              <a:t>Static vs. Dynamic Typing</a:t>
            </a:r>
          </a:p>
          <a:p>
            <a:pPr marL="0" indent="0">
              <a:buNone/>
            </a:pPr>
            <a:endParaRPr lang="en-US" dirty="0"/>
          </a:p>
          <a:p>
            <a:pPr marL="0" indent="0">
              <a:buNone/>
            </a:pPr>
            <a:r>
              <a:rPr lang="en-US" dirty="0"/>
              <a:t>Weak vs. Strong Typing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297" y="2975212"/>
            <a:ext cx="5741082" cy="3588176"/>
          </a:xfrm>
          <a:prstGeom prst="rect">
            <a:avLst/>
          </a:prstGeom>
        </p:spPr>
      </p:pic>
    </p:spTree>
    <p:extLst>
      <p:ext uri="{BB962C8B-B14F-4D97-AF65-F5344CB8AC3E}">
        <p14:creationId xmlns:p14="http://schemas.microsoft.com/office/powerpoint/2010/main" val="636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in the Context of Coding Languages</a:t>
            </a:r>
          </a:p>
        </p:txBody>
      </p:sp>
      <p:sp>
        <p:nvSpPr>
          <p:cNvPr id="3" name="Text Placeholder 2"/>
          <p:cNvSpPr>
            <a:spLocks noGrp="1"/>
          </p:cNvSpPr>
          <p:nvPr>
            <p:ph type="body" idx="1"/>
          </p:nvPr>
        </p:nvSpPr>
        <p:spPr/>
        <p:txBody>
          <a:bodyPr/>
          <a:lstStyle/>
          <a:p>
            <a:r>
              <a:rPr lang="en-US" dirty="0"/>
              <a:t>Python: an </a:t>
            </a:r>
            <a:r>
              <a:rPr lang="en-US" i="1" dirty="0"/>
              <a:t>interpreted </a:t>
            </a:r>
            <a:r>
              <a:rPr lang="en-US" dirty="0"/>
              <a:t>language</a:t>
            </a:r>
          </a:p>
        </p:txBody>
      </p:sp>
      <p:sp>
        <p:nvSpPr>
          <p:cNvPr id="4" name="Content Placeholder 3"/>
          <p:cNvSpPr>
            <a:spLocks noGrp="1"/>
          </p:cNvSpPr>
          <p:nvPr>
            <p:ph sz="half" idx="2"/>
          </p:nvPr>
        </p:nvSpPr>
        <p:spPr>
          <a:xfrm>
            <a:off x="1019253" y="3030008"/>
            <a:ext cx="4246520" cy="2906179"/>
          </a:xfrm>
        </p:spPr>
        <p:txBody>
          <a:bodyPr/>
          <a:lstStyle/>
          <a:p>
            <a:r>
              <a:rPr lang="en-US" dirty="0"/>
              <a:t>Programs are “translated” to machine language </a:t>
            </a:r>
            <a:r>
              <a:rPr lang="en-US" i="1" dirty="0"/>
              <a:t>as they run</a:t>
            </a:r>
            <a:r>
              <a:rPr lang="en-US" dirty="0"/>
              <a:t> </a:t>
            </a:r>
          </a:p>
          <a:p>
            <a:endParaRPr lang="en-US" dirty="0"/>
          </a:p>
          <a:p>
            <a:r>
              <a:rPr lang="en-US" dirty="0"/>
              <a:t>Easily written</a:t>
            </a:r>
          </a:p>
          <a:p>
            <a:endParaRPr lang="en-US" dirty="0"/>
          </a:p>
          <a:p>
            <a:r>
              <a:rPr lang="en-US" dirty="0"/>
              <a:t>Slow </a:t>
            </a:r>
          </a:p>
        </p:txBody>
      </p:sp>
      <p:sp>
        <p:nvSpPr>
          <p:cNvPr id="5" name="Text Placeholder 4"/>
          <p:cNvSpPr>
            <a:spLocks noGrp="1"/>
          </p:cNvSpPr>
          <p:nvPr>
            <p:ph type="body" sz="quarter" idx="3"/>
          </p:nvPr>
        </p:nvSpPr>
        <p:spPr/>
        <p:txBody>
          <a:bodyPr/>
          <a:lstStyle/>
          <a:p>
            <a:r>
              <a:rPr lang="en-US" dirty="0"/>
              <a:t>C/C++: a </a:t>
            </a:r>
            <a:r>
              <a:rPr lang="en-US" i="1" dirty="0"/>
              <a:t>compiled</a:t>
            </a:r>
            <a:r>
              <a:rPr lang="en-US" dirty="0"/>
              <a:t> language </a:t>
            </a:r>
          </a:p>
        </p:txBody>
      </p:sp>
      <p:sp>
        <p:nvSpPr>
          <p:cNvPr id="6" name="Content Placeholder 5"/>
          <p:cNvSpPr>
            <a:spLocks noGrp="1"/>
          </p:cNvSpPr>
          <p:nvPr>
            <p:ph sz="quarter" idx="4"/>
          </p:nvPr>
        </p:nvSpPr>
        <p:spPr>
          <a:xfrm>
            <a:off x="5820154" y="3030008"/>
            <a:ext cx="4700059" cy="2906179"/>
          </a:xfrm>
        </p:spPr>
        <p:txBody>
          <a:bodyPr/>
          <a:lstStyle/>
          <a:p>
            <a:r>
              <a:rPr lang="en-US" dirty="0"/>
              <a:t>Programs are “translated” to machine language, and </a:t>
            </a:r>
            <a:r>
              <a:rPr lang="en-US" i="1" dirty="0"/>
              <a:t>then</a:t>
            </a:r>
            <a:r>
              <a:rPr lang="en-US" dirty="0"/>
              <a:t> ran</a:t>
            </a:r>
          </a:p>
          <a:p>
            <a:endParaRPr lang="en-US" dirty="0"/>
          </a:p>
          <a:p>
            <a:r>
              <a:rPr lang="en-US" dirty="0"/>
              <a:t>Difficult to write </a:t>
            </a:r>
          </a:p>
          <a:p>
            <a:endParaRPr lang="en-US" dirty="0"/>
          </a:p>
          <a:p>
            <a:r>
              <a:rPr lang="en-US" dirty="0"/>
              <a:t>Fast </a:t>
            </a:r>
          </a:p>
        </p:txBody>
      </p:sp>
      <p:sp>
        <p:nvSpPr>
          <p:cNvPr id="7" name="TextBox 6"/>
          <p:cNvSpPr txBox="1"/>
          <p:nvPr/>
        </p:nvSpPr>
        <p:spPr>
          <a:xfrm>
            <a:off x="0" y="6396335"/>
            <a:ext cx="12192000" cy="461665"/>
          </a:xfrm>
          <a:prstGeom prst="rect">
            <a:avLst/>
          </a:prstGeom>
          <a:noFill/>
        </p:spPr>
        <p:txBody>
          <a:bodyPr wrap="square" rtlCol="0">
            <a:spAutoFit/>
          </a:bodyPr>
          <a:lstStyle/>
          <a:p>
            <a:r>
              <a:rPr lang="en-US" sz="2400" dirty="0">
                <a:latin typeface="Times New Roman" charset="0"/>
                <a:ea typeface="Times New Roman" charset="0"/>
                <a:cs typeface="Times New Roman" charset="0"/>
              </a:rPr>
              <a:t>Note: Python’s use of whitespace as syntax is not common, and it is often criticized for this. </a:t>
            </a:r>
          </a:p>
        </p:txBody>
      </p:sp>
    </p:spTree>
    <p:extLst>
      <p:ext uri="{BB962C8B-B14F-4D97-AF65-F5344CB8AC3E}">
        <p14:creationId xmlns:p14="http://schemas.microsoft.com/office/powerpoint/2010/main" val="145276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Python Interpreter </a:t>
            </a:r>
          </a:p>
        </p:txBody>
      </p:sp>
      <p:sp>
        <p:nvSpPr>
          <p:cNvPr id="3" name="Content Placeholder 2"/>
          <p:cNvSpPr>
            <a:spLocks noGrp="1"/>
          </p:cNvSpPr>
          <p:nvPr>
            <p:ph idx="1"/>
          </p:nvPr>
        </p:nvSpPr>
        <p:spPr>
          <a:xfrm>
            <a:off x="680321" y="2336873"/>
            <a:ext cx="9613861" cy="4364178"/>
          </a:xfrm>
        </p:spPr>
        <p:txBody>
          <a:bodyPr>
            <a:normAutofit/>
          </a:bodyPr>
          <a:lstStyle/>
          <a:p>
            <a:pPr marL="0" indent="0">
              <a:buNone/>
            </a:pPr>
            <a:r>
              <a:rPr lang="en-US" dirty="0"/>
              <a:t>The program which reads and runs code written in python </a:t>
            </a:r>
          </a:p>
          <a:p>
            <a:pPr marL="0" indent="0">
              <a:buNone/>
            </a:pPr>
            <a:endParaRPr lang="en-US" dirty="0"/>
          </a:p>
          <a:p>
            <a:pPr marL="0" indent="0">
              <a:buNone/>
            </a:pPr>
            <a:r>
              <a:rPr lang="en-US" dirty="0"/>
              <a:t>Written in C*: a compiled language </a:t>
            </a:r>
          </a:p>
          <a:p>
            <a:pPr lvl="1"/>
            <a:r>
              <a:rPr lang="en-US" dirty="0"/>
              <a:t>A program which is already in machine language is reading what you write and is deciding what to do based on that </a:t>
            </a:r>
          </a:p>
          <a:p>
            <a:pPr lvl="1"/>
            <a:r>
              <a:rPr lang="en-US" dirty="0"/>
              <a:t>If you take on data intensive project(s) and need faster code: this makes getting python and C code to talk to each other </a:t>
            </a:r>
            <a:r>
              <a:rPr lang="en-US" i="1" dirty="0"/>
              <a:t>easy</a:t>
            </a:r>
            <a:r>
              <a:rPr lang="en-US" dirty="0"/>
              <a:t> </a:t>
            </a:r>
          </a:p>
          <a:p>
            <a:pPr marL="0" indent="0">
              <a:buNone/>
            </a:pPr>
            <a:endParaRPr lang="en-US" dirty="0"/>
          </a:p>
          <a:p>
            <a:pPr marL="0" indent="0">
              <a:buNone/>
            </a:pPr>
            <a:endParaRPr lang="en-US" dirty="0"/>
          </a:p>
          <a:p>
            <a:pPr marL="0" indent="0">
              <a:buNone/>
            </a:pPr>
            <a:r>
              <a:rPr lang="en-US" dirty="0"/>
              <a:t>*There are other implementations of Python, though </a:t>
            </a:r>
            <a:r>
              <a:rPr lang="en-US" dirty="0" err="1"/>
              <a:t>CPython</a:t>
            </a:r>
            <a:r>
              <a:rPr lang="en-US" dirty="0"/>
              <a:t> is the standard </a:t>
            </a:r>
          </a:p>
        </p:txBody>
      </p:sp>
    </p:spTree>
    <p:extLst>
      <p:ext uri="{BB962C8B-B14F-4D97-AF65-F5344CB8AC3E}">
        <p14:creationId xmlns:p14="http://schemas.microsoft.com/office/powerpoint/2010/main" val="124525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Python Model: Everything is an Object </a:t>
            </a:r>
          </a:p>
        </p:txBody>
      </p:sp>
      <p:sp>
        <p:nvSpPr>
          <p:cNvPr id="3" name="Content Placeholder 2"/>
          <p:cNvSpPr>
            <a:spLocks noGrp="1"/>
          </p:cNvSpPr>
          <p:nvPr>
            <p:ph idx="1"/>
          </p:nvPr>
        </p:nvSpPr>
        <p:spPr>
          <a:xfrm>
            <a:off x="680321" y="2336872"/>
            <a:ext cx="9613861" cy="4132167"/>
          </a:xfrm>
        </p:spPr>
        <p:txBody>
          <a:bodyPr/>
          <a:lstStyle/>
          <a:p>
            <a:pPr marL="0" indent="0">
              <a:buNone/>
            </a:pPr>
            <a:r>
              <a:rPr lang="en-US" dirty="0"/>
              <a:t>No – </a:t>
            </a:r>
            <a:r>
              <a:rPr lang="en-US" b="1" i="1" dirty="0"/>
              <a:t>really</a:t>
            </a:r>
            <a:r>
              <a:rPr lang="en-US" dirty="0"/>
              <a:t> – everything</a:t>
            </a:r>
          </a:p>
          <a:p>
            <a:pPr lvl="1"/>
            <a:r>
              <a:rPr lang="en-US" dirty="0"/>
              <a:t>This is part of what makes python a slower language </a:t>
            </a:r>
          </a:p>
          <a:p>
            <a:endParaRPr lang="en-US" dirty="0"/>
          </a:p>
          <a:p>
            <a:pPr marL="0" indent="0">
              <a:buNone/>
            </a:pPr>
            <a:r>
              <a:rPr lang="en-US" dirty="0"/>
              <a:t>Objects in programming – anything with attributes and functionality </a:t>
            </a:r>
          </a:p>
          <a:p>
            <a:pPr lvl="1"/>
            <a:r>
              <a:rPr lang="en-US" dirty="0"/>
              <a:t>Python interpreter implements the </a:t>
            </a:r>
            <a:r>
              <a:rPr lang="en-US" dirty="0" err="1"/>
              <a:t>PyObject</a:t>
            </a:r>
            <a:r>
              <a:rPr lang="en-US" dirty="0"/>
              <a:t> under the hood </a:t>
            </a:r>
          </a:p>
          <a:p>
            <a:endParaRPr lang="en-US" dirty="0"/>
          </a:p>
          <a:p>
            <a:pPr marL="0" indent="0">
              <a:buNone/>
            </a:pPr>
            <a:r>
              <a:rPr lang="en-US" dirty="0"/>
              <a:t>This applies to everything in python </a:t>
            </a:r>
          </a:p>
          <a:p>
            <a:pPr lvl="1"/>
            <a:r>
              <a:rPr lang="en-US" dirty="0"/>
              <a:t>Type attribute: string, integer, float, list, array, etc. </a:t>
            </a:r>
          </a:p>
          <a:p>
            <a:pPr lvl="1"/>
            <a:r>
              <a:rPr lang="en-US" dirty="0"/>
              <a:t>Values: numerical types have the number itself attached to them </a:t>
            </a:r>
          </a:p>
          <a:p>
            <a:pPr lvl="1"/>
            <a:r>
              <a:rPr lang="en-US" dirty="0"/>
              <a:t>Lists/Arrays: length, the objects they store </a:t>
            </a:r>
          </a:p>
        </p:txBody>
      </p:sp>
    </p:spTree>
    <p:extLst>
      <p:ext uri="{BB962C8B-B14F-4D97-AF65-F5344CB8AC3E}">
        <p14:creationId xmlns:p14="http://schemas.microsoft.com/office/powerpoint/2010/main" val="1534726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Typing vs. Dynamic Typing </a:t>
            </a:r>
          </a:p>
        </p:txBody>
      </p:sp>
      <p:sp>
        <p:nvSpPr>
          <p:cNvPr id="3" name="Text Placeholder 2"/>
          <p:cNvSpPr>
            <a:spLocks noGrp="1"/>
          </p:cNvSpPr>
          <p:nvPr>
            <p:ph type="body" idx="1"/>
          </p:nvPr>
        </p:nvSpPr>
        <p:spPr>
          <a:xfrm>
            <a:off x="680319" y="2336873"/>
            <a:ext cx="5387972" cy="693135"/>
          </a:xfrm>
        </p:spPr>
        <p:txBody>
          <a:bodyPr>
            <a:normAutofit/>
          </a:bodyPr>
          <a:lstStyle/>
          <a:p>
            <a:r>
              <a:rPr lang="en-US" b="0" dirty="0"/>
              <a:t>Python: </a:t>
            </a:r>
            <a:r>
              <a:rPr lang="en-US" dirty="0"/>
              <a:t>Dynamic</a:t>
            </a:r>
            <a:r>
              <a:rPr lang="en-US" b="0" dirty="0"/>
              <a:t> Typing</a:t>
            </a:r>
          </a:p>
        </p:txBody>
      </p:sp>
      <p:sp>
        <p:nvSpPr>
          <p:cNvPr id="4" name="Content Placeholder 3"/>
          <p:cNvSpPr>
            <a:spLocks noGrp="1"/>
          </p:cNvSpPr>
          <p:nvPr>
            <p:ph sz="half" idx="2"/>
          </p:nvPr>
        </p:nvSpPr>
        <p:spPr>
          <a:xfrm>
            <a:off x="680322" y="3030008"/>
            <a:ext cx="5387969" cy="2906179"/>
          </a:xfrm>
        </p:spPr>
        <p:txBody>
          <a:bodyPr/>
          <a:lstStyle/>
          <a:p>
            <a:r>
              <a:rPr lang="en-US" dirty="0"/>
              <a:t>Example: x = 3 </a:t>
            </a:r>
          </a:p>
          <a:p>
            <a:endParaRPr lang="en-US" dirty="0"/>
          </a:p>
          <a:p>
            <a:endParaRPr lang="en-US" dirty="0"/>
          </a:p>
          <a:p>
            <a:r>
              <a:rPr lang="en-US" dirty="0"/>
              <a:t>Python knows that x is an integer, and you </a:t>
            </a:r>
            <a:r>
              <a:rPr lang="en-US" b="1" i="1" dirty="0"/>
              <a:t>are </a:t>
            </a:r>
            <a:r>
              <a:rPr lang="en-US" dirty="0"/>
              <a:t>able to change that</a:t>
            </a:r>
          </a:p>
          <a:p>
            <a:pPr lvl="1"/>
            <a:r>
              <a:rPr lang="en-US" dirty="0"/>
              <a:t>x = 3.1 changes x’s type to float </a:t>
            </a:r>
          </a:p>
          <a:p>
            <a:pPr lvl="1"/>
            <a:r>
              <a:rPr lang="en-US" dirty="0"/>
              <a:t>x = “example” changes it to </a:t>
            </a:r>
            <a:r>
              <a:rPr lang="en-US" dirty="0" err="1"/>
              <a:t>str</a:t>
            </a:r>
            <a:r>
              <a:rPr lang="en-US" dirty="0"/>
              <a:t> </a:t>
            </a:r>
          </a:p>
        </p:txBody>
      </p:sp>
      <p:sp>
        <p:nvSpPr>
          <p:cNvPr id="5" name="Text Placeholder 4"/>
          <p:cNvSpPr>
            <a:spLocks noGrp="1"/>
          </p:cNvSpPr>
          <p:nvPr>
            <p:ph type="body" sz="quarter" idx="3"/>
          </p:nvPr>
        </p:nvSpPr>
        <p:spPr>
          <a:xfrm>
            <a:off x="6566712" y="2336873"/>
            <a:ext cx="4700059" cy="692076"/>
          </a:xfrm>
        </p:spPr>
        <p:txBody>
          <a:bodyPr>
            <a:normAutofit/>
          </a:bodyPr>
          <a:lstStyle/>
          <a:p>
            <a:r>
              <a:rPr lang="en-US" b="0" dirty="0"/>
              <a:t>C/C++: </a:t>
            </a:r>
            <a:r>
              <a:rPr lang="en-US" dirty="0"/>
              <a:t>Static</a:t>
            </a:r>
            <a:r>
              <a:rPr lang="en-US" b="0" dirty="0"/>
              <a:t> Typing</a:t>
            </a:r>
          </a:p>
        </p:txBody>
      </p:sp>
      <p:sp>
        <p:nvSpPr>
          <p:cNvPr id="6" name="Content Placeholder 5"/>
          <p:cNvSpPr>
            <a:spLocks noGrp="1"/>
          </p:cNvSpPr>
          <p:nvPr>
            <p:ph sz="quarter" idx="4"/>
          </p:nvPr>
        </p:nvSpPr>
        <p:spPr>
          <a:xfrm>
            <a:off x="6566712" y="3030008"/>
            <a:ext cx="4700059" cy="2906179"/>
          </a:xfrm>
        </p:spPr>
        <p:txBody>
          <a:bodyPr/>
          <a:lstStyle/>
          <a:p>
            <a:r>
              <a:rPr lang="en-US" dirty="0"/>
              <a:t>Example: </a:t>
            </a:r>
            <a:r>
              <a:rPr lang="en-US" dirty="0" err="1"/>
              <a:t>int</a:t>
            </a:r>
            <a:r>
              <a:rPr lang="en-US" dirty="0"/>
              <a:t> x = 3;</a:t>
            </a:r>
          </a:p>
          <a:p>
            <a:endParaRPr lang="en-US" dirty="0"/>
          </a:p>
          <a:p>
            <a:endParaRPr lang="en-US" dirty="0"/>
          </a:p>
          <a:p>
            <a:r>
              <a:rPr lang="en-US" dirty="0"/>
              <a:t>You have to tell your program that x is an integer, and you </a:t>
            </a:r>
            <a:r>
              <a:rPr lang="en-US" b="1" i="1" dirty="0"/>
              <a:t>are not</a:t>
            </a:r>
            <a:r>
              <a:rPr lang="en-US" dirty="0"/>
              <a:t> able to change that</a:t>
            </a:r>
          </a:p>
          <a:p>
            <a:pPr lvl="1"/>
            <a:r>
              <a:rPr lang="en-US" dirty="0"/>
              <a:t>x = 3.1; produces an error </a:t>
            </a:r>
          </a:p>
        </p:txBody>
      </p:sp>
    </p:spTree>
    <p:extLst>
      <p:ext uri="{BB962C8B-B14F-4D97-AF65-F5344CB8AC3E}">
        <p14:creationId xmlns:p14="http://schemas.microsoft.com/office/powerpoint/2010/main" val="185124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Typing vs. Weak Typing</a:t>
            </a:r>
          </a:p>
        </p:txBody>
      </p:sp>
      <p:sp>
        <p:nvSpPr>
          <p:cNvPr id="3" name="Text Placeholder 2"/>
          <p:cNvSpPr>
            <a:spLocks noGrp="1"/>
          </p:cNvSpPr>
          <p:nvPr>
            <p:ph type="body" idx="1"/>
          </p:nvPr>
        </p:nvSpPr>
        <p:spPr>
          <a:xfrm>
            <a:off x="678873" y="3094372"/>
            <a:ext cx="5387972" cy="502939"/>
          </a:xfrm>
        </p:spPr>
        <p:txBody>
          <a:bodyPr>
            <a:normAutofit/>
          </a:bodyPr>
          <a:lstStyle/>
          <a:p>
            <a:r>
              <a:rPr lang="en-US" b="0" dirty="0"/>
              <a:t>Python: </a:t>
            </a:r>
            <a:r>
              <a:rPr lang="en-US" dirty="0"/>
              <a:t>Stronger</a:t>
            </a:r>
            <a:r>
              <a:rPr lang="en-US" b="0" dirty="0"/>
              <a:t> Typing</a:t>
            </a:r>
          </a:p>
        </p:txBody>
      </p:sp>
      <p:sp>
        <p:nvSpPr>
          <p:cNvPr id="4" name="Content Placeholder 3"/>
          <p:cNvSpPr>
            <a:spLocks noGrp="1"/>
          </p:cNvSpPr>
          <p:nvPr>
            <p:ph sz="half" idx="2"/>
          </p:nvPr>
        </p:nvSpPr>
        <p:spPr>
          <a:xfrm>
            <a:off x="678876" y="3597311"/>
            <a:ext cx="5387969" cy="3260689"/>
          </a:xfrm>
        </p:spPr>
        <p:txBody>
          <a:bodyPr>
            <a:normAutofit/>
          </a:bodyPr>
          <a:lstStyle/>
          <a:p>
            <a:r>
              <a:rPr lang="en-US" dirty="0"/>
              <a:t>Example: x = 3</a:t>
            </a:r>
            <a:br>
              <a:rPr lang="en-US" dirty="0"/>
            </a:br>
            <a:r>
              <a:rPr lang="en-US" dirty="0"/>
              <a:t>	       y = “4”</a:t>
            </a:r>
          </a:p>
          <a:p>
            <a:endParaRPr lang="en-US" dirty="0"/>
          </a:p>
          <a:p>
            <a:r>
              <a:rPr lang="en-US" dirty="0"/>
              <a:t>Python stores x as type </a:t>
            </a:r>
            <a:r>
              <a:rPr lang="en-US" i="1" dirty="0" err="1"/>
              <a:t>int</a:t>
            </a:r>
            <a:r>
              <a:rPr lang="en-US" dirty="0"/>
              <a:t>, and that allows certain interactions w/different data types</a:t>
            </a:r>
          </a:p>
          <a:p>
            <a:pPr lvl="1"/>
            <a:r>
              <a:rPr lang="en-US" dirty="0"/>
              <a:t>x + y produces an error</a:t>
            </a:r>
          </a:p>
          <a:p>
            <a:pPr lvl="1"/>
            <a:r>
              <a:rPr lang="en-US" dirty="0"/>
              <a:t>x * y produces “444”</a:t>
            </a:r>
          </a:p>
        </p:txBody>
      </p:sp>
      <p:sp>
        <p:nvSpPr>
          <p:cNvPr id="5" name="Text Placeholder 4"/>
          <p:cNvSpPr>
            <a:spLocks noGrp="1"/>
          </p:cNvSpPr>
          <p:nvPr>
            <p:ph type="body" sz="quarter" idx="3"/>
          </p:nvPr>
        </p:nvSpPr>
        <p:spPr>
          <a:xfrm>
            <a:off x="6565266" y="3128682"/>
            <a:ext cx="4913164" cy="468629"/>
          </a:xfrm>
        </p:spPr>
        <p:txBody>
          <a:bodyPr>
            <a:normAutofit/>
          </a:bodyPr>
          <a:lstStyle/>
          <a:p>
            <a:r>
              <a:rPr lang="en-US" b="0" dirty="0"/>
              <a:t>JavaScript: </a:t>
            </a:r>
            <a:r>
              <a:rPr lang="en-US" dirty="0"/>
              <a:t>Weaker</a:t>
            </a:r>
            <a:r>
              <a:rPr lang="en-US" b="0" dirty="0"/>
              <a:t> Typing</a:t>
            </a:r>
          </a:p>
        </p:txBody>
      </p:sp>
      <p:sp>
        <p:nvSpPr>
          <p:cNvPr id="6" name="Content Placeholder 5"/>
          <p:cNvSpPr>
            <a:spLocks noGrp="1"/>
          </p:cNvSpPr>
          <p:nvPr>
            <p:ph sz="quarter" idx="4"/>
          </p:nvPr>
        </p:nvSpPr>
        <p:spPr>
          <a:xfrm>
            <a:off x="6565266" y="3597311"/>
            <a:ext cx="4700059" cy="3260689"/>
          </a:xfrm>
        </p:spPr>
        <p:txBody>
          <a:bodyPr>
            <a:normAutofit/>
          </a:bodyPr>
          <a:lstStyle/>
          <a:p>
            <a:r>
              <a:rPr lang="en-US" dirty="0"/>
              <a:t>Example: </a:t>
            </a:r>
            <a:r>
              <a:rPr lang="en-US" dirty="0" err="1"/>
              <a:t>var</a:t>
            </a:r>
            <a:r>
              <a:rPr lang="en-US" dirty="0"/>
              <a:t> x = 3;</a:t>
            </a:r>
            <a:br>
              <a:rPr lang="en-US" dirty="0"/>
            </a:br>
            <a:r>
              <a:rPr lang="en-US" dirty="0"/>
              <a:t>	       </a:t>
            </a:r>
            <a:r>
              <a:rPr lang="en-US" dirty="0" err="1"/>
              <a:t>var</a:t>
            </a:r>
            <a:r>
              <a:rPr lang="en-US" dirty="0"/>
              <a:t> y = “4”;</a:t>
            </a:r>
          </a:p>
          <a:p>
            <a:endParaRPr lang="en-US" dirty="0"/>
          </a:p>
          <a:p>
            <a:r>
              <a:rPr lang="en-US" dirty="0"/>
              <a:t>JS makes more “best guesses” on how to interpret data than Python</a:t>
            </a:r>
          </a:p>
          <a:p>
            <a:pPr lvl="1"/>
            <a:r>
              <a:rPr lang="en-US" dirty="0"/>
              <a:t>x + y produces “34” in JS</a:t>
            </a:r>
          </a:p>
          <a:p>
            <a:pPr lvl="1"/>
            <a:r>
              <a:rPr lang="en-US" dirty="0"/>
              <a:t>x * y produces 12 in JS</a:t>
            </a:r>
          </a:p>
        </p:txBody>
      </p:sp>
      <p:sp>
        <p:nvSpPr>
          <p:cNvPr id="7" name="Text Placeholder 2">
            <a:extLst>
              <a:ext uri="{FF2B5EF4-FFF2-40B4-BE49-F238E27FC236}">
                <a16:creationId xmlns:a16="http://schemas.microsoft.com/office/drawing/2014/main" id="{82AF28FE-8381-1544-B5AD-6F47F755EAD5}"/>
              </a:ext>
            </a:extLst>
          </p:cNvPr>
          <p:cNvSpPr txBox="1">
            <a:spLocks/>
          </p:cNvSpPr>
          <p:nvPr/>
        </p:nvSpPr>
        <p:spPr>
          <a:xfrm>
            <a:off x="973914" y="2057474"/>
            <a:ext cx="10185862" cy="847899"/>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Times New Roman" charset="0"/>
                <a:ea typeface="Times New Roman" charset="0"/>
                <a:cs typeface="Times New Roman"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Times New Roman" charset="0"/>
                <a:ea typeface="Times New Roman" charset="0"/>
                <a:cs typeface="Times New Roman"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Times New Roman" charset="0"/>
                <a:ea typeface="Times New Roman" charset="0"/>
                <a:cs typeface="Times New Roman"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Times New Roman" charset="0"/>
                <a:ea typeface="Times New Roman" charset="0"/>
                <a:cs typeface="Times New Roman"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Times New Roman" charset="0"/>
                <a:ea typeface="Times New Roman" charset="0"/>
                <a:cs typeface="Times New Roman"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b="0" dirty="0"/>
              <a:t>Strong/Weak Typing is a spectrum while Static/Dynamic is binary, and its definition is much less standard.</a:t>
            </a:r>
          </a:p>
        </p:txBody>
      </p:sp>
    </p:spTree>
    <p:extLst>
      <p:ext uri="{BB962C8B-B14F-4D97-AF65-F5344CB8AC3E}">
        <p14:creationId xmlns:p14="http://schemas.microsoft.com/office/powerpoint/2010/main" val="194159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680321" y="2336872"/>
            <a:ext cx="11206879" cy="4271746"/>
          </a:xfrm>
        </p:spPr>
        <p:txBody>
          <a:bodyPr>
            <a:normAutofit/>
          </a:bodyPr>
          <a:lstStyle/>
          <a:p>
            <a:pPr marL="0" indent="0">
              <a:buNone/>
            </a:pPr>
            <a:r>
              <a:rPr lang="en-US" dirty="0"/>
              <a:t>Python is an interpreted language </a:t>
            </a:r>
            <a:r>
              <a:rPr lang="mr-IN" dirty="0"/>
              <a:t>–</a:t>
            </a:r>
            <a:r>
              <a:rPr lang="en-US" dirty="0"/>
              <a:t> this makes it easy to write but slow </a:t>
            </a:r>
          </a:p>
          <a:p>
            <a:pPr marL="0" indent="0">
              <a:buNone/>
            </a:pPr>
            <a:endParaRPr lang="en-US" dirty="0"/>
          </a:p>
          <a:p>
            <a:pPr marL="0" indent="0">
              <a:buNone/>
            </a:pPr>
            <a:r>
              <a:rPr lang="en-US" dirty="0"/>
              <a:t>The Python Interpreter </a:t>
            </a:r>
            <a:r>
              <a:rPr lang="mr-IN" dirty="0"/>
              <a:t>–</a:t>
            </a:r>
            <a:r>
              <a:rPr lang="en-US" dirty="0"/>
              <a:t> the program which runs the python code you’ve written </a:t>
            </a:r>
          </a:p>
          <a:p>
            <a:pPr marL="0" indent="0">
              <a:buNone/>
            </a:pPr>
            <a:endParaRPr lang="en-US" dirty="0"/>
          </a:p>
          <a:p>
            <a:pPr marL="0" indent="0">
              <a:buNone/>
            </a:pPr>
            <a:r>
              <a:rPr lang="en-US" dirty="0"/>
              <a:t>The Python Model </a:t>
            </a:r>
            <a:r>
              <a:rPr lang="mr-IN" dirty="0"/>
              <a:t>–</a:t>
            </a:r>
            <a:r>
              <a:rPr lang="en-US" dirty="0"/>
              <a:t> </a:t>
            </a:r>
            <a:r>
              <a:rPr lang="en-US" b="1" i="1" dirty="0"/>
              <a:t>Everything </a:t>
            </a:r>
            <a:r>
              <a:rPr lang="en-US" dirty="0"/>
              <a:t>is an object </a:t>
            </a:r>
          </a:p>
          <a:p>
            <a:pPr marL="0" indent="0">
              <a:buNone/>
            </a:pPr>
            <a:endParaRPr lang="en-US" dirty="0"/>
          </a:p>
          <a:p>
            <a:pPr marL="0" indent="0">
              <a:buNone/>
            </a:pPr>
            <a:r>
              <a:rPr lang="en-US" dirty="0"/>
              <a:t>Dynamic Typing </a:t>
            </a:r>
            <a:r>
              <a:rPr lang="mr-IN" dirty="0"/>
              <a:t>–</a:t>
            </a:r>
            <a:r>
              <a:rPr lang="en-US" dirty="0"/>
              <a:t> Python keeps track of data types for you</a:t>
            </a:r>
          </a:p>
          <a:p>
            <a:pPr marL="0" indent="0">
              <a:buNone/>
            </a:pPr>
            <a:endParaRPr lang="en-US" dirty="0"/>
          </a:p>
          <a:p>
            <a:pPr marL="0" indent="0">
              <a:buNone/>
            </a:pPr>
            <a:r>
              <a:rPr lang="en-US" dirty="0"/>
              <a:t>Typing Strength – Python prohibits some operations between data types</a:t>
            </a:r>
          </a:p>
          <a:p>
            <a:pPr marL="0" indent="0">
              <a:buNone/>
            </a:pPr>
            <a:endParaRPr lang="en-US" dirty="0"/>
          </a:p>
        </p:txBody>
      </p:sp>
    </p:spTree>
    <p:extLst>
      <p:ext uri="{BB962C8B-B14F-4D97-AF65-F5344CB8AC3E}">
        <p14:creationId xmlns:p14="http://schemas.microsoft.com/office/powerpoint/2010/main" val="61214646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4527</TotalTime>
  <Words>966</Words>
  <Application>Microsoft Macintosh PowerPoint</Application>
  <PresentationFormat>Widescreen</PresentationFormat>
  <Paragraphs>98</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Trebuchet MS</vt:lpstr>
      <vt:lpstr>Berlin</vt:lpstr>
      <vt:lpstr>The Context of Python</vt:lpstr>
      <vt:lpstr>Objectives </vt:lpstr>
      <vt:lpstr>Python in the Context of Coding Languages</vt:lpstr>
      <vt:lpstr>The Python Interpreter </vt:lpstr>
      <vt:lpstr>The Python Model: Everything is an Object </vt:lpstr>
      <vt:lpstr>Static Typing vs. Dynamic Typing </vt:lpstr>
      <vt:lpstr>Strong Typing vs. Weak Typing</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Sharon Gary</cp:lastModifiedBy>
  <cp:revision>191</cp:revision>
  <dcterms:created xsi:type="dcterms:W3CDTF">2020-02-27T18:08:37Z</dcterms:created>
  <dcterms:modified xsi:type="dcterms:W3CDTF">2023-05-08T15:38:28Z</dcterms:modified>
</cp:coreProperties>
</file>