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94" r:id="rId1"/>
  </p:sldMasterIdLst>
  <p:notesMasterIdLst>
    <p:notesMasterId r:id="rId20"/>
  </p:notesMasterIdLst>
  <p:sldIdLst>
    <p:sldId id="256" r:id="rId2"/>
    <p:sldId id="257" r:id="rId3"/>
    <p:sldId id="258" r:id="rId4"/>
    <p:sldId id="271" r:id="rId5"/>
    <p:sldId id="259" r:id="rId6"/>
    <p:sldId id="260" r:id="rId7"/>
    <p:sldId id="261" r:id="rId8"/>
    <p:sldId id="262" r:id="rId9"/>
    <p:sldId id="270" r:id="rId10"/>
    <p:sldId id="263" r:id="rId11"/>
    <p:sldId id="265" r:id="rId12"/>
    <p:sldId id="264" r:id="rId13"/>
    <p:sldId id="273" r:id="rId14"/>
    <p:sldId id="266" r:id="rId15"/>
    <p:sldId id="272" r:id="rId16"/>
    <p:sldId id="267"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0034"/>
  </p:normalViewPr>
  <p:slideViewPr>
    <p:cSldViewPr snapToGrid="0" snapToObjects="1">
      <p:cViewPr varScale="1">
        <p:scale>
          <a:sx n="89" d="100"/>
          <a:sy n="89"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7881A-27B6-E34F-9EF6-BF109EBF38B9}" type="datetimeFigureOut">
              <a:rPr lang="en-US" smtClean="0"/>
              <a:t>5/7/21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41E2A-9760-1B43-867A-973D47E0F35B}" type="slidenum">
              <a:rPr lang="en-US" smtClean="0"/>
              <a:t>‹#›</a:t>
            </a:fld>
            <a:endParaRPr lang="en-US"/>
          </a:p>
        </p:txBody>
      </p:sp>
    </p:spTree>
    <p:extLst>
      <p:ext uri="{BB962C8B-B14F-4D97-AF65-F5344CB8AC3E}">
        <p14:creationId xmlns:p14="http://schemas.microsoft.com/office/powerpoint/2010/main" val="1565839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the differences is that Mac</a:t>
            </a:r>
            <a:r>
              <a:rPr lang="en-US" baseline="0" dirty="0"/>
              <a:t> OS and Linux OS’s are derived from the Unix kernel, whereas Windows OS is derived from the DOS kernel (Disk Operating System). We won’t go into too much detail on this, but the kernel is more or less an additional layer between the hardware and the operating system. Happy to answer questions on this at the end of the session. Mac OS now uses ZSH as the default shell since Catalina, though it’s similar to bash, and you can revert to a bash default if you so choose. </a:t>
            </a:r>
            <a:endParaRPr lang="en-US" dirty="0"/>
          </a:p>
        </p:txBody>
      </p:sp>
      <p:sp>
        <p:nvSpPr>
          <p:cNvPr id="4" name="Slide Number Placeholder 3"/>
          <p:cNvSpPr>
            <a:spLocks noGrp="1"/>
          </p:cNvSpPr>
          <p:nvPr>
            <p:ph type="sldNum" sz="quarter" idx="10"/>
          </p:nvPr>
        </p:nvSpPr>
        <p:spPr/>
        <p:txBody>
          <a:bodyPr/>
          <a:lstStyle/>
          <a:p>
            <a:fld id="{76A41E2A-9760-1B43-867A-973D47E0F35B}" type="slidenum">
              <a:rPr lang="en-US" smtClean="0"/>
              <a:t>3</a:t>
            </a:fld>
            <a:endParaRPr lang="en-US"/>
          </a:p>
        </p:txBody>
      </p:sp>
    </p:spTree>
    <p:extLst>
      <p:ext uri="{BB962C8B-B14F-4D97-AF65-F5344CB8AC3E}">
        <p14:creationId xmlns:p14="http://schemas.microsoft.com/office/powerpoint/2010/main" val="1804168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those who may not have seen it before, “python </a:t>
            </a:r>
            <a:r>
              <a:rPr lang="en-US" dirty="0" err="1"/>
              <a:t>filename.py</a:t>
            </a:r>
            <a:r>
              <a:rPr lang="en-US" dirty="0"/>
              <a:t>” is how you would run a text file containing python code. </a:t>
            </a:r>
          </a:p>
        </p:txBody>
      </p:sp>
      <p:sp>
        <p:nvSpPr>
          <p:cNvPr id="4" name="Slide Number Placeholder 3"/>
          <p:cNvSpPr>
            <a:spLocks noGrp="1"/>
          </p:cNvSpPr>
          <p:nvPr>
            <p:ph type="sldNum" sz="quarter" idx="5"/>
          </p:nvPr>
        </p:nvSpPr>
        <p:spPr/>
        <p:txBody>
          <a:bodyPr/>
          <a:lstStyle/>
          <a:p>
            <a:fld id="{76A41E2A-9760-1B43-867A-973D47E0F35B}" type="slidenum">
              <a:rPr lang="en-US" smtClean="0"/>
              <a:t>16</a:t>
            </a:fld>
            <a:endParaRPr lang="en-US"/>
          </a:p>
        </p:txBody>
      </p:sp>
    </p:spTree>
    <p:extLst>
      <p:ext uri="{BB962C8B-B14F-4D97-AF65-F5344CB8AC3E}">
        <p14:creationId xmlns:p14="http://schemas.microsoft.com/office/powerpoint/2010/main" val="11829825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atin typeface="Times New Roman" charset="0"/>
                <a:ea typeface="Times New Roman" charset="0"/>
                <a:cs typeface="Times New Roman" charset="0"/>
              </a:defRPr>
            </a:lvl1pPr>
          </a:lstStyle>
          <a:p>
            <a:r>
              <a:rPr lang="en-US" dirty="0"/>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1673806-0BCD-1F42-BAA8-2011034B3C6A}" type="datetimeFigureOut">
              <a:rPr lang="en-US" smtClean="0"/>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1673806-0BCD-1F42-BAA8-2011034B3C6A}" type="datetimeFigureOut">
              <a:rPr lang="en-US" smtClean="0"/>
              <a:t>5/7/21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673806-0BCD-1F42-BAA8-2011034B3C6A}" type="datetimeFigureOut">
              <a:rPr lang="en-US" smtClean="0"/>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73806-0BCD-1F42-BAA8-2011034B3C6A}" type="datetimeFigureOut">
              <a:rPr lang="en-US" smtClean="0"/>
              <a:t>5/7/21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73806-0BCD-1F42-BAA8-2011034B3C6A}" type="datetimeFigureOut">
              <a:rPr lang="en-US" smtClean="0"/>
              <a:t>5/7/21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73806-0BCD-1F42-BAA8-2011034B3C6A}" type="datetimeFigureOut">
              <a:rPr lang="en-US" smtClean="0"/>
              <a:t>5/7/21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1673806-0BCD-1F42-BAA8-2011034B3C6A}" type="datetimeFigureOut">
              <a:rPr lang="en-US" smtClean="0"/>
              <a:t>5/7/21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5/7/21</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latin typeface="Times New Roman" charset="0"/>
                <a:ea typeface="Times New Roman" charset="0"/>
                <a:cs typeface="Times New Roman" charset="0"/>
              </a:defRPr>
            </a:lvl1pPr>
          </a:lstStyle>
          <a:p>
            <a:fld id="{51673806-0BCD-1F42-BAA8-2011034B3C6A}" type="datetimeFigureOut">
              <a:rPr lang="en-US" smtClean="0"/>
              <a:pPr/>
              <a:t>5/7/21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latin typeface="Times New Roman" charset="0"/>
                <a:ea typeface="Times New Roman" charset="0"/>
                <a:cs typeface="Times New Roman" charset="0"/>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latin typeface="Times New Roman" charset="0"/>
                <a:ea typeface="Times New Roman" charset="0"/>
                <a:cs typeface="Times New Roman" charset="0"/>
              </a:defRPr>
            </a:lvl1pPr>
          </a:lstStyle>
          <a:p>
            <a:fld id="{6E91FEF2-9535-6649-9966-C0D43DCC741C}" type="slidenum">
              <a:rPr lang="en-US" smtClean="0"/>
              <a:pPr/>
              <a:t>‹#›</a:t>
            </a:fld>
            <a:endParaRPr lang="en-US" dirty="0"/>
          </a:p>
        </p:txBody>
      </p:sp>
    </p:spTree>
    <p:extLst>
      <p:ext uri="{BB962C8B-B14F-4D97-AF65-F5344CB8AC3E}">
        <p14:creationId xmlns:p14="http://schemas.microsoft.com/office/powerpoint/2010/main" val="2069047378"/>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 id="2147484306" r:id="rId12"/>
    <p:sldLayoutId id="2147484307" r:id="rId13"/>
    <p:sldLayoutId id="2147484308" r:id="rId14"/>
    <p:sldLayoutId id="2147484309" r:id="rId15"/>
    <p:sldLayoutId id="2147484310" r:id="rId16"/>
    <p:sldLayoutId id="2147484311" r:id="rId17"/>
  </p:sldLayoutIdLst>
  <p:txStyles>
    <p:titleStyle>
      <a:lvl1pPr algn="l" defTabSz="914400" rtl="0" eaLnBrk="1" latinLnBrk="0" hangingPunct="1">
        <a:lnSpc>
          <a:spcPct val="90000"/>
        </a:lnSpc>
        <a:spcBef>
          <a:spcPct val="0"/>
        </a:spcBef>
        <a:buNone/>
        <a:defRPr sz="3600" kern="1200">
          <a:solidFill>
            <a:schemeClr val="tx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uperuser.com/questions/144347/is-there-windows-equivalent-to-the-bashrc-file-in-linu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oft.com/en-us/p/windows-terminal-preview/9n0dx20hk701?activetab=pivot:overviewta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ftp.kh.edu.tw/Linux/Redhat/en_6.2/doc/gsg/ch-doslinux.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Terminal</a:t>
            </a:r>
          </a:p>
        </p:txBody>
      </p:sp>
      <p:sp>
        <p:nvSpPr>
          <p:cNvPr id="3" name="Subtitle 2"/>
          <p:cNvSpPr>
            <a:spLocks noGrp="1"/>
          </p:cNvSpPr>
          <p:nvPr>
            <p:ph type="subTitle" idx="1"/>
          </p:nvPr>
        </p:nvSpPr>
        <p:spPr/>
        <p:txBody>
          <a:bodyPr>
            <a:normAutofit lnSpcReduction="10000"/>
          </a:bodyPr>
          <a:lstStyle/>
          <a:p>
            <a:r>
              <a:rPr lang="en-US"/>
              <a:t>SURP 2021 </a:t>
            </a:r>
            <a:r>
              <a:rPr lang="en-US" dirty="0"/>
              <a:t>Python Bootcamp</a:t>
            </a:r>
          </a:p>
          <a:p>
            <a:r>
              <a:rPr lang="en-US" dirty="0"/>
              <a:t>Ohio State Astronomy </a:t>
            </a:r>
          </a:p>
          <a:p>
            <a:r>
              <a:rPr lang="en-US" dirty="0"/>
              <a:t>Slides by: James W. Johnson</a:t>
            </a:r>
          </a:p>
        </p:txBody>
      </p:sp>
    </p:spTree>
    <p:extLst>
      <p:ext uri="{BB962C8B-B14F-4D97-AF65-F5344CB8AC3E}">
        <p14:creationId xmlns:p14="http://schemas.microsoft.com/office/powerpoint/2010/main" val="175002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mkdir</a:t>
            </a:r>
            <a:r>
              <a:rPr lang="en-US" dirty="0"/>
              <a:t>: Make Directory </a:t>
            </a:r>
            <a:endParaRPr lang="en-US" i="1"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Create a new directory (same as clicking “New Folder” in a Finder window) </a:t>
            </a:r>
          </a:p>
          <a:p>
            <a:pPr marL="0" marR="0" lvl="0" indent="0" defTabSz="914400" eaLnBrk="1" fontAlgn="auto" latinLnBrk="0" hangingPunct="1">
              <a:lnSpc>
                <a:spcPct val="100000"/>
              </a:lnSpc>
              <a:spcBef>
                <a:spcPts val="0"/>
              </a:spcBef>
              <a:spcAft>
                <a:spcPts val="0"/>
              </a:spcAft>
              <a:buClrTx/>
              <a:buSzTx/>
              <a:buFontTx/>
              <a:buNone/>
              <a:tabLst/>
              <a:defRPr/>
            </a:pPr>
            <a:r>
              <a:rPr lang="en-US" dirty="0"/>
              <a:t>Usage: </a:t>
            </a:r>
            <a:r>
              <a:rPr lang="en-US" i="1" dirty="0" err="1"/>
              <a:t>mkdir</a:t>
            </a:r>
            <a:r>
              <a:rPr lang="en-US" i="1" dirty="0"/>
              <a:t> [directory name] </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mkdir</a:t>
            </a:r>
            <a:r>
              <a:rPr lang="en-US" dirty="0"/>
              <a:t> 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example exercises notes slides </a:t>
            </a:r>
            <a:r>
              <a:rPr lang="en-US" dirty="0" err="1"/>
              <a:t>somecode.py</a:t>
            </a:r>
            <a:r>
              <a:rPr lang="en-US" dirty="0"/>
              <a:t> </a:t>
            </a:r>
          </a:p>
        </p:txBody>
      </p:sp>
    </p:spTree>
    <p:extLst>
      <p:ext uri="{BB962C8B-B14F-4D97-AF65-F5344CB8AC3E}">
        <p14:creationId xmlns:p14="http://schemas.microsoft.com/office/powerpoint/2010/main" val="1594207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rm</a:t>
            </a:r>
            <a:r>
              <a:rPr lang="en-US" dirty="0"/>
              <a:t>: Remove [</a:t>
            </a:r>
            <a:r>
              <a:rPr lang="en-US" i="1" dirty="0"/>
              <a:t>del</a:t>
            </a:r>
            <a:r>
              <a:rPr lang="en-US" dirty="0"/>
              <a:t>] </a:t>
            </a:r>
            <a:endParaRPr lang="en-US" i="1" dirty="0"/>
          </a:p>
        </p:txBody>
      </p:sp>
      <p:sp>
        <p:nvSpPr>
          <p:cNvPr id="3" name="Content Placeholder 2"/>
          <p:cNvSpPr>
            <a:spLocks noGrp="1"/>
          </p:cNvSpPr>
          <p:nvPr>
            <p:ph idx="1"/>
          </p:nvPr>
        </p:nvSpPr>
        <p:spPr>
          <a:xfrm>
            <a:off x="680321" y="2336872"/>
            <a:ext cx="10674616" cy="3941097"/>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Remove a file from system memory (careful </a:t>
            </a:r>
            <a:r>
              <a:rPr lang="mr-IN" dirty="0"/>
              <a:t>–</a:t>
            </a:r>
            <a:r>
              <a:rPr lang="en-US" dirty="0"/>
              <a:t> this doesn’t move a file to trash)</a:t>
            </a:r>
          </a:p>
          <a:p>
            <a:pPr marL="0" marR="0" lvl="0" indent="0" defTabSz="914400" eaLnBrk="1" fontAlgn="auto" latinLnBrk="0" hangingPunct="1">
              <a:lnSpc>
                <a:spcPct val="100000"/>
              </a:lnSpc>
              <a:spcBef>
                <a:spcPts val="0"/>
              </a:spcBef>
              <a:spcAft>
                <a:spcPts val="0"/>
              </a:spcAft>
              <a:buClrTx/>
              <a:buSzTx/>
              <a:buFontTx/>
              <a:buNone/>
              <a:tabLst/>
              <a:defRPr/>
            </a:pPr>
            <a:r>
              <a:rPr lang="en-US" dirty="0"/>
              <a:t>Usage: </a:t>
            </a:r>
            <a:r>
              <a:rPr lang="en-US" i="1" dirty="0" err="1"/>
              <a:t>rm</a:t>
            </a:r>
            <a:r>
              <a:rPr lang="en-US" i="1" dirty="0"/>
              <a:t> [filename] </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goodcode1.py goodcode2.py </a:t>
            </a:r>
            <a:r>
              <a:rPr lang="en-US" dirty="0" err="1"/>
              <a:t>badcode.py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rm</a:t>
            </a:r>
            <a:r>
              <a:rPr lang="en-US" dirty="0"/>
              <a:t> </a:t>
            </a:r>
            <a:r>
              <a:rPr lang="en-US" dirty="0" err="1"/>
              <a:t>badcode.py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goodcode1.py goodcode2.py </a:t>
            </a:r>
          </a:p>
        </p:txBody>
      </p:sp>
    </p:spTree>
    <p:extLst>
      <p:ext uri="{BB962C8B-B14F-4D97-AF65-F5344CB8AC3E}">
        <p14:creationId xmlns:p14="http://schemas.microsoft.com/office/powerpoint/2010/main" val="1429540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969" y="753228"/>
            <a:ext cx="9613861" cy="1080938"/>
          </a:xfrm>
        </p:spPr>
        <p:txBody>
          <a:bodyPr/>
          <a:lstStyle/>
          <a:p>
            <a:r>
              <a:rPr lang="en-US" i="1" dirty="0"/>
              <a:t>man</a:t>
            </a:r>
            <a:r>
              <a:rPr lang="en-US" dirty="0"/>
              <a:t>: Manual [</a:t>
            </a:r>
            <a:r>
              <a:rPr lang="en-US" i="1" dirty="0"/>
              <a:t>&lt;command&gt;/?</a:t>
            </a:r>
            <a:r>
              <a:rPr lang="en-US" dirty="0"/>
              <a:t>] </a:t>
            </a:r>
            <a:endParaRPr lang="en-US" i="1"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Pulls up the manual entry (i.e. documentation) for a given terminal command  </a:t>
            </a:r>
          </a:p>
          <a:p>
            <a:pPr marL="0" marR="0" lvl="0" indent="0" defTabSz="914400" eaLnBrk="1" fontAlgn="auto" latinLnBrk="0" hangingPunct="1">
              <a:lnSpc>
                <a:spcPct val="100000"/>
              </a:lnSpc>
              <a:spcBef>
                <a:spcPts val="0"/>
              </a:spcBef>
              <a:spcAft>
                <a:spcPts val="0"/>
              </a:spcAft>
              <a:buClrTx/>
              <a:buSzTx/>
              <a:buFontTx/>
              <a:buNone/>
              <a:tabLst/>
              <a:defRPr/>
            </a:pPr>
            <a:r>
              <a:rPr lang="en-US" dirty="0"/>
              <a:t>Can be used as a reference on what “flags” each command takes </a:t>
            </a:r>
          </a:p>
          <a:p>
            <a:pPr marL="0" marR="0" lvl="0" indent="0" defTabSz="914400" eaLnBrk="1" fontAlgn="auto" latinLnBrk="0" hangingPunct="1">
              <a:lnSpc>
                <a:spcPct val="100000"/>
              </a:lnSpc>
              <a:spcBef>
                <a:spcPts val="0"/>
              </a:spcBef>
              <a:spcAft>
                <a:spcPts val="0"/>
              </a:spcAft>
              <a:buClrTx/>
              <a:buSzTx/>
              <a:buFontTx/>
              <a:buNone/>
              <a:tabLst/>
              <a:defRPr/>
            </a:pPr>
            <a:r>
              <a:rPr lang="en-US" dirty="0"/>
              <a:t>Press Q to exit a </a:t>
            </a:r>
            <a:r>
              <a:rPr lang="en-US" i="1" dirty="0"/>
              <a:t>man</a:t>
            </a:r>
            <a:r>
              <a:rPr lang="en-US" dirty="0"/>
              <a:t> page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man ls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man mv [mv/?]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man </a:t>
            </a:r>
            <a:r>
              <a:rPr lang="en-US" dirty="0" err="1"/>
              <a:t>pwd</a:t>
            </a:r>
            <a:r>
              <a:rPr lang="en-US" dirty="0"/>
              <a:t> [</a:t>
            </a:r>
            <a:r>
              <a:rPr lang="en-US" dirty="0" err="1"/>
              <a:t>pwd</a:t>
            </a:r>
            <a:r>
              <a:rPr lang="en-US" dirty="0"/>
              <a:t>/?] </a:t>
            </a:r>
          </a:p>
        </p:txBody>
      </p:sp>
    </p:spTree>
    <p:extLst>
      <p:ext uri="{BB962C8B-B14F-4D97-AF65-F5344CB8AC3E}">
        <p14:creationId xmlns:p14="http://schemas.microsoft.com/office/powerpoint/2010/main" val="664730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All Files </a:t>
            </a:r>
          </a:p>
        </p:txBody>
      </p:sp>
      <p:sp>
        <p:nvSpPr>
          <p:cNvPr id="3" name="Content Placeholder 2"/>
          <p:cNvSpPr>
            <a:spLocks noGrp="1"/>
          </p:cNvSpPr>
          <p:nvPr>
            <p:ph idx="1"/>
          </p:nvPr>
        </p:nvSpPr>
        <p:spPr>
          <a:xfrm>
            <a:off x="680321" y="2323225"/>
            <a:ext cx="9613861" cy="4254996"/>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An asterisk (*) refers to all files in a given directory, and can be modified to refer to only those with a specific prefix or suffix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a:t>somedata.dat</a:t>
            </a:r>
            <a:r>
              <a:rPr lang="en-US" dirty="0"/>
              <a:t> </a:t>
            </a:r>
            <a:r>
              <a:rPr lang="en-US" dirty="0" err="1"/>
              <a:t>somecode.py</a:t>
            </a:r>
            <a:r>
              <a:rPr lang="en-US" dirty="0"/>
              <a:t> </a:t>
            </a:r>
            <a:r>
              <a:rPr lang="en-US" dirty="0" err="1"/>
              <a:t>someoutput.out</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r>
              <a:rPr lang="en-US" dirty="0" err="1"/>
              <a:t>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a:t>somecode.py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some* </a:t>
            </a:r>
          </a:p>
          <a:p>
            <a:pPr marL="0" indent="0">
              <a:lnSpc>
                <a:spcPct val="100000"/>
              </a:lnSpc>
              <a:spcBef>
                <a:spcPts val="0"/>
              </a:spcBef>
              <a:buNone/>
            </a:pPr>
            <a:r>
              <a:rPr lang="en-US" dirty="0"/>
              <a:t>	</a:t>
            </a:r>
            <a:r>
              <a:rPr lang="en-US" dirty="0" err="1"/>
              <a:t>somedata.dat</a:t>
            </a:r>
            <a:r>
              <a:rPr lang="en-US" dirty="0"/>
              <a:t> </a:t>
            </a:r>
            <a:r>
              <a:rPr lang="en-US" dirty="0" err="1"/>
              <a:t>somecode.py</a:t>
            </a:r>
            <a:r>
              <a:rPr lang="en-US" dirty="0"/>
              <a:t> </a:t>
            </a:r>
            <a:r>
              <a:rPr lang="en-US" dirty="0" err="1"/>
              <a:t>someoutput.out</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691502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Bash Profile </a:t>
            </a:r>
          </a:p>
        </p:txBody>
      </p:sp>
      <p:sp>
        <p:nvSpPr>
          <p:cNvPr id="3" name="Content Placeholder 2"/>
          <p:cNvSpPr>
            <a:spLocks noGrp="1"/>
          </p:cNvSpPr>
          <p:nvPr>
            <p:ph idx="1"/>
          </p:nvPr>
        </p:nvSpPr>
        <p:spPr>
          <a:xfrm>
            <a:off x="680321" y="2336872"/>
            <a:ext cx="9613861" cy="4521128"/>
          </a:xfrm>
        </p:spPr>
        <p:txBody>
          <a:bodyPr>
            <a:normAutofit/>
          </a:bodyPr>
          <a:lstStyle/>
          <a:p>
            <a:pPr marL="0" indent="0">
              <a:buNone/>
            </a:pPr>
            <a:r>
              <a:rPr lang="en-US" dirty="0"/>
              <a:t>A particular file located at ~/.</a:t>
            </a:r>
            <a:r>
              <a:rPr lang="en-US" dirty="0" err="1"/>
              <a:t>bash_profile</a:t>
            </a:r>
            <a:r>
              <a:rPr lang="en-US" dirty="0"/>
              <a:t> (can also use ~/.</a:t>
            </a:r>
            <a:r>
              <a:rPr lang="en-US" dirty="0" err="1"/>
              <a:t>bashrc</a:t>
            </a:r>
            <a:r>
              <a:rPr lang="en-US" dirty="0"/>
              <a:t>) </a:t>
            </a:r>
          </a:p>
          <a:p>
            <a:pPr marL="0" indent="0">
              <a:buNone/>
            </a:pPr>
            <a:endParaRPr lang="en-US" dirty="0"/>
          </a:p>
          <a:p>
            <a:pPr marL="0" indent="0">
              <a:buNone/>
            </a:pPr>
            <a:r>
              <a:rPr lang="en-US" dirty="0"/>
              <a:t>Typically contains</a:t>
            </a:r>
            <a:r>
              <a:rPr lang="mr-IN" dirty="0"/>
              <a:t>…</a:t>
            </a:r>
            <a:r>
              <a:rPr lang="en-US" dirty="0"/>
              <a:t> </a:t>
            </a:r>
          </a:p>
          <a:p>
            <a:pPr lvl="1"/>
            <a:r>
              <a:rPr lang="en-US" dirty="0"/>
              <a:t>Environment variables </a:t>
            </a:r>
          </a:p>
          <a:p>
            <a:pPr lvl="1"/>
            <a:r>
              <a:rPr lang="en-US" dirty="0"/>
              <a:t>Aliases </a:t>
            </a:r>
          </a:p>
          <a:p>
            <a:pPr lvl="1"/>
            <a:r>
              <a:rPr lang="en-US" dirty="0"/>
              <a:t>Modifications to your PATH or PYTHONPATH </a:t>
            </a:r>
          </a:p>
          <a:p>
            <a:pPr lvl="1"/>
            <a:r>
              <a:rPr lang="en-US" dirty="0"/>
              <a:t>Some gibberish used by </a:t>
            </a:r>
            <a:r>
              <a:rPr lang="en-US" i="1" dirty="0" err="1"/>
              <a:t>conda</a:t>
            </a:r>
            <a:r>
              <a:rPr lang="en-US" dirty="0"/>
              <a:t> </a:t>
            </a:r>
          </a:p>
          <a:p>
            <a:pPr marL="0" indent="0">
              <a:buNone/>
            </a:pPr>
            <a:r>
              <a:rPr lang="mr-IN" dirty="0"/>
              <a:t>…</a:t>
            </a:r>
            <a:r>
              <a:rPr lang="en-US" dirty="0"/>
              <a:t> if there’s even anything there yet </a:t>
            </a:r>
          </a:p>
          <a:p>
            <a:pPr marL="0" indent="0">
              <a:buNone/>
            </a:pPr>
            <a:endParaRPr lang="en-US" dirty="0"/>
          </a:p>
          <a:p>
            <a:pPr marL="0" indent="0">
              <a:buNone/>
            </a:pPr>
            <a:r>
              <a:rPr lang="en-US" dirty="0"/>
              <a:t>Modifications require running </a:t>
            </a:r>
            <a:r>
              <a:rPr lang="en-US" i="1" dirty="0"/>
              <a:t>source ~/.</a:t>
            </a:r>
            <a:r>
              <a:rPr lang="en-US" i="1" dirty="0" err="1"/>
              <a:t>bash_profile</a:t>
            </a:r>
            <a:r>
              <a:rPr lang="en-US" dirty="0"/>
              <a:t> or simply restarting the terminal to take effect </a:t>
            </a:r>
          </a:p>
        </p:txBody>
      </p:sp>
    </p:spTree>
    <p:extLst>
      <p:ext uri="{BB962C8B-B14F-4D97-AF65-F5344CB8AC3E}">
        <p14:creationId xmlns:p14="http://schemas.microsoft.com/office/powerpoint/2010/main" val="1714711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Bash Profile: Windows Equivalent </a:t>
            </a:r>
          </a:p>
        </p:txBody>
      </p:sp>
      <p:sp>
        <p:nvSpPr>
          <p:cNvPr id="3" name="Content Placeholder 2"/>
          <p:cNvSpPr>
            <a:spLocks noGrp="1"/>
          </p:cNvSpPr>
          <p:nvPr>
            <p:ph idx="1"/>
          </p:nvPr>
        </p:nvSpPr>
        <p:spPr>
          <a:xfrm>
            <a:off x="491320" y="2350520"/>
            <a:ext cx="10658901" cy="4295939"/>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No standard name, but files can be set to </a:t>
            </a:r>
            <a:r>
              <a:rPr lang="en-US" i="1" dirty="0" err="1"/>
              <a:t>autorun</a:t>
            </a:r>
            <a:r>
              <a:rPr lang="en-US" dirty="0"/>
              <a:t> upon terminal start, achieving the same effect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dirty="0" err="1"/>
              <a:t>cmd.exe</a:t>
            </a:r>
            <a:r>
              <a:rPr lang="en-US" dirty="0"/>
              <a:t> /k "%HOMEDRIVE%\%HOMEPATH%\</a:t>
            </a:r>
            <a:r>
              <a:rPr lang="en-US" dirty="0" err="1"/>
              <a:t>cmd-startup.bat</a:t>
            </a:r>
            <a:r>
              <a:rPr lang="en-US" dirty="0"/>
              <a:t>” </a:t>
            </a:r>
          </a:p>
          <a:p>
            <a:pPr lvl="1">
              <a:lnSpc>
                <a:spcPct val="100000"/>
              </a:lnSpc>
              <a:spcBef>
                <a:spcPts val="0"/>
              </a:spcBef>
            </a:pPr>
            <a:r>
              <a:rPr lang="en-US" i="1" dirty="0"/>
              <a:t>/k</a:t>
            </a:r>
            <a:r>
              <a:rPr lang="en-US" dirty="0"/>
              <a:t> causes the </a:t>
            </a:r>
            <a:r>
              <a:rPr lang="en-US" dirty="0" err="1"/>
              <a:t>cmd-startup.bat</a:t>
            </a:r>
            <a:r>
              <a:rPr lang="en-US" dirty="0"/>
              <a:t> file to run on launching command line </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dirty="0">
                <a:hlinkClick r:id="rId2"/>
              </a:rPr>
              <a:t>https://superuser.com/questions/144347/is-there-windows-equivalent-to-the-bashrc-file-in-linux</a:t>
            </a:r>
            <a:endParaRPr lang="en-US" dirty="0"/>
          </a:p>
          <a:p>
            <a:pPr marL="0" lvl="0" indent="0">
              <a:lnSpc>
                <a:spcPct val="100000"/>
              </a:lnSpc>
              <a:spcBef>
                <a:spcPts val="0"/>
              </a:spcBef>
              <a:buNone/>
            </a:pPr>
            <a:endParaRPr lang="en-US" dirty="0"/>
          </a:p>
          <a:p>
            <a:pPr marL="0" lvl="0" indent="0">
              <a:lnSpc>
                <a:spcPct val="100000"/>
              </a:lnSpc>
              <a:spcBef>
                <a:spcPts val="0"/>
              </a:spcBef>
              <a:buNone/>
            </a:pPr>
            <a:r>
              <a:rPr lang="en-US" dirty="0"/>
              <a:t>Disclaimer: If you’re an astronomer, bash </a:t>
            </a:r>
            <a:r>
              <a:rPr lang="en-US" i="1" dirty="0"/>
              <a:t>is</a:t>
            </a:r>
            <a:r>
              <a:rPr lang="en-US" dirty="0"/>
              <a:t> a </a:t>
            </a:r>
            <a:r>
              <a:rPr lang="en-US" i="1" dirty="0"/>
              <a:t>better choice </a:t>
            </a:r>
            <a:r>
              <a:rPr lang="en-US" dirty="0"/>
              <a:t>than PowerShell. This will vary in other fields, but astronomy uses Unix-based operating systems. </a:t>
            </a:r>
          </a:p>
        </p:txBody>
      </p:sp>
    </p:spTree>
    <p:extLst>
      <p:ext uri="{BB962C8B-B14F-4D97-AF65-F5344CB8AC3E}">
        <p14:creationId xmlns:p14="http://schemas.microsoft.com/office/powerpoint/2010/main" val="187203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Aliases </a:t>
            </a:r>
          </a:p>
        </p:txBody>
      </p:sp>
      <p:sp>
        <p:nvSpPr>
          <p:cNvPr id="3" name="Content Placeholder 2"/>
          <p:cNvSpPr>
            <a:spLocks noGrp="1"/>
          </p:cNvSpPr>
          <p:nvPr>
            <p:ph idx="1"/>
          </p:nvPr>
        </p:nvSpPr>
        <p:spPr>
          <a:xfrm>
            <a:off x="680321" y="2336872"/>
            <a:ext cx="9613861" cy="4227701"/>
          </a:xfrm>
        </p:spPr>
        <p:txBody>
          <a:bodyPr/>
          <a:lstStyle/>
          <a:p>
            <a:pPr marL="0" indent="0">
              <a:buNone/>
            </a:pPr>
            <a:r>
              <a:rPr lang="en-US" dirty="0"/>
              <a:t>A way of creating a terminal command out of other terminal commands </a:t>
            </a:r>
          </a:p>
          <a:p>
            <a:pPr marL="0" indent="0">
              <a:buNone/>
            </a:pPr>
            <a:endParaRPr lang="en-US" dirty="0"/>
          </a:p>
          <a:p>
            <a:pPr marL="0" indent="0">
              <a:buNone/>
            </a:pPr>
            <a:r>
              <a:rPr lang="en-US" dirty="0"/>
              <a:t>Can create one in your terminal independent of your bash profile, but putting them there makes them permanent </a:t>
            </a:r>
          </a:p>
          <a:p>
            <a:pPr marL="0" indent="0">
              <a:buNone/>
            </a:pPr>
            <a:endParaRPr lang="en-US" dirty="0"/>
          </a:p>
          <a:p>
            <a:pPr marL="0" indent="0">
              <a:buNone/>
            </a:pPr>
            <a:r>
              <a:rPr lang="en-US" dirty="0"/>
              <a:t>Example: </a:t>
            </a:r>
          </a:p>
          <a:p>
            <a:pPr marL="0" indent="0">
              <a:buNone/>
            </a:pPr>
            <a:r>
              <a:rPr lang="en-US" dirty="0"/>
              <a:t>	alias </a:t>
            </a:r>
            <a:r>
              <a:rPr lang="en-US" dirty="0" err="1"/>
              <a:t>makeplot</a:t>
            </a:r>
            <a:r>
              <a:rPr lang="en-US" dirty="0"/>
              <a:t>=“python </a:t>
            </a:r>
            <a:r>
              <a:rPr lang="en-US" dirty="0" err="1"/>
              <a:t>plotting_script.py</a:t>
            </a:r>
            <a:r>
              <a:rPr lang="en-US" dirty="0"/>
              <a:t>” </a:t>
            </a:r>
          </a:p>
          <a:p>
            <a:pPr marL="0" indent="0">
              <a:buNone/>
            </a:pPr>
            <a:r>
              <a:rPr lang="en-US" dirty="0"/>
              <a:t>	alias </a:t>
            </a:r>
            <a:r>
              <a:rPr lang="en-US" dirty="0" err="1"/>
              <a:t>lc</a:t>
            </a:r>
            <a:r>
              <a:rPr lang="en-US" dirty="0"/>
              <a:t>=“ls </a:t>
            </a:r>
            <a:r>
              <a:rPr lang="mr-IN" dirty="0"/>
              <a:t>–</a:t>
            </a:r>
            <a:r>
              <a:rPr lang="en-US" dirty="0" err="1"/>
              <a:t>lha</a:t>
            </a:r>
            <a:r>
              <a:rPr lang="en-US" dirty="0"/>
              <a:t>” </a:t>
            </a:r>
          </a:p>
          <a:p>
            <a:pPr marL="0" indent="0">
              <a:buNone/>
            </a:pPr>
            <a:r>
              <a:rPr lang="en-US" dirty="0"/>
              <a:t>	alias </a:t>
            </a:r>
            <a:r>
              <a:rPr lang="en-US" dirty="0" err="1"/>
              <a:t>surp</a:t>
            </a:r>
            <a:r>
              <a:rPr lang="en-US" dirty="0"/>
              <a:t>=“cd ~/Desktop/SURP/”</a:t>
            </a:r>
          </a:p>
        </p:txBody>
      </p:sp>
    </p:spTree>
    <p:extLst>
      <p:ext uri="{BB962C8B-B14F-4D97-AF65-F5344CB8AC3E}">
        <p14:creationId xmlns:p14="http://schemas.microsoft.com/office/powerpoint/2010/main" val="1613828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Variables </a:t>
            </a:r>
          </a:p>
        </p:txBody>
      </p:sp>
      <p:sp>
        <p:nvSpPr>
          <p:cNvPr id="3" name="Content Placeholder 2"/>
          <p:cNvSpPr>
            <a:spLocks noGrp="1"/>
          </p:cNvSpPr>
          <p:nvPr>
            <p:ph idx="1"/>
          </p:nvPr>
        </p:nvSpPr>
        <p:spPr>
          <a:xfrm>
            <a:off x="680321" y="2336872"/>
            <a:ext cx="9613861" cy="4295939"/>
          </a:xfrm>
        </p:spPr>
        <p:txBody>
          <a:bodyPr/>
          <a:lstStyle/>
          <a:p>
            <a:pPr marL="0" indent="0">
              <a:buNone/>
            </a:pPr>
            <a:r>
              <a:rPr lang="en-US" dirty="0"/>
              <a:t>Variables global to the current shell script </a:t>
            </a:r>
          </a:p>
          <a:p>
            <a:pPr marL="0" indent="0">
              <a:buNone/>
            </a:pPr>
            <a:endParaRPr lang="en-US" dirty="0"/>
          </a:p>
          <a:p>
            <a:pPr marL="0" indent="0">
              <a:buNone/>
            </a:pPr>
            <a:r>
              <a:rPr lang="en-US" dirty="0"/>
              <a:t>Can be created outside the bash profile, but are permanent when put there. Use </a:t>
            </a:r>
            <a:r>
              <a:rPr lang="en-US" i="1" dirty="0"/>
              <a:t>export</a:t>
            </a:r>
            <a:r>
              <a:rPr lang="en-US" dirty="0"/>
              <a:t> when adding one to the bash profile </a:t>
            </a:r>
          </a:p>
          <a:p>
            <a:pPr marL="0" indent="0">
              <a:buNone/>
            </a:pPr>
            <a:endParaRPr lang="en-US" dirty="0"/>
          </a:p>
          <a:p>
            <a:pPr marL="0" indent="0">
              <a:buNone/>
            </a:pPr>
            <a:r>
              <a:rPr lang="en-US" dirty="0"/>
              <a:t>Example: </a:t>
            </a:r>
          </a:p>
          <a:p>
            <a:pPr marL="0" indent="0">
              <a:buNone/>
            </a:pPr>
            <a:r>
              <a:rPr lang="en-US" dirty="0"/>
              <a:t>	export SURP_DIRECTORY=“~/Desktop/SURP/” </a:t>
            </a:r>
          </a:p>
          <a:p>
            <a:pPr marL="0" indent="0">
              <a:buNone/>
            </a:pPr>
            <a:endParaRPr lang="en-US" dirty="0"/>
          </a:p>
          <a:p>
            <a:pPr marL="0" indent="0">
              <a:buNone/>
            </a:pPr>
            <a:r>
              <a:rPr lang="en-US" dirty="0"/>
              <a:t>Can be accessed in Python via </a:t>
            </a:r>
            <a:r>
              <a:rPr lang="en-US" dirty="0" err="1"/>
              <a:t>os.environ</a:t>
            </a:r>
            <a:r>
              <a:rPr lang="en-US" dirty="0"/>
              <a:t> (a dictionary) </a:t>
            </a:r>
          </a:p>
        </p:txBody>
      </p:sp>
    </p:spTree>
    <p:extLst>
      <p:ext uri="{BB962C8B-B14F-4D97-AF65-F5344CB8AC3E}">
        <p14:creationId xmlns:p14="http://schemas.microsoft.com/office/powerpoint/2010/main" val="613774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and PYTHONPATH </a:t>
            </a:r>
          </a:p>
        </p:txBody>
      </p:sp>
      <p:sp>
        <p:nvSpPr>
          <p:cNvPr id="3" name="Content Placeholder 2"/>
          <p:cNvSpPr>
            <a:spLocks noGrp="1"/>
          </p:cNvSpPr>
          <p:nvPr>
            <p:ph idx="1"/>
          </p:nvPr>
        </p:nvSpPr>
        <p:spPr>
          <a:xfrm>
            <a:off x="202649" y="2159453"/>
            <a:ext cx="11834676" cy="4527950"/>
          </a:xfrm>
        </p:spPr>
        <p:txBody>
          <a:bodyPr>
            <a:normAutofit/>
          </a:bodyPr>
          <a:lstStyle/>
          <a:p>
            <a:pPr marL="0" indent="0">
              <a:buNone/>
            </a:pPr>
            <a:r>
              <a:rPr lang="en-US" dirty="0"/>
              <a:t>PATH: directories where your computer looks for executables and (more importantly) python code (separated by colons) </a:t>
            </a:r>
          </a:p>
          <a:p>
            <a:pPr marL="0" indent="0">
              <a:buNone/>
            </a:pPr>
            <a:endParaRPr lang="en-US" dirty="0"/>
          </a:p>
          <a:p>
            <a:pPr marL="0" indent="0">
              <a:buNone/>
            </a:pPr>
            <a:r>
              <a:rPr lang="en-US" dirty="0"/>
              <a:t>PYTHONPATH: additional directories where your computer looks for python code, also separated by colons </a:t>
            </a:r>
          </a:p>
          <a:p>
            <a:pPr marL="0" indent="0">
              <a:buNone/>
            </a:pPr>
            <a:endParaRPr lang="en-US" dirty="0"/>
          </a:p>
          <a:p>
            <a:pPr marL="0" indent="0">
              <a:buNone/>
            </a:pPr>
            <a:r>
              <a:rPr lang="en-US" dirty="0"/>
              <a:t>Example: </a:t>
            </a:r>
          </a:p>
          <a:p>
            <a:pPr marL="0" indent="0">
              <a:buNone/>
            </a:pPr>
            <a:r>
              <a:rPr lang="en-US" dirty="0"/>
              <a:t>	export PYTHONPATH=~/path/to/my/python/code:$PYTHONPATH </a:t>
            </a:r>
          </a:p>
          <a:p>
            <a:pPr marL="0" indent="0">
              <a:buNone/>
            </a:pPr>
            <a:endParaRPr lang="en-US" dirty="0"/>
          </a:p>
          <a:p>
            <a:pPr marL="0" indent="0">
              <a:buNone/>
            </a:pPr>
            <a:r>
              <a:rPr lang="en-US" dirty="0"/>
              <a:t>1 million brownie points to whoever knows </a:t>
            </a:r>
            <a:r>
              <a:rPr lang="en-US"/>
              <a:t>why $PYTHONPATH </a:t>
            </a:r>
            <a:r>
              <a:rPr lang="en-US" dirty="0"/>
              <a:t>appears on the right here </a:t>
            </a:r>
          </a:p>
        </p:txBody>
      </p:sp>
    </p:spTree>
    <p:extLst>
      <p:ext uri="{BB962C8B-B14F-4D97-AF65-F5344CB8AC3E}">
        <p14:creationId xmlns:p14="http://schemas.microsoft.com/office/powerpoint/2010/main" val="97133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Terminal? </a:t>
            </a:r>
          </a:p>
        </p:txBody>
      </p:sp>
      <p:sp>
        <p:nvSpPr>
          <p:cNvPr id="3" name="Content Placeholder 2"/>
          <p:cNvSpPr>
            <a:spLocks noGrp="1"/>
          </p:cNvSpPr>
          <p:nvPr>
            <p:ph idx="1"/>
          </p:nvPr>
        </p:nvSpPr>
        <p:spPr>
          <a:xfrm>
            <a:off x="680321" y="2336873"/>
            <a:ext cx="4369351" cy="3599316"/>
          </a:xfrm>
        </p:spPr>
        <p:txBody>
          <a:bodyPr/>
          <a:lstStyle/>
          <a:p>
            <a:pPr marL="0" indent="0">
              <a:buNone/>
            </a:pPr>
            <a:r>
              <a:rPr lang="en-US" dirty="0"/>
              <a:t>A command-line interpreter </a:t>
            </a:r>
          </a:p>
          <a:p>
            <a:pPr marL="0" indent="0">
              <a:buNone/>
            </a:pPr>
            <a:endParaRPr lang="en-US" dirty="0"/>
          </a:p>
          <a:p>
            <a:pPr marL="0" indent="0">
              <a:buNone/>
            </a:pPr>
            <a:r>
              <a:rPr lang="en-US" dirty="0"/>
              <a:t>Executes single commands entered by the user one after another </a:t>
            </a:r>
          </a:p>
          <a:p>
            <a:pPr marL="0" indent="0">
              <a:buNone/>
            </a:pPr>
            <a:endParaRPr lang="en-US" dirty="0"/>
          </a:p>
          <a:p>
            <a:pPr marL="0" indent="0">
              <a:buNone/>
            </a:pPr>
            <a:r>
              <a:rPr lang="en-US" dirty="0"/>
              <a:t>Think of this as a different interface on a Finder window when learning it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160" y="2137083"/>
            <a:ext cx="6439261" cy="4320140"/>
          </a:xfrm>
          <a:prstGeom prst="rect">
            <a:avLst/>
          </a:prstGeom>
        </p:spPr>
      </p:pic>
    </p:spTree>
    <p:extLst>
      <p:ext uri="{BB962C8B-B14F-4D97-AF65-F5344CB8AC3E}">
        <p14:creationId xmlns:p14="http://schemas.microsoft.com/office/powerpoint/2010/main" val="372566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 </a:t>
            </a:r>
          </a:p>
        </p:txBody>
      </p:sp>
      <p:sp>
        <p:nvSpPr>
          <p:cNvPr id="3" name="Content Placeholder 2"/>
          <p:cNvSpPr>
            <a:spLocks noGrp="1"/>
          </p:cNvSpPr>
          <p:nvPr>
            <p:ph idx="1"/>
          </p:nvPr>
        </p:nvSpPr>
        <p:spPr>
          <a:xfrm>
            <a:off x="680321" y="2336872"/>
            <a:ext cx="11097697" cy="4159461"/>
          </a:xfrm>
        </p:spPr>
        <p:txBody>
          <a:bodyPr/>
          <a:lstStyle/>
          <a:p>
            <a:pPr marL="0" indent="0">
              <a:buNone/>
            </a:pPr>
            <a:r>
              <a:rPr lang="en-US" dirty="0"/>
              <a:t>There are different types of Terminals - the most common one is </a:t>
            </a:r>
            <a:r>
              <a:rPr lang="en-US" i="1" dirty="0"/>
              <a:t>bash</a:t>
            </a:r>
            <a:r>
              <a:rPr lang="en-US" dirty="0"/>
              <a:t>, ran in Linux and Mac OS environments </a:t>
            </a:r>
          </a:p>
          <a:p>
            <a:pPr marL="0" indent="0">
              <a:buNone/>
            </a:pPr>
            <a:endParaRPr lang="en-US" dirty="0"/>
          </a:p>
          <a:p>
            <a:pPr marL="0" indent="0">
              <a:buNone/>
            </a:pPr>
            <a:r>
              <a:rPr lang="en-US" dirty="0"/>
              <a:t>The Windows command-line is NOT a bash environment </a:t>
            </a:r>
            <a:r>
              <a:rPr lang="mr-IN" dirty="0"/>
              <a:t>–</a:t>
            </a:r>
            <a:r>
              <a:rPr lang="en-US" dirty="0"/>
              <a:t> to access a bash environment in Windows, you need the Windows Subsystem for Linux (WSL) </a:t>
            </a:r>
          </a:p>
          <a:p>
            <a:pPr lvl="1"/>
            <a:r>
              <a:rPr lang="en-US" dirty="0">
                <a:hlinkClick r:id="rId3"/>
              </a:rPr>
              <a:t>https://www.microsoft.com/en-us/p/windows-terminal-preview/9n0dx20hk701?activetab=pivot:overviewtab</a:t>
            </a:r>
            <a:endParaRPr lang="en-US" dirty="0"/>
          </a:p>
          <a:p>
            <a:pPr lvl="1"/>
            <a:r>
              <a:rPr lang="en-US" dirty="0"/>
              <a:t>Note: This requires Windows 10 version 18362.0 or later </a:t>
            </a:r>
          </a:p>
          <a:p>
            <a:pPr lvl="1"/>
            <a:r>
              <a:rPr lang="en-US" dirty="0"/>
              <a:t>Another option is use a virtual environment, though these are more data-intensive as they’re often running another OS </a:t>
            </a:r>
          </a:p>
          <a:p>
            <a:pPr lvl="1"/>
            <a:r>
              <a:rPr lang="en-US" dirty="0"/>
              <a:t>Where Unix terminals use $ to reference variables, MS-DOS uses enclosing % symbols </a:t>
            </a:r>
          </a:p>
        </p:txBody>
      </p:sp>
    </p:spTree>
    <p:extLst>
      <p:ext uri="{BB962C8B-B14F-4D97-AF65-F5344CB8AC3E}">
        <p14:creationId xmlns:p14="http://schemas.microsoft.com/office/powerpoint/2010/main" val="218930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Cheat Sheet </a:t>
            </a:r>
          </a:p>
        </p:txBody>
      </p:sp>
      <p:sp>
        <p:nvSpPr>
          <p:cNvPr id="3" name="Content Placeholder 2"/>
          <p:cNvSpPr>
            <a:spLocks noGrp="1"/>
          </p:cNvSpPr>
          <p:nvPr>
            <p:ph idx="1"/>
          </p:nvPr>
        </p:nvSpPr>
        <p:spPr>
          <a:xfrm>
            <a:off x="680321" y="2336873"/>
            <a:ext cx="5515763" cy="3599316"/>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Windows uses the MS-DOS command line system </a:t>
            </a:r>
            <a:r>
              <a:rPr lang="mr-IN" dirty="0"/>
              <a:t>–</a:t>
            </a:r>
            <a:r>
              <a:rPr lang="en-US" dirty="0"/>
              <a:t> this cheat sheet will take simple commands from one to the other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dirty="0">
                <a:hlinkClick r:id="rId2"/>
              </a:rPr>
              <a:t>https://ftp.kh.edu.tw/Linux/Redhat/en_6.2/doc/gsg/ch-doslinux.htm</a:t>
            </a:r>
            <a:endParaRPr lang="en-US" dirty="0"/>
          </a:p>
          <a:p>
            <a:pPr marL="0" lvl="0" indent="0">
              <a:lnSpc>
                <a:spcPct val="100000"/>
              </a:lnSpc>
              <a:spcBef>
                <a:spcPts val="0"/>
              </a:spcBef>
              <a:buNone/>
            </a:pPr>
            <a:endParaRPr lang="en-US" dirty="0"/>
          </a:p>
          <a:p>
            <a:pPr marL="0" lvl="0" indent="0">
              <a:lnSpc>
                <a:spcPct val="100000"/>
              </a:lnSpc>
              <a:spcBef>
                <a:spcPts val="0"/>
              </a:spcBef>
              <a:buNone/>
            </a:pPr>
            <a:r>
              <a:rPr lang="en-US" dirty="0"/>
              <a:t>There are a wealth of references for using a command line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8902" y="914399"/>
            <a:ext cx="4201417" cy="5561463"/>
          </a:xfrm>
          <a:prstGeom prst="rect">
            <a:avLst/>
          </a:prstGeom>
        </p:spPr>
      </p:pic>
    </p:spTree>
    <p:extLst>
      <p:ext uri="{BB962C8B-B14F-4D97-AF65-F5344CB8AC3E}">
        <p14:creationId xmlns:p14="http://schemas.microsoft.com/office/powerpoint/2010/main" val="693794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pwd</a:t>
            </a:r>
            <a:r>
              <a:rPr lang="en-US" dirty="0"/>
              <a:t>: Print Working Directory [</a:t>
            </a:r>
            <a:r>
              <a:rPr lang="en-US" i="1" dirty="0" err="1"/>
              <a:t>chdir</a:t>
            </a:r>
            <a:r>
              <a:rPr lang="en-US" dirty="0"/>
              <a:t>]  </a:t>
            </a:r>
            <a:endParaRPr lang="en-US" i="1" dirty="0"/>
          </a:p>
        </p:txBody>
      </p:sp>
      <p:sp>
        <p:nvSpPr>
          <p:cNvPr id="3" name="Content Placeholder 2"/>
          <p:cNvSpPr>
            <a:spLocks noGrp="1"/>
          </p:cNvSpPr>
          <p:nvPr>
            <p:ph idx="1"/>
          </p:nvPr>
        </p:nvSpPr>
        <p:spPr>
          <a:xfrm>
            <a:off x="680321" y="2336872"/>
            <a:ext cx="9613861" cy="4306815"/>
          </a:xfrm>
        </p:spPr>
        <p:txBody>
          <a:bodyPr/>
          <a:lstStyle/>
          <a:p>
            <a:pPr marL="0" indent="0">
              <a:buNone/>
            </a:pPr>
            <a:r>
              <a:rPr lang="en-US" dirty="0"/>
              <a:t>Prints the name of the directory you’re currently in </a:t>
            </a:r>
          </a:p>
          <a:p>
            <a:pPr marL="0" indent="0">
              <a:buNone/>
            </a:pPr>
            <a:endParaRPr lang="en-US" dirty="0"/>
          </a:p>
          <a:p>
            <a:pPr marL="0" indent="0">
              <a:buNone/>
            </a:pPr>
            <a:r>
              <a:rPr lang="en-US" dirty="0"/>
              <a:t>Example: </a:t>
            </a:r>
          </a:p>
          <a:p>
            <a:pPr marL="0" indent="0">
              <a:buNone/>
            </a:pPr>
            <a:r>
              <a:rPr lang="en-US" dirty="0"/>
              <a:t>	$ </a:t>
            </a:r>
            <a:r>
              <a:rPr lang="en-US" dirty="0" err="1"/>
              <a:t>pwd</a:t>
            </a:r>
            <a:r>
              <a:rPr lang="en-US" dirty="0"/>
              <a:t> </a:t>
            </a:r>
          </a:p>
          <a:p>
            <a:pPr marL="0" indent="0">
              <a:buNone/>
            </a:pPr>
            <a:r>
              <a:rPr lang="en-US" dirty="0"/>
              <a:t>	/Users/</a:t>
            </a:r>
            <a:r>
              <a:rPr lang="en-US" dirty="0" err="1"/>
              <a:t>BrutusBuckeye</a:t>
            </a:r>
            <a:r>
              <a:rPr lang="en-US" dirty="0"/>
              <a:t>/Desktop/SURP/</a:t>
            </a:r>
            <a:r>
              <a:rPr lang="en-US" dirty="0" err="1"/>
              <a:t>bootcamp</a:t>
            </a:r>
            <a:r>
              <a:rPr lang="en-US" dirty="0"/>
              <a:t>/</a:t>
            </a:r>
          </a:p>
          <a:p>
            <a:pPr marL="0" indent="0">
              <a:buNone/>
            </a:pPr>
            <a:endParaRPr lang="en-US" dirty="0"/>
          </a:p>
          <a:p>
            <a:pPr marL="0" indent="0">
              <a:buNone/>
            </a:pPr>
            <a:r>
              <a:rPr lang="en-US" dirty="0"/>
              <a:t> Note: Windows users should be careful not to confuse this with Python’s </a:t>
            </a:r>
            <a:r>
              <a:rPr lang="en-US" i="1" dirty="0" err="1"/>
              <a:t>os.chdir</a:t>
            </a:r>
            <a:r>
              <a:rPr lang="en-US" dirty="0"/>
              <a:t> function, whose function is to</a:t>
            </a:r>
            <a:r>
              <a:rPr lang="en-US" i="1" dirty="0"/>
              <a:t> change</a:t>
            </a:r>
            <a:r>
              <a:rPr lang="en-US" dirty="0"/>
              <a:t> directories </a:t>
            </a:r>
          </a:p>
        </p:txBody>
      </p:sp>
    </p:spTree>
    <p:extLst>
      <p:ext uri="{BB962C8B-B14F-4D97-AF65-F5344CB8AC3E}">
        <p14:creationId xmlns:p14="http://schemas.microsoft.com/office/powerpoint/2010/main" val="1383755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cd</a:t>
            </a:r>
            <a:r>
              <a:rPr lang="en-US" dirty="0"/>
              <a:t>: Change Directory </a:t>
            </a:r>
            <a:endParaRPr lang="en-US" i="1" dirty="0"/>
          </a:p>
        </p:txBody>
      </p:sp>
      <p:sp>
        <p:nvSpPr>
          <p:cNvPr id="3" name="Content Placeholder 2"/>
          <p:cNvSpPr>
            <a:spLocks noGrp="1"/>
          </p:cNvSpPr>
          <p:nvPr>
            <p:ph idx="1"/>
          </p:nvPr>
        </p:nvSpPr>
        <p:spPr>
          <a:xfrm>
            <a:off x="680321" y="2336873"/>
            <a:ext cx="9613861" cy="424134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Change the directory you’re currently in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cd 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cd .. (/Users/</a:t>
            </a:r>
            <a:r>
              <a:rPr lang="en-US" dirty="0" err="1"/>
              <a:t>BrutusBuckeye</a:t>
            </a:r>
            <a:r>
              <a:rPr lang="en-US" dirty="0"/>
              <a:t>/Desktop/SURP)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cd ~ (/Users/</a:t>
            </a:r>
            <a:r>
              <a:rPr lang="en-US" dirty="0" err="1"/>
              <a:t>BrutusBuckeye</a:t>
            </a:r>
            <a:r>
              <a:rPr lang="en-US" dirty="0"/>
              <a:t>) </a:t>
            </a:r>
          </a:p>
        </p:txBody>
      </p:sp>
    </p:spTree>
    <p:extLst>
      <p:ext uri="{BB962C8B-B14F-4D97-AF65-F5344CB8AC3E}">
        <p14:creationId xmlns:p14="http://schemas.microsoft.com/office/powerpoint/2010/main" val="1682080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ls</a:t>
            </a:r>
            <a:r>
              <a:rPr lang="en-US" dirty="0"/>
              <a:t>: List [</a:t>
            </a:r>
            <a:r>
              <a:rPr lang="en-US" i="1" dirty="0" err="1"/>
              <a:t>dir</a:t>
            </a:r>
            <a:r>
              <a:rPr lang="en-US" dirty="0"/>
              <a:t>] </a:t>
            </a:r>
            <a:endParaRPr lang="en-US" i="1" dirty="0"/>
          </a:p>
        </p:txBody>
      </p:sp>
      <p:sp>
        <p:nvSpPr>
          <p:cNvPr id="3" name="Content Placeholder 2"/>
          <p:cNvSpPr>
            <a:spLocks noGrp="1"/>
          </p:cNvSpPr>
          <p:nvPr>
            <p:ph idx="1"/>
          </p:nvPr>
        </p:nvSpPr>
        <p:spPr>
          <a:xfrm>
            <a:off x="680321" y="2336872"/>
            <a:ext cx="9613861" cy="426864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List all files in a given directory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exercises notes slides </a:t>
            </a:r>
            <a:r>
              <a:rPr lang="en-US" dirty="0" err="1"/>
              <a:t>somecode.py</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	$ cd ..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a:t>bootcamp</a:t>
            </a:r>
            <a:r>
              <a:rPr lang="en-US" dirty="0"/>
              <a:t> plots papers </a:t>
            </a:r>
            <a:r>
              <a:rPr lang="en-US" dirty="0" err="1"/>
              <a:t>notebook.ipynb</a:t>
            </a:r>
            <a:r>
              <a:rPr lang="en-US" dirty="0"/>
              <a:t> </a:t>
            </a:r>
            <a:r>
              <a:rPr lang="en-US" dirty="0" err="1"/>
              <a:t>textfilecode.py</a:t>
            </a:r>
            <a:r>
              <a:rPr lang="en-US" dirty="0"/>
              <a:t> </a:t>
            </a:r>
          </a:p>
        </p:txBody>
      </p:sp>
    </p:spTree>
    <p:extLst>
      <p:ext uri="{BB962C8B-B14F-4D97-AF65-F5344CB8AC3E}">
        <p14:creationId xmlns:p14="http://schemas.microsoft.com/office/powerpoint/2010/main" val="87584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mv</a:t>
            </a:r>
            <a:r>
              <a:rPr lang="en-US" dirty="0"/>
              <a:t>: Move [</a:t>
            </a:r>
            <a:r>
              <a:rPr lang="en-US" i="1" dirty="0"/>
              <a:t>move</a:t>
            </a:r>
            <a:r>
              <a:rPr lang="en-US" dirty="0"/>
              <a:t>] </a:t>
            </a:r>
            <a:endParaRPr lang="en-US" i="1" dirty="0"/>
          </a:p>
        </p:txBody>
      </p:sp>
      <p:sp>
        <p:nvSpPr>
          <p:cNvPr id="3" name="Content Placeholder 2"/>
          <p:cNvSpPr>
            <a:spLocks noGrp="1"/>
          </p:cNvSpPr>
          <p:nvPr>
            <p:ph idx="1"/>
          </p:nvPr>
        </p:nvSpPr>
        <p:spPr>
          <a:xfrm>
            <a:off x="680321" y="2336872"/>
            <a:ext cx="9613861" cy="4282291"/>
          </a:xfrm>
        </p:spPr>
        <p:txBody>
          <a:bodyPr>
            <a:normAutofit/>
          </a:bodyPr>
          <a:lstStyle/>
          <a:p>
            <a:pPr marL="0" indent="0">
              <a:buNone/>
            </a:pPr>
            <a:r>
              <a:rPr lang="en-US" dirty="0"/>
              <a:t>Move (i.e. rename) a file or directory </a:t>
            </a:r>
          </a:p>
          <a:p>
            <a:pPr marL="0" indent="0">
              <a:buNone/>
            </a:pPr>
            <a:r>
              <a:rPr lang="en-US" dirty="0"/>
              <a:t>Usage: </a:t>
            </a:r>
            <a:r>
              <a:rPr lang="en-US" i="1" dirty="0"/>
              <a:t>mv [old file name] [new file name] </a:t>
            </a:r>
            <a:endParaRPr lang="en-US" dirty="0"/>
          </a:p>
          <a:p>
            <a:pPr marL="0" indent="0">
              <a:buNone/>
            </a:pPr>
            <a:endParaRPr lang="en-US" dirty="0"/>
          </a:p>
          <a:p>
            <a:pPr marL="0" indent="0">
              <a:buNone/>
            </a:pPr>
            <a:r>
              <a:rPr lang="en-US" dirty="0"/>
              <a:t>Example: </a:t>
            </a:r>
          </a:p>
          <a:p>
            <a:pPr marL="0" indent="0">
              <a:buNone/>
            </a:pPr>
            <a:r>
              <a:rPr lang="en-US" dirty="0"/>
              <a:t>	$ </a:t>
            </a:r>
            <a:r>
              <a:rPr lang="en-US" dirty="0" err="1"/>
              <a:t>pwd</a:t>
            </a:r>
            <a:r>
              <a:rPr lang="en-US" dirty="0"/>
              <a:t> </a:t>
            </a:r>
          </a:p>
          <a:p>
            <a:pPr marL="0" indent="0">
              <a:buNone/>
            </a:pPr>
            <a:r>
              <a:rPr lang="en-US" dirty="0"/>
              <a:t>	/Users/</a:t>
            </a:r>
            <a:r>
              <a:rPr lang="en-US" dirty="0" err="1"/>
              <a:t>BrutusBuckeye</a:t>
            </a:r>
            <a:r>
              <a:rPr lang="en-US" dirty="0"/>
              <a:t>/Desktop/SURP/</a:t>
            </a:r>
            <a:r>
              <a:rPr lang="en-US" dirty="0" err="1"/>
              <a:t>bootcamp</a:t>
            </a:r>
            <a:r>
              <a:rPr lang="en-US" dirty="0"/>
              <a:t> </a:t>
            </a:r>
          </a:p>
          <a:p>
            <a:pPr marL="0" indent="0">
              <a:buNone/>
            </a:pPr>
            <a:r>
              <a:rPr lang="en-US" dirty="0"/>
              <a:t>	$ mv </a:t>
            </a:r>
            <a:r>
              <a:rPr lang="en-US" dirty="0" err="1"/>
              <a:t>oldname.py</a:t>
            </a:r>
            <a:r>
              <a:rPr lang="en-US" dirty="0"/>
              <a:t> </a:t>
            </a:r>
            <a:r>
              <a:rPr lang="en-US" dirty="0" err="1"/>
              <a:t>newname.py</a:t>
            </a:r>
            <a:r>
              <a:rPr lang="en-US" dirty="0"/>
              <a:t> </a:t>
            </a:r>
          </a:p>
          <a:p>
            <a:pPr marL="0" indent="0">
              <a:buNone/>
            </a:pPr>
            <a:r>
              <a:rPr lang="en-US" dirty="0"/>
              <a:t>	$ ls </a:t>
            </a:r>
          </a:p>
          <a:p>
            <a:pPr marL="0" indent="0">
              <a:buNone/>
            </a:pPr>
            <a:r>
              <a:rPr lang="en-US" dirty="0"/>
              <a:t>	exercises </a:t>
            </a:r>
            <a:r>
              <a:rPr lang="en-US" dirty="0" err="1"/>
              <a:t>newname.py</a:t>
            </a:r>
            <a:r>
              <a:rPr lang="en-US" dirty="0"/>
              <a:t> notes slides </a:t>
            </a:r>
          </a:p>
          <a:p>
            <a:pPr marL="0" indent="0">
              <a:buNone/>
            </a:pPr>
            <a:endParaRPr lang="en-US" dirty="0"/>
          </a:p>
        </p:txBody>
      </p:sp>
    </p:spTree>
    <p:extLst>
      <p:ext uri="{BB962C8B-B14F-4D97-AF65-F5344CB8AC3E}">
        <p14:creationId xmlns:p14="http://schemas.microsoft.com/office/powerpoint/2010/main" val="1741499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cp</a:t>
            </a:r>
            <a:r>
              <a:rPr lang="en-US" dirty="0"/>
              <a:t>: Copy [</a:t>
            </a:r>
            <a:r>
              <a:rPr lang="en-US" i="1" dirty="0"/>
              <a:t>copy</a:t>
            </a:r>
            <a:r>
              <a:rPr lang="en-US" dirty="0"/>
              <a:t>] </a:t>
            </a:r>
            <a:endParaRPr lang="en-US" i="1" dirty="0"/>
          </a:p>
        </p:txBody>
      </p:sp>
      <p:sp>
        <p:nvSpPr>
          <p:cNvPr id="3" name="Content Placeholder 2"/>
          <p:cNvSpPr>
            <a:spLocks noGrp="1"/>
          </p:cNvSpPr>
          <p:nvPr>
            <p:ph idx="1"/>
          </p:nvPr>
        </p:nvSpPr>
        <p:spPr>
          <a:xfrm>
            <a:off x="680321" y="2336872"/>
            <a:ext cx="9613861" cy="4405121"/>
          </a:xfrm>
        </p:spPr>
        <p:txBody>
          <a:bodyPr>
            <a:normAutofit/>
          </a:bodyPr>
          <a:lstStyle/>
          <a:p>
            <a:pPr marL="0" indent="0">
              <a:buNone/>
            </a:pPr>
            <a:r>
              <a:rPr lang="en-US" dirty="0"/>
              <a:t>Copy a file to a new name/location </a:t>
            </a:r>
          </a:p>
          <a:p>
            <a:pPr marL="0" indent="0">
              <a:buNone/>
            </a:pPr>
            <a:r>
              <a:rPr lang="en-US" dirty="0"/>
              <a:t>Usage: </a:t>
            </a:r>
            <a:r>
              <a:rPr lang="en-US" i="1" dirty="0" err="1"/>
              <a:t>cp</a:t>
            </a:r>
            <a:r>
              <a:rPr lang="en-US" i="1" dirty="0"/>
              <a:t> [existing file name] [new file name] </a:t>
            </a:r>
            <a:endParaRPr lang="en-US" dirty="0"/>
          </a:p>
          <a:p>
            <a:pPr marL="0" indent="0">
              <a:buNone/>
            </a:pPr>
            <a:endParaRPr lang="en-US" dirty="0"/>
          </a:p>
          <a:p>
            <a:pPr marL="0" indent="0">
              <a:buNone/>
            </a:pPr>
            <a:r>
              <a:rPr lang="en-US" dirty="0"/>
              <a:t>Example: </a:t>
            </a:r>
          </a:p>
          <a:p>
            <a:pPr marL="0" indent="0">
              <a:buNone/>
            </a:pPr>
            <a:r>
              <a:rPr lang="en-US" dirty="0"/>
              <a:t>	$ ls </a:t>
            </a:r>
          </a:p>
          <a:p>
            <a:pPr marL="0" indent="0">
              <a:buNone/>
            </a:pPr>
            <a:r>
              <a:rPr lang="en-US" dirty="0"/>
              <a:t>	</a:t>
            </a:r>
            <a:r>
              <a:rPr lang="en-US" dirty="0" err="1"/>
              <a:t>data.dat</a:t>
            </a:r>
            <a:r>
              <a:rPr lang="en-US" dirty="0"/>
              <a:t> </a:t>
            </a:r>
            <a:r>
              <a:rPr lang="en-US" dirty="0" err="1"/>
              <a:t>result.out</a:t>
            </a:r>
            <a:r>
              <a:rPr lang="en-US" dirty="0"/>
              <a:t> somecode1.py </a:t>
            </a:r>
          </a:p>
          <a:p>
            <a:pPr marL="0" indent="0">
              <a:buNone/>
            </a:pPr>
            <a:r>
              <a:rPr lang="en-US" dirty="0"/>
              <a:t>	$ </a:t>
            </a:r>
            <a:r>
              <a:rPr lang="en-US" dirty="0" err="1"/>
              <a:t>cp</a:t>
            </a:r>
            <a:r>
              <a:rPr lang="en-US" dirty="0"/>
              <a:t> </a:t>
            </a:r>
            <a:r>
              <a:rPr lang="en-US" dirty="0" err="1"/>
              <a:t>result.out</a:t>
            </a:r>
            <a:r>
              <a:rPr lang="en-US" dirty="0"/>
              <a:t> </a:t>
            </a:r>
            <a:r>
              <a:rPr lang="en-US" dirty="0" err="1"/>
              <a:t>copy.out</a:t>
            </a:r>
            <a:r>
              <a:rPr lang="en-US" dirty="0"/>
              <a:t> </a:t>
            </a:r>
          </a:p>
          <a:p>
            <a:pPr marL="0" indent="0">
              <a:buNone/>
            </a:pPr>
            <a:r>
              <a:rPr lang="en-US" dirty="0"/>
              <a:t>	$ ls </a:t>
            </a:r>
          </a:p>
          <a:p>
            <a:pPr marL="0" indent="0">
              <a:buNone/>
            </a:pPr>
            <a:r>
              <a:rPr lang="en-US" dirty="0"/>
              <a:t>	 </a:t>
            </a:r>
            <a:r>
              <a:rPr lang="en-US" dirty="0" err="1"/>
              <a:t>copy.out</a:t>
            </a:r>
            <a:r>
              <a:rPr lang="en-US" dirty="0"/>
              <a:t> </a:t>
            </a:r>
            <a:r>
              <a:rPr lang="en-US" dirty="0" err="1"/>
              <a:t>data.dat</a:t>
            </a:r>
            <a:r>
              <a:rPr lang="en-US" dirty="0"/>
              <a:t> </a:t>
            </a:r>
            <a:r>
              <a:rPr lang="en-US" dirty="0" err="1"/>
              <a:t>result.out</a:t>
            </a:r>
            <a:r>
              <a:rPr lang="en-US" dirty="0"/>
              <a:t> somecode1.py </a:t>
            </a:r>
          </a:p>
        </p:txBody>
      </p:sp>
    </p:spTree>
    <p:extLst>
      <p:ext uri="{BB962C8B-B14F-4D97-AF65-F5344CB8AC3E}">
        <p14:creationId xmlns:p14="http://schemas.microsoft.com/office/powerpoint/2010/main" val="13328456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359</TotalTime>
  <Words>1268</Words>
  <Application>Microsoft Macintosh PowerPoint</Application>
  <PresentationFormat>Widescreen</PresentationFormat>
  <Paragraphs>164</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Trebuchet MS</vt:lpstr>
      <vt:lpstr>Berlin</vt:lpstr>
      <vt:lpstr>The Terminal</vt:lpstr>
      <vt:lpstr>What is a Terminal? </vt:lpstr>
      <vt:lpstr>Disclaimer </vt:lpstr>
      <vt:lpstr>Cheat Sheet </vt:lpstr>
      <vt:lpstr>pwd: Print Working Directory [chdir]  </vt:lpstr>
      <vt:lpstr>cd: Change Directory </vt:lpstr>
      <vt:lpstr>ls: List [dir] </vt:lpstr>
      <vt:lpstr>mv: Move [move] </vt:lpstr>
      <vt:lpstr>cp: Copy [copy] </vt:lpstr>
      <vt:lpstr>mkdir: Make Directory </vt:lpstr>
      <vt:lpstr>rm: Remove [del] </vt:lpstr>
      <vt:lpstr>man: Manual [&lt;command&gt;/?] </vt:lpstr>
      <vt:lpstr>*: All Files </vt:lpstr>
      <vt:lpstr>The Bash Profile </vt:lpstr>
      <vt:lpstr>The Bash Profile: Windows Equivalent </vt:lpstr>
      <vt:lpstr>Aliases </vt:lpstr>
      <vt:lpstr>Environment Variables </vt:lpstr>
      <vt:lpstr>PATH and PYTHONPATH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James William</dc:creator>
  <cp:lastModifiedBy>James Johnson</cp:lastModifiedBy>
  <cp:revision>186</cp:revision>
  <dcterms:created xsi:type="dcterms:W3CDTF">2020-02-27T18:08:37Z</dcterms:created>
  <dcterms:modified xsi:type="dcterms:W3CDTF">2021-05-07T20:08:26Z</dcterms:modified>
</cp:coreProperties>
</file>