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14"/>
  </p:notesMasterIdLst>
  <p:sldIdLst>
    <p:sldId id="256" r:id="rId2"/>
    <p:sldId id="258" r:id="rId3"/>
    <p:sldId id="259" r:id="rId4"/>
    <p:sldId id="260" r:id="rId5"/>
    <p:sldId id="262" r:id="rId6"/>
    <p:sldId id="261" r:id="rId7"/>
    <p:sldId id="266" r:id="rId8"/>
    <p:sldId id="263" r:id="rId9"/>
    <p:sldId id="264" r:id="rId10"/>
    <p:sldId id="265" r:id="rId11"/>
    <p:sldId id="257"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snapToObjects="1">
      <p:cViewPr varScale="1">
        <p:scale>
          <a:sx n="94" d="100"/>
          <a:sy n="94"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A0B7E-B595-B14C-B05F-40313997F4EC}" type="datetimeFigureOut">
              <a:rPr lang="en-US" smtClean="0"/>
              <a:t>5/10/21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A27FD-C524-254A-A05F-2F794142324C}" type="slidenum">
              <a:rPr lang="en-US" smtClean="0"/>
              <a:t>‹#›</a:t>
            </a:fld>
            <a:endParaRPr lang="en-US"/>
          </a:p>
        </p:txBody>
      </p:sp>
    </p:spTree>
    <p:extLst>
      <p:ext uri="{BB962C8B-B14F-4D97-AF65-F5344CB8AC3E}">
        <p14:creationId xmlns:p14="http://schemas.microsoft.com/office/powerpoint/2010/main" val="975208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5/10/21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5/10/21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earnpython.org/" TargetMode="External"/><Relationship Id="rId2" Type="http://schemas.openxmlformats.org/officeDocument/2006/relationships/hyperlink" Target="https://www.python.org/about/gettingstarted/" TargetMode="External"/><Relationship Id="rId1" Type="http://schemas.openxmlformats.org/officeDocument/2006/relationships/slideLayout" Target="../slideLayouts/slideLayout2.xml"/><Relationship Id="rId4" Type="http://schemas.openxmlformats.org/officeDocument/2006/relationships/hyperlink" Target="https://www.codecademy.com/learn/learn-python-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ypi.org/project/vi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sublimetext.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iterm2.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ciserver.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normAutofit lnSpcReduction="10000"/>
          </a:bodyPr>
          <a:lstStyle/>
          <a:p>
            <a:r>
              <a:rPr lang="en-US"/>
              <a:t>SURP 2021 </a:t>
            </a:r>
            <a:r>
              <a:rPr lang="en-US" dirty="0"/>
              <a:t>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a:xfrm>
            <a:off x="680321" y="2336872"/>
            <a:ext cx="10968340" cy="4077179"/>
          </a:xfrm>
        </p:spPr>
        <p:txBody>
          <a:bodyPr/>
          <a:lstStyle/>
          <a:p>
            <a:pPr marL="0" lvl="0" indent="0">
              <a:lnSpc>
                <a:spcPct val="100000"/>
              </a:lnSpc>
              <a:spcBef>
                <a:spcPts val="0"/>
              </a:spcBef>
              <a:buNone/>
            </a:pPr>
            <a:r>
              <a:rPr lang="en-US" dirty="0"/>
              <a:t>Python Foundation’s Beginner’s Guide: </a:t>
            </a:r>
            <a:r>
              <a:rPr lang="en-US" dirty="0">
                <a:hlinkClick r:id="rId2"/>
              </a:rPr>
              <a:t>https://www.python.org/about/gettingstarted/</a:t>
            </a:r>
            <a:endParaRPr lang="en-US" dirty="0"/>
          </a:p>
          <a:p>
            <a:pPr marL="0" lvl="0" indent="0">
              <a:lnSpc>
                <a:spcPct val="100000"/>
              </a:lnSpc>
              <a:spcBef>
                <a:spcPts val="0"/>
              </a:spcBef>
              <a:buNone/>
            </a:pPr>
            <a:endParaRPr lang="en-US" dirty="0"/>
          </a:p>
          <a:p>
            <a:pPr marL="0" lvl="0" indent="0">
              <a:lnSpc>
                <a:spcPct val="100000"/>
              </a:lnSpc>
              <a:spcBef>
                <a:spcPts val="0"/>
              </a:spcBef>
              <a:buNone/>
            </a:pP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hlinkClick r:id="rId3"/>
              </a:rPr>
              <a:t>https://www.learnpython.org/</a:t>
            </a:r>
            <a:r>
              <a:rPr lang="en-US" dirty="0"/>
              <a:t> - There is also an iOS app for this </a:t>
            </a:r>
          </a:p>
          <a:p>
            <a:pPr marL="0" lvl="0" indent="0">
              <a:lnSpc>
                <a:spcPct val="100000"/>
              </a:lnSpc>
              <a:spcBef>
                <a:spcPts val="0"/>
              </a:spcBef>
              <a:buNone/>
            </a:pPr>
            <a:endParaRPr lang="en-US" dirty="0"/>
          </a:p>
          <a:p>
            <a:pPr marL="0" lvl="0" indent="0">
              <a:lnSpc>
                <a:spcPct val="100000"/>
              </a:lnSpc>
              <a:spcBef>
                <a:spcPts val="0"/>
              </a:spcBef>
              <a:buNone/>
            </a:pP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err="1"/>
              <a:t>Codecademy</a:t>
            </a:r>
            <a:r>
              <a:rPr lang="en-US" dirty="0"/>
              <a:t>: </a:t>
            </a:r>
            <a:r>
              <a:rPr lang="en-US" dirty="0">
                <a:hlinkClick r:id="rId4"/>
              </a:rPr>
              <a:t>https://www.codecademy.com/learn/learn-python-3</a:t>
            </a:r>
            <a:endParaRPr lang="en-US" dirty="0"/>
          </a:p>
          <a:p>
            <a:pPr marL="0" lvl="0" indent="0">
              <a:lnSpc>
                <a:spcPct val="100000"/>
              </a:lnSpc>
              <a:spcBef>
                <a:spcPts val="0"/>
              </a:spcBef>
              <a:buNone/>
            </a:pPr>
            <a:endParaRPr lang="en-US" dirty="0"/>
          </a:p>
        </p:txBody>
      </p:sp>
    </p:spTree>
    <p:extLst>
      <p:ext uri="{BB962C8B-B14F-4D97-AF65-F5344CB8AC3E}">
        <p14:creationId xmlns:p14="http://schemas.microsoft.com/office/powerpoint/2010/main" val="7248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t>
            </a:r>
          </a:p>
        </p:txBody>
      </p:sp>
      <p:sp>
        <p:nvSpPr>
          <p:cNvPr id="3" name="Content Placeholder 2"/>
          <p:cNvSpPr>
            <a:spLocks noGrp="1"/>
          </p:cNvSpPr>
          <p:nvPr>
            <p:ph idx="1"/>
          </p:nvPr>
        </p:nvSpPr>
        <p:spPr>
          <a:xfrm>
            <a:off x="680321" y="2227690"/>
            <a:ext cx="9613861" cy="4377827"/>
          </a:xfrm>
        </p:spPr>
        <p:txBody>
          <a:bodyPr>
            <a:normAutofit/>
          </a:bodyPr>
          <a:lstStyle/>
          <a:p>
            <a:pPr marL="0" indent="0">
              <a:buNone/>
            </a:pPr>
            <a:r>
              <a:rPr lang="en-US" dirty="0"/>
              <a:t>What we’ll aim to cover: </a:t>
            </a:r>
          </a:p>
          <a:p>
            <a:pPr lvl="1"/>
            <a:r>
              <a:rPr lang="en-US" dirty="0"/>
              <a:t>How to use a terminal </a:t>
            </a:r>
          </a:p>
          <a:p>
            <a:pPr lvl="1"/>
            <a:r>
              <a:rPr lang="en-US" dirty="0"/>
              <a:t>Review of the basics: control structures, data types, functions, import, etc. </a:t>
            </a:r>
          </a:p>
          <a:p>
            <a:pPr lvl="1"/>
            <a:r>
              <a:rPr lang="en-US" dirty="0"/>
              <a:t>How to read documentation </a:t>
            </a:r>
          </a:p>
          <a:p>
            <a:pPr lvl="1"/>
            <a:r>
              <a:rPr lang="en-US" dirty="0"/>
              <a:t>How to import your own code, and how to set up a directory tree to organize it </a:t>
            </a:r>
          </a:p>
          <a:p>
            <a:pPr lvl="1"/>
            <a:r>
              <a:rPr lang="en-US" dirty="0"/>
              <a:t>Classes: how to make new objects </a:t>
            </a:r>
          </a:p>
          <a:p>
            <a:pPr lvl="2"/>
            <a:r>
              <a:rPr lang="en-US" dirty="0"/>
              <a:t>Inheritance and Composition </a:t>
            </a:r>
          </a:p>
          <a:p>
            <a:pPr lvl="1"/>
            <a:r>
              <a:rPr lang="en-US" dirty="0"/>
              <a:t>Some basic software engineering principles (i.e. good habits) </a:t>
            </a:r>
          </a:p>
          <a:p>
            <a:pPr marL="0" indent="0">
              <a:buNone/>
            </a:pPr>
            <a:endParaRPr lang="en-US" dirty="0"/>
          </a:p>
        </p:txBody>
      </p:sp>
    </p:spTree>
    <p:extLst>
      <p:ext uri="{BB962C8B-B14F-4D97-AF65-F5344CB8AC3E}">
        <p14:creationId xmlns:p14="http://schemas.microsoft.com/office/powerpoint/2010/main" val="123022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9856-FD0F-864B-84CD-9A58F00FA872}"/>
              </a:ext>
            </a:extLst>
          </p:cNvPr>
          <p:cNvSpPr>
            <a:spLocks noGrp="1"/>
          </p:cNvSpPr>
          <p:nvPr>
            <p:ph type="title"/>
          </p:nvPr>
        </p:nvSpPr>
        <p:spPr/>
        <p:txBody>
          <a:bodyPr/>
          <a:lstStyle/>
          <a:p>
            <a:r>
              <a:rPr lang="en-US" dirty="0"/>
              <a:t>Monday Motivation</a:t>
            </a:r>
          </a:p>
        </p:txBody>
      </p:sp>
      <p:sp>
        <p:nvSpPr>
          <p:cNvPr id="3" name="Content Placeholder 2">
            <a:extLst>
              <a:ext uri="{FF2B5EF4-FFF2-40B4-BE49-F238E27FC236}">
                <a16:creationId xmlns:a16="http://schemas.microsoft.com/office/drawing/2014/main" id="{3763AF5C-D675-4048-82E9-81BBDD3B035D}"/>
              </a:ext>
            </a:extLst>
          </p:cNvPr>
          <p:cNvSpPr>
            <a:spLocks noGrp="1"/>
          </p:cNvSpPr>
          <p:nvPr>
            <p:ph idx="1"/>
          </p:nvPr>
        </p:nvSpPr>
        <p:spPr>
          <a:xfrm>
            <a:off x="770916" y="2268635"/>
            <a:ext cx="9432669" cy="4254996"/>
          </a:xfrm>
        </p:spPr>
        <p:txBody>
          <a:bodyPr/>
          <a:lstStyle/>
          <a:p>
            <a:pPr marL="0" indent="0" algn="ctr">
              <a:buNone/>
            </a:pPr>
            <a:r>
              <a:rPr lang="en-US" dirty="0"/>
              <a:t>You can’t improve your coding practices without first criticizing what you once thought was great code. </a:t>
            </a:r>
          </a:p>
          <a:p>
            <a:pPr marL="0" indent="0" algn="ctr">
              <a:buNone/>
            </a:pPr>
            <a:endParaRPr lang="en-US" dirty="0"/>
          </a:p>
          <a:p>
            <a:pPr marL="0" indent="0" algn="ctr">
              <a:buNone/>
            </a:pPr>
            <a:r>
              <a:rPr lang="en-US" dirty="0"/>
              <a:t>Since we’re not professional developers, scientists have to </a:t>
            </a:r>
            <a:r>
              <a:rPr lang="en-US" i="1" dirty="0"/>
              <a:t>actively </a:t>
            </a:r>
            <a:r>
              <a:rPr lang="en-US" dirty="0"/>
              <a:t>create and foster good coding habits if they want them. Being early career researchers, you have the option to make this decision now. It will only become more difficult to do this. </a:t>
            </a:r>
          </a:p>
          <a:p>
            <a:pPr marL="0" indent="0" algn="ctr">
              <a:buNone/>
            </a:pPr>
            <a:endParaRPr lang="en-US" dirty="0"/>
          </a:p>
          <a:p>
            <a:pPr marL="0" indent="0" algn="ctr">
              <a:buNone/>
            </a:pPr>
            <a:r>
              <a:rPr lang="en-US" dirty="0"/>
              <a:t>Every expert coder was once a novice. </a:t>
            </a:r>
          </a:p>
        </p:txBody>
      </p:sp>
    </p:spTree>
    <p:extLst>
      <p:ext uri="{BB962C8B-B14F-4D97-AF65-F5344CB8AC3E}">
        <p14:creationId xmlns:p14="http://schemas.microsoft.com/office/powerpoint/2010/main" val="331632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a:t>
            </a:r>
          </a:p>
        </p:txBody>
      </p:sp>
      <p:sp>
        <p:nvSpPr>
          <p:cNvPr id="3" name="Content Placeholder 2"/>
          <p:cNvSpPr>
            <a:spLocks noGrp="1"/>
          </p:cNvSpPr>
          <p:nvPr>
            <p:ph idx="1"/>
          </p:nvPr>
        </p:nvSpPr>
        <p:spPr>
          <a:xfrm>
            <a:off x="680321" y="2336872"/>
            <a:ext cx="11288766" cy="4050279"/>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Fourth/Fifth year PhD student in the Astronomy Department </a:t>
            </a:r>
          </a:p>
          <a:p>
            <a:pPr marL="0" marR="0" lvl="0" indent="0" defTabSz="914400" eaLnBrk="1" fontAlgn="auto" latinLnBrk="0" hangingPunct="1">
              <a:lnSpc>
                <a:spcPct val="100000"/>
              </a:lnSpc>
              <a:spcBef>
                <a:spcPts val="0"/>
              </a:spcBef>
              <a:spcAft>
                <a:spcPts val="0"/>
              </a:spcAft>
              <a:buClrTx/>
              <a:buSzTx/>
              <a:buFontTx/>
              <a:buNone/>
              <a:tabLst/>
              <a:defRPr/>
            </a:pPr>
            <a:r>
              <a:rPr lang="en-US" dirty="0"/>
              <a:t>Research Interests </a:t>
            </a:r>
          </a:p>
          <a:p>
            <a:pPr lvl="1">
              <a:lnSpc>
                <a:spcPct val="100000"/>
              </a:lnSpc>
              <a:spcBef>
                <a:spcPts val="0"/>
              </a:spcBef>
            </a:pPr>
            <a:r>
              <a:rPr lang="en-US" dirty="0"/>
              <a:t>Galactic chemical evolution (David Weinberg, Jennifer Johnson, </a:t>
            </a:r>
            <a:r>
              <a:rPr lang="en-US" dirty="0" err="1"/>
              <a:t>Fiorenzo</a:t>
            </a:r>
            <a:r>
              <a:rPr lang="en-US" dirty="0"/>
              <a:t> Vincenzo) </a:t>
            </a:r>
          </a:p>
          <a:p>
            <a:pPr lvl="1">
              <a:lnSpc>
                <a:spcPct val="100000"/>
              </a:lnSpc>
              <a:spcBef>
                <a:spcPts val="0"/>
              </a:spcBef>
            </a:pPr>
            <a:r>
              <a:rPr lang="en-US" dirty="0"/>
              <a:t>Dark matter halos and their environments (</a:t>
            </a:r>
            <a:r>
              <a:rPr lang="en-US" dirty="0" err="1"/>
              <a:t>Ariyeh</a:t>
            </a:r>
            <a:r>
              <a:rPr lang="en-US" dirty="0"/>
              <a:t> </a:t>
            </a:r>
            <a:r>
              <a:rPr lang="en-US" dirty="0" err="1"/>
              <a:t>Maller</a:t>
            </a:r>
            <a:r>
              <a:rPr lang="en-US" dirty="0"/>
              <a:t>, Andreas </a:t>
            </a:r>
            <a:r>
              <a:rPr lang="en-US" dirty="0" err="1"/>
              <a:t>Berlind</a:t>
            </a:r>
            <a:r>
              <a:rPr lang="en-US" dirty="0"/>
              <a:t>) </a:t>
            </a:r>
          </a:p>
          <a:p>
            <a:pPr marL="0" indent="0">
              <a:lnSpc>
                <a:spcPct val="100000"/>
              </a:lnSpc>
              <a:spcBef>
                <a:spcPts val="0"/>
              </a:spcBef>
              <a:buNone/>
            </a:pPr>
            <a:r>
              <a:rPr lang="en-US" dirty="0"/>
              <a:t>Versatile Integrator for Chemical Evolution (VICE: </a:t>
            </a:r>
            <a:r>
              <a:rPr lang="en-US" dirty="0">
                <a:hlinkClick r:id="rId2"/>
              </a:rPr>
              <a:t>https://pypi.org/project/vice</a:t>
            </a:r>
            <a:r>
              <a:rPr lang="en-US" dirty="0"/>
              <a:t>) </a:t>
            </a:r>
          </a:p>
          <a:p>
            <a:pPr lvl="1">
              <a:lnSpc>
                <a:spcPct val="100000"/>
              </a:lnSpc>
              <a:spcBef>
                <a:spcPts val="0"/>
              </a:spcBef>
            </a:pPr>
            <a:r>
              <a:rPr lang="en-US" dirty="0"/>
              <a:t>~76,100 lines (Python &amp; C) in latest release (1.2.0) supporting Python &gt;= 3.6. </a:t>
            </a:r>
          </a:p>
          <a:p>
            <a:pPr marL="0" indent="0">
              <a:lnSpc>
                <a:spcPct val="100000"/>
              </a:lnSpc>
              <a:spcBef>
                <a:spcPts val="0"/>
              </a:spcBef>
              <a:buNone/>
            </a:pPr>
            <a:endParaRPr lang="en-US" dirty="0"/>
          </a:p>
          <a:p>
            <a:pPr marL="0" indent="0">
              <a:lnSpc>
                <a:spcPct val="100000"/>
              </a:lnSpc>
              <a:spcBef>
                <a:spcPts val="0"/>
              </a:spcBef>
              <a:buNone/>
            </a:pPr>
            <a:r>
              <a:rPr lang="en-US" dirty="0"/>
              <a:t>We’ll do a mix of slides and exercises </a:t>
            </a:r>
            <a:r>
              <a:rPr lang="mr-IN" dirty="0"/>
              <a:t>–</a:t>
            </a:r>
            <a:r>
              <a:rPr lang="en-US" dirty="0"/>
              <a:t> I won’t be collecting and grading anything. This isn’t a course. What you get out of this will reflect what you put into it. </a:t>
            </a:r>
          </a:p>
        </p:txBody>
      </p:sp>
    </p:spTree>
    <p:extLst>
      <p:ext uri="{BB962C8B-B14F-4D97-AF65-F5344CB8AC3E}">
        <p14:creationId xmlns:p14="http://schemas.microsoft.com/office/powerpoint/2010/main" val="1128012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Responses </a:t>
            </a:r>
          </a:p>
        </p:txBody>
      </p:sp>
      <p:sp>
        <p:nvSpPr>
          <p:cNvPr id="3" name="Content Placeholder 2"/>
          <p:cNvSpPr>
            <a:spLocks noGrp="1"/>
          </p:cNvSpPr>
          <p:nvPr>
            <p:ph idx="1"/>
          </p:nvPr>
        </p:nvSpPr>
        <p:spPr>
          <a:xfrm>
            <a:off x="161706" y="2009326"/>
            <a:ext cx="11780086" cy="4848674"/>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Q1: 4C, 13D, 1E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Most of you have written code from scratch for class/research </a:t>
            </a:r>
          </a:p>
          <a:p>
            <a:pPr marL="0" marR="0" lvl="0" indent="0" defTabSz="914400" eaLnBrk="1" fontAlgn="auto" latinLnBrk="0" hangingPunct="1">
              <a:lnSpc>
                <a:spcPct val="100000"/>
              </a:lnSpc>
              <a:spcBef>
                <a:spcPts val="0"/>
              </a:spcBef>
              <a:spcAft>
                <a:spcPts val="0"/>
              </a:spcAft>
              <a:buClrTx/>
              <a:buSzTx/>
              <a:buFontTx/>
              <a:buNone/>
              <a:tabLst/>
              <a:defRPr/>
            </a:pPr>
            <a:r>
              <a:rPr lang="en-US" dirty="0"/>
              <a:t>Q2: 4A, 7B, 6C, 1D </a:t>
            </a:r>
          </a:p>
          <a:p>
            <a:pPr marL="0" marR="0" lvl="0" indent="0" defTabSz="914400" eaLnBrk="1" fontAlgn="auto" latinLnBrk="0" hangingPunct="1">
              <a:lnSpc>
                <a:spcPct val="100000"/>
              </a:lnSpc>
              <a:spcBef>
                <a:spcPts val="0"/>
              </a:spcBef>
              <a:spcAft>
                <a:spcPts val="0"/>
              </a:spcAft>
              <a:buClrTx/>
              <a:buSzTx/>
              <a:buFontTx/>
              <a:buNone/>
              <a:tabLst/>
              <a:defRPr/>
            </a:pPr>
            <a:r>
              <a:rPr lang="en-US" dirty="0"/>
              <a:t>	Most of you are comfortable with</a:t>
            </a:r>
            <a:r>
              <a:rPr lang="en-US" i="1" dirty="0"/>
              <a:t> if</a:t>
            </a:r>
            <a:r>
              <a:rPr lang="en-US" dirty="0"/>
              <a:t>/</a:t>
            </a:r>
            <a:r>
              <a:rPr lang="en-US" i="1" dirty="0"/>
              <a:t>else</a:t>
            </a:r>
            <a:r>
              <a:rPr lang="en-US" dirty="0"/>
              <a:t>, </a:t>
            </a:r>
            <a:r>
              <a:rPr lang="en-US" i="1" dirty="0"/>
              <a:t>for</a:t>
            </a:r>
            <a:r>
              <a:rPr lang="en-US" dirty="0"/>
              <a:t>/</a:t>
            </a:r>
            <a:r>
              <a:rPr lang="en-US" i="1" dirty="0"/>
              <a:t>while</a:t>
            </a:r>
            <a:r>
              <a:rPr lang="en-US" dirty="0"/>
              <a:t>, </a:t>
            </a:r>
            <a:r>
              <a:rPr lang="en-US" i="1" dirty="0" err="1"/>
              <a:t>def</a:t>
            </a:r>
            <a:r>
              <a:rPr lang="en-US" i="1" dirty="0"/>
              <a:t>, </a:t>
            </a:r>
            <a:r>
              <a:rPr lang="en-US" dirty="0"/>
              <a:t>etc. </a:t>
            </a:r>
          </a:p>
          <a:p>
            <a:pPr marL="0" marR="0" lvl="0" indent="0" defTabSz="914400" eaLnBrk="1" fontAlgn="auto" latinLnBrk="0" hangingPunct="1">
              <a:lnSpc>
                <a:spcPct val="100000"/>
              </a:lnSpc>
              <a:spcBef>
                <a:spcPts val="0"/>
              </a:spcBef>
              <a:spcAft>
                <a:spcPts val="0"/>
              </a:spcAft>
              <a:buClrTx/>
              <a:buSzTx/>
              <a:buFontTx/>
              <a:buNone/>
              <a:tabLst/>
              <a:defRPr/>
            </a:pPr>
            <a:r>
              <a:rPr lang="en-US" dirty="0"/>
              <a:t>Q3: 5A, 10B, 2C, 1D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About half of you have written a class, the rest have not </a:t>
            </a:r>
          </a:p>
          <a:p>
            <a:pPr marL="0" marR="0" lvl="0" indent="0" defTabSz="914400" eaLnBrk="1" fontAlgn="auto" latinLnBrk="0" hangingPunct="1">
              <a:lnSpc>
                <a:spcPct val="100000"/>
              </a:lnSpc>
              <a:spcBef>
                <a:spcPts val="0"/>
              </a:spcBef>
              <a:spcAft>
                <a:spcPts val="0"/>
              </a:spcAft>
              <a:buClrTx/>
              <a:buSzTx/>
              <a:buFontTx/>
              <a:buNone/>
              <a:tabLst/>
              <a:defRPr/>
            </a:pPr>
            <a:r>
              <a:rPr lang="en-US" dirty="0"/>
              <a:t>Q4: 10A, 8B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About half of you have used “import _____” to use code from another file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Q5: 11A, 4B, 1C, 1D, 1E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Most of you code entirely in notebooks, others have some preference for text files </a:t>
            </a:r>
          </a:p>
          <a:p>
            <a:pPr marL="0" marR="0" lvl="0" indent="0" defTabSz="914400" eaLnBrk="1" fontAlgn="auto" latinLnBrk="0" hangingPunct="1">
              <a:lnSpc>
                <a:spcPct val="100000"/>
              </a:lnSpc>
              <a:spcBef>
                <a:spcPts val="0"/>
              </a:spcBef>
              <a:spcAft>
                <a:spcPts val="0"/>
              </a:spcAft>
              <a:buClrTx/>
              <a:buSzTx/>
              <a:buFontTx/>
              <a:buNone/>
              <a:tabLst/>
              <a:defRPr/>
            </a:pPr>
            <a:r>
              <a:rPr lang="en-US" dirty="0"/>
              <a:t>Q6: 5A, 4B, 5C, 2D, 2E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 number of you haven’t used a terminal before, the rest are fairly comfortable with it </a:t>
            </a:r>
          </a:p>
        </p:txBody>
      </p:sp>
    </p:spTree>
    <p:extLst>
      <p:ext uri="{BB962C8B-B14F-4D97-AF65-F5344CB8AC3E}">
        <p14:creationId xmlns:p14="http://schemas.microsoft.com/office/powerpoint/2010/main" val="48305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Responses </a:t>
            </a:r>
          </a:p>
        </p:txBody>
      </p:sp>
      <p:sp>
        <p:nvSpPr>
          <p:cNvPr id="3" name="Content Placeholder 2"/>
          <p:cNvSpPr>
            <a:spLocks noGrp="1"/>
          </p:cNvSpPr>
          <p:nvPr>
            <p:ph idx="1"/>
          </p:nvPr>
        </p:nvSpPr>
        <p:spPr>
          <a:xfrm>
            <a:off x="680321" y="2336873"/>
            <a:ext cx="10770151" cy="4350530"/>
          </a:xfrm>
        </p:spPr>
        <p:txBody>
          <a:bodyPr>
            <a:normAutofit/>
          </a:bodyPr>
          <a:lstStyle/>
          <a:p>
            <a:pPr marL="0" indent="0">
              <a:buNone/>
            </a:pPr>
            <a:r>
              <a:rPr lang="en-US" dirty="0"/>
              <a:t>New material: </a:t>
            </a:r>
          </a:p>
          <a:p>
            <a:pPr lvl="1"/>
            <a:r>
              <a:rPr lang="en-US" dirty="0"/>
              <a:t>For many of you: the terminal </a:t>
            </a:r>
          </a:p>
          <a:p>
            <a:pPr lvl="1"/>
            <a:r>
              <a:rPr lang="en-US" dirty="0"/>
              <a:t>How to import your own code from elsewhere in your computer </a:t>
            </a:r>
          </a:p>
          <a:p>
            <a:pPr lvl="1"/>
            <a:r>
              <a:rPr lang="en-US" dirty="0"/>
              <a:t>Object oriented programming (OOP): classes and inheritance </a:t>
            </a:r>
          </a:p>
          <a:p>
            <a:pPr marL="0" indent="0">
              <a:buNone/>
            </a:pPr>
            <a:endParaRPr lang="en-US" dirty="0"/>
          </a:p>
          <a:p>
            <a:pPr marL="0" indent="0">
              <a:buNone/>
            </a:pPr>
            <a:r>
              <a:rPr lang="en-US" dirty="0"/>
              <a:t>Some of the material is either impossible or quite difficult when coding in a notebook. I advise all of you to use this </a:t>
            </a:r>
            <a:r>
              <a:rPr lang="en-US" dirty="0" err="1"/>
              <a:t>bootcamp</a:t>
            </a:r>
            <a:r>
              <a:rPr lang="en-US" dirty="0"/>
              <a:t> as practice for working in text files. </a:t>
            </a:r>
          </a:p>
        </p:txBody>
      </p:sp>
    </p:spTree>
    <p:extLst>
      <p:ext uri="{BB962C8B-B14F-4D97-AF65-F5344CB8AC3E}">
        <p14:creationId xmlns:p14="http://schemas.microsoft.com/office/powerpoint/2010/main" val="160847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 Text Editor </a:t>
            </a:r>
          </a:p>
        </p:txBody>
      </p:sp>
      <p:sp>
        <p:nvSpPr>
          <p:cNvPr id="3" name="Content Placeholder 2"/>
          <p:cNvSpPr>
            <a:spLocks noGrp="1"/>
          </p:cNvSpPr>
          <p:nvPr>
            <p:ph idx="1"/>
          </p:nvPr>
        </p:nvSpPr>
        <p:spPr>
          <a:xfrm>
            <a:off x="680322" y="2336872"/>
            <a:ext cx="4164633" cy="4077575"/>
          </a:xfrm>
        </p:spPr>
        <p:txBody>
          <a:bodyPr/>
          <a:lstStyle/>
          <a:p>
            <a:pPr marL="0" indent="0">
              <a:buNone/>
            </a:pPr>
            <a:r>
              <a:rPr lang="en-US" dirty="0"/>
              <a:t>Differs from an </a:t>
            </a:r>
            <a:r>
              <a:rPr lang="en-US" i="1" dirty="0"/>
              <a:t>Integrated Development Environment </a:t>
            </a:r>
            <a:r>
              <a:rPr lang="en-US" dirty="0"/>
              <a:t>(IDE) in that IDEs will </a:t>
            </a:r>
            <a:r>
              <a:rPr lang="en-US" i="1" dirty="0"/>
              <a:t>run</a:t>
            </a:r>
            <a:r>
              <a:rPr lang="en-US" dirty="0"/>
              <a:t> the code </a:t>
            </a:r>
            <a:r>
              <a:rPr lang="mr-IN" dirty="0"/>
              <a:t>–</a:t>
            </a:r>
            <a:r>
              <a:rPr lang="en-US" dirty="0"/>
              <a:t> all they do is open, create, edit, etc. plain text files </a:t>
            </a:r>
          </a:p>
          <a:p>
            <a:pPr lvl="1"/>
            <a:r>
              <a:rPr lang="en-US" dirty="0" err="1"/>
              <a:t>pycharm</a:t>
            </a:r>
            <a:r>
              <a:rPr lang="en-US" dirty="0"/>
              <a:t>, </a:t>
            </a:r>
            <a:r>
              <a:rPr lang="en-US" dirty="0" err="1"/>
              <a:t>spyder</a:t>
            </a:r>
            <a:r>
              <a:rPr lang="en-US" dirty="0"/>
              <a:t> </a:t>
            </a:r>
          </a:p>
          <a:p>
            <a:pPr marL="0" indent="0">
              <a:buNone/>
            </a:pPr>
            <a:endParaRPr lang="en-US" dirty="0"/>
          </a:p>
          <a:p>
            <a:pPr marL="0" indent="0">
              <a:buNone/>
            </a:pPr>
            <a:r>
              <a:rPr lang="en-US" dirty="0"/>
              <a:t>I recommend Sublime Text </a:t>
            </a:r>
          </a:p>
          <a:p>
            <a:pPr marL="0" indent="0">
              <a:buNone/>
            </a:pPr>
            <a:r>
              <a:rPr lang="en-US" dirty="0">
                <a:hlinkClick r:id="rId2"/>
              </a:rPr>
              <a:t>https://www.sublimetext.com/</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9715" y="2310014"/>
            <a:ext cx="6500882" cy="4063052"/>
          </a:xfrm>
          <a:prstGeom prst="rect">
            <a:avLst/>
          </a:prstGeom>
        </p:spPr>
      </p:pic>
    </p:spTree>
    <p:extLst>
      <p:ext uri="{BB962C8B-B14F-4D97-AF65-F5344CB8AC3E}">
        <p14:creationId xmlns:p14="http://schemas.microsoft.com/office/powerpoint/2010/main" val="371056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 Terminal </a:t>
            </a:r>
          </a:p>
        </p:txBody>
      </p:sp>
      <p:sp>
        <p:nvSpPr>
          <p:cNvPr id="3" name="Content Placeholder 2"/>
          <p:cNvSpPr>
            <a:spLocks noGrp="1"/>
          </p:cNvSpPr>
          <p:nvPr>
            <p:ph idx="1"/>
          </p:nvPr>
        </p:nvSpPr>
        <p:spPr>
          <a:xfrm>
            <a:off x="680322" y="2336873"/>
            <a:ext cx="5133624" cy="4377826"/>
          </a:xfrm>
        </p:spPr>
        <p:txBody>
          <a:bodyPr>
            <a:normAutofit/>
          </a:bodyPr>
          <a:lstStyle/>
          <a:p>
            <a:pPr marL="0" indent="0">
              <a:buNone/>
            </a:pPr>
            <a:r>
              <a:rPr lang="en-US" dirty="0"/>
              <a:t>I </a:t>
            </a:r>
            <a:r>
              <a:rPr lang="en-US" dirty="0" err="1"/>
              <a:t>recommand</a:t>
            </a:r>
            <a:r>
              <a:rPr lang="en-US" dirty="0"/>
              <a:t> iTerm2 </a:t>
            </a:r>
          </a:p>
          <a:p>
            <a:pPr lvl="1"/>
            <a:r>
              <a:rPr lang="en-US" dirty="0"/>
              <a:t>Terminal</a:t>
            </a:r>
            <a:r>
              <a:rPr lang="en-US" i="1" dirty="0"/>
              <a:t> replacement</a:t>
            </a:r>
            <a:r>
              <a:rPr lang="en-US" dirty="0"/>
              <a:t> </a:t>
            </a:r>
          </a:p>
          <a:p>
            <a:pPr lvl="1"/>
            <a:r>
              <a:rPr lang="en-US" dirty="0">
                <a:hlinkClick r:id="rId2"/>
              </a:rPr>
              <a:t>https://www.iterm2.com/</a:t>
            </a:r>
            <a:r>
              <a:rPr lang="en-US" dirty="0"/>
              <a:t> </a:t>
            </a:r>
          </a:p>
          <a:p>
            <a:pPr marL="0" indent="0">
              <a:buNone/>
            </a:pPr>
            <a:endParaRPr lang="en-US" dirty="0"/>
          </a:p>
          <a:p>
            <a:pPr marL="0" indent="0">
              <a:buNone/>
            </a:pPr>
            <a:r>
              <a:rPr lang="en-US" dirty="0"/>
              <a:t>You should think of a terminal as just a different interface on a Finder window with some some extra programs built-in </a:t>
            </a:r>
          </a:p>
          <a:p>
            <a:pPr marL="0" indent="0">
              <a:buNone/>
            </a:pPr>
            <a:endParaRPr lang="en-US" dirty="0"/>
          </a:p>
          <a:p>
            <a:pPr marL="0" indent="0">
              <a:buNone/>
            </a:pPr>
            <a:r>
              <a:rPr lang="en-US" dirty="0"/>
              <a:t>Tip: you can run python line-by-line in a terminal (</a:t>
            </a:r>
            <a:r>
              <a:rPr lang="en-US" i="1" dirty="0"/>
              <a:t>python </a:t>
            </a:r>
            <a:r>
              <a:rPr lang="en-US" dirty="0"/>
              <a:t>or </a:t>
            </a:r>
            <a:r>
              <a:rPr lang="en-US" i="1" dirty="0" err="1"/>
              <a:t>ipython</a:t>
            </a:r>
            <a:r>
              <a:rPr lang="en-US" dirty="0"/>
              <a:t>) </a:t>
            </a:r>
            <a:endParaRPr lang="en-US"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778" y="2336873"/>
            <a:ext cx="5845755" cy="3921953"/>
          </a:xfrm>
          <a:prstGeom prst="rect">
            <a:avLst/>
          </a:prstGeom>
        </p:spPr>
      </p:pic>
    </p:spTree>
    <p:extLst>
      <p:ext uri="{BB962C8B-B14F-4D97-AF65-F5344CB8AC3E}">
        <p14:creationId xmlns:p14="http://schemas.microsoft.com/office/powerpoint/2010/main" val="134259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 Terminal </a:t>
            </a:r>
          </a:p>
        </p:txBody>
      </p:sp>
      <p:sp>
        <p:nvSpPr>
          <p:cNvPr id="3" name="Content Placeholder 2"/>
          <p:cNvSpPr>
            <a:spLocks noGrp="1"/>
          </p:cNvSpPr>
          <p:nvPr>
            <p:ph idx="1"/>
          </p:nvPr>
        </p:nvSpPr>
        <p:spPr>
          <a:xfrm>
            <a:off x="680322" y="2336873"/>
            <a:ext cx="5133624" cy="4377826"/>
          </a:xfrm>
        </p:spPr>
        <p:txBody>
          <a:bodyPr/>
          <a:lstStyle/>
          <a:p>
            <a:pPr marL="0" indent="0">
              <a:buNone/>
            </a:pPr>
            <a:endParaRPr lang="en-US" i="1" dirty="0"/>
          </a:p>
          <a:p>
            <a:pPr marL="0" indent="0">
              <a:buNone/>
            </a:pPr>
            <a:r>
              <a:rPr lang="en-US" dirty="0"/>
              <a:t>If you’re running Windows, your terminal will be different than some of the notes and exercises here, unless you take some extra steps at the beginning to set up </a:t>
            </a:r>
            <a:r>
              <a:rPr lang="en-US"/>
              <a:t>a bash interpreter. </a:t>
            </a:r>
            <a:endParaRPr lang="en-US" dirty="0"/>
          </a:p>
          <a:p>
            <a:pPr marL="0" indent="0">
              <a:buNone/>
            </a:pPr>
            <a:endParaRPr lang="en-US" dirty="0"/>
          </a:p>
          <a:p>
            <a:pPr marL="0" indent="0">
              <a:buNone/>
            </a:pPr>
            <a:endParaRPr lang="en-US" dirty="0"/>
          </a:p>
          <a:p>
            <a:pPr marL="0" indent="0">
              <a:buNone/>
            </a:pPr>
            <a:r>
              <a:rPr lang="en-US" dirty="0"/>
              <a:t>Talk to me if you need help with this!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778" y="2336873"/>
            <a:ext cx="5845755" cy="3921953"/>
          </a:xfrm>
          <a:prstGeom prst="rect">
            <a:avLst/>
          </a:prstGeom>
        </p:spPr>
      </p:pic>
    </p:spTree>
    <p:extLst>
      <p:ext uri="{BB962C8B-B14F-4D97-AF65-F5344CB8AC3E}">
        <p14:creationId xmlns:p14="http://schemas.microsoft.com/office/powerpoint/2010/main" val="73446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Cloud Computing </a:t>
            </a:r>
          </a:p>
        </p:txBody>
      </p:sp>
      <p:sp>
        <p:nvSpPr>
          <p:cNvPr id="3" name="Content Placeholder 2"/>
          <p:cNvSpPr>
            <a:spLocks noGrp="1"/>
          </p:cNvSpPr>
          <p:nvPr>
            <p:ph idx="1"/>
          </p:nvPr>
        </p:nvSpPr>
        <p:spPr>
          <a:xfrm>
            <a:off x="680321" y="2336873"/>
            <a:ext cx="10592730" cy="4405121"/>
          </a:xfrm>
        </p:spPr>
        <p:txBody>
          <a:bodyPr>
            <a:normAutofit/>
          </a:bodyPr>
          <a:lstStyle/>
          <a:p>
            <a:pPr marL="0" lvl="0" indent="0">
              <a:lnSpc>
                <a:spcPct val="100000"/>
              </a:lnSpc>
              <a:spcBef>
                <a:spcPts val="0"/>
              </a:spcBef>
              <a:buNone/>
            </a:pPr>
            <a:r>
              <a:rPr lang="en-US" dirty="0"/>
              <a:t>Allows you to run python on a remote server </a:t>
            </a:r>
          </a:p>
          <a:p>
            <a:pPr marL="0" lvl="0" indent="0">
              <a:lnSpc>
                <a:spcPct val="100000"/>
              </a:lnSpc>
              <a:spcBef>
                <a:spcPts val="0"/>
              </a:spcBef>
              <a:buNone/>
            </a:pPr>
            <a:endParaRPr lang="en-US" dirty="0"/>
          </a:p>
          <a:p>
            <a:pPr marL="0" lvl="0" indent="0">
              <a:lnSpc>
                <a:spcPct val="100000"/>
              </a:lnSpc>
              <a:spcBef>
                <a:spcPts val="0"/>
              </a:spcBef>
              <a:buNone/>
            </a:pPr>
            <a:r>
              <a:rPr lang="en-US" dirty="0" err="1"/>
              <a:t>SciServer</a:t>
            </a:r>
            <a:r>
              <a:rPr lang="en-US" dirty="0"/>
              <a:t> is a popular platform across many STEM fields: </a:t>
            </a:r>
          </a:p>
          <a:p>
            <a:pPr marL="0" indent="0">
              <a:lnSpc>
                <a:spcPct val="100000"/>
              </a:lnSpc>
              <a:spcBef>
                <a:spcPts val="0"/>
              </a:spcBef>
              <a:buNone/>
            </a:pPr>
            <a:r>
              <a:rPr lang="en-US" dirty="0">
                <a:hlinkClick r:id="rId2"/>
              </a:rPr>
              <a:t>https://www.sciserver.org/</a:t>
            </a:r>
            <a:r>
              <a:rPr lang="en-US" dirty="0"/>
              <a:t> </a:t>
            </a:r>
          </a:p>
          <a:p>
            <a:pPr marL="0" lvl="0" indent="0">
              <a:lnSpc>
                <a:spcPct val="100000"/>
              </a:lnSpc>
              <a:spcBef>
                <a:spcPts val="0"/>
              </a:spcBef>
              <a:buNone/>
            </a:pPr>
            <a:endParaRPr lang="en-US"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r>
              <a:rPr lang="en-US" i="1" dirty="0"/>
              <a:t>In the long run you should choose the tools that you’re most comfortable with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0406" y="3950017"/>
            <a:ext cx="6333594" cy="1973550"/>
          </a:xfrm>
          <a:prstGeom prst="rect">
            <a:avLst/>
          </a:prstGeom>
        </p:spPr>
      </p:pic>
    </p:spTree>
    <p:extLst>
      <p:ext uri="{BB962C8B-B14F-4D97-AF65-F5344CB8AC3E}">
        <p14:creationId xmlns:p14="http://schemas.microsoft.com/office/powerpoint/2010/main" val="170205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Haven’t Already </a:t>
            </a:r>
          </a:p>
        </p:txBody>
      </p:sp>
      <p:sp>
        <p:nvSpPr>
          <p:cNvPr id="3" name="Content Placeholder 2"/>
          <p:cNvSpPr>
            <a:spLocks noGrp="1"/>
          </p:cNvSpPr>
          <p:nvPr>
            <p:ph idx="1"/>
          </p:nvPr>
        </p:nvSpPr>
        <p:spPr>
          <a:xfrm>
            <a:off x="680322" y="2336872"/>
            <a:ext cx="6131296" cy="4050675"/>
          </a:xfrm>
        </p:spPr>
        <p:txBody>
          <a:bodyPr/>
          <a:lstStyle/>
          <a:p>
            <a:pPr marL="0" lvl="0" indent="0">
              <a:lnSpc>
                <a:spcPct val="100000"/>
              </a:lnSpc>
              <a:spcBef>
                <a:spcPts val="0"/>
              </a:spcBef>
              <a:buNone/>
            </a:pPr>
            <a:r>
              <a:rPr lang="en-US" dirty="0">
                <a:hlinkClick r:id="rId2"/>
              </a:rPr>
              <a:t>https://www.anaconda.com/products/individual</a:t>
            </a:r>
            <a:endParaRPr lang="en-US" dirty="0"/>
          </a:p>
          <a:p>
            <a:pPr lvl="1">
              <a:lnSpc>
                <a:spcPct val="100000"/>
              </a:lnSpc>
              <a:spcBef>
                <a:spcPts val="0"/>
              </a:spcBef>
            </a:pPr>
            <a:r>
              <a:rPr lang="en-US" dirty="0"/>
              <a:t>This will install Python, Anaconda, and </a:t>
            </a:r>
            <a:r>
              <a:rPr lang="en-US" dirty="0" err="1"/>
              <a:t>Jupyter</a:t>
            </a:r>
            <a:r>
              <a:rPr lang="en-US" dirty="0"/>
              <a:t> Notebooks </a:t>
            </a:r>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Latest version of python: 3.9.4 </a:t>
            </a:r>
          </a:p>
          <a:p>
            <a:pPr lvl="1">
              <a:lnSpc>
                <a:spcPct val="100000"/>
              </a:lnSpc>
              <a:spcBef>
                <a:spcPts val="0"/>
              </a:spcBef>
            </a:pPr>
            <a:r>
              <a:rPr lang="en-US" dirty="0"/>
              <a:t>Most libraries now require &gt;= 3.6 </a:t>
            </a:r>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Python 2.7 is </a:t>
            </a:r>
            <a:r>
              <a:rPr lang="en-US" i="1" dirty="0"/>
              <a:t>deprecated</a:t>
            </a:r>
            <a:r>
              <a:rPr lang="en-US"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000" y="3053107"/>
            <a:ext cx="5335104" cy="3334440"/>
          </a:xfrm>
          <a:prstGeom prst="rect">
            <a:avLst/>
          </a:prstGeom>
        </p:spPr>
      </p:pic>
    </p:spTree>
    <p:extLst>
      <p:ext uri="{BB962C8B-B14F-4D97-AF65-F5344CB8AC3E}">
        <p14:creationId xmlns:p14="http://schemas.microsoft.com/office/powerpoint/2010/main" val="127389706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457</TotalTime>
  <Words>779</Words>
  <Application>Microsoft Macintosh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Berlin</vt:lpstr>
      <vt:lpstr>Introduction</vt:lpstr>
      <vt:lpstr>Hello! </vt:lpstr>
      <vt:lpstr>Survey Responses </vt:lpstr>
      <vt:lpstr>Survey Responses </vt:lpstr>
      <vt:lpstr>Tools: A Text Editor </vt:lpstr>
      <vt:lpstr>Tools: A Terminal </vt:lpstr>
      <vt:lpstr>Tools: A Terminal </vt:lpstr>
      <vt:lpstr>Tools: Cloud Computing </vt:lpstr>
      <vt:lpstr>If You Haven’t Already </vt:lpstr>
      <vt:lpstr>Other Resources</vt:lpstr>
      <vt:lpstr>Goals </vt:lpstr>
      <vt:lpstr>Monday Motivation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James Johnson</cp:lastModifiedBy>
  <cp:revision>229</cp:revision>
  <dcterms:created xsi:type="dcterms:W3CDTF">2020-02-27T18:08:37Z</dcterms:created>
  <dcterms:modified xsi:type="dcterms:W3CDTF">2021-05-10T14:22:06Z</dcterms:modified>
</cp:coreProperties>
</file>