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17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74"/>
  </p:normalViewPr>
  <p:slideViewPr>
    <p:cSldViewPr snapToGrid="0" snapToObjects="1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4793D-962B-AE4B-9653-ECCE89FFBBCD}" type="datetimeFigureOut">
              <a:rPr lang="en-US" smtClean="0"/>
              <a:t>5/10/22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5BA3D-4842-9A4E-8EED-42DBC3FF3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96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you can also do sum(*x) with a pre-defined tuple x and the same functionality runs.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BA3D-4842-9A4E-8EED-42DBC3FF31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0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you can also do ages(**x) with</a:t>
            </a:r>
            <a:r>
              <a:rPr lang="en-US" baseline="0" dirty="0"/>
              <a:t> a pre-defined dictionary x and the same functionality runs. Matplotlib’s API is particularly full of these **</a:t>
            </a:r>
            <a:r>
              <a:rPr lang="en-US" baseline="0" dirty="0" err="1"/>
              <a:t>kwargs</a:t>
            </a:r>
            <a:r>
              <a:rPr lang="en-US" baseline="0" dirty="0"/>
              <a:t> constructions, which can get confusing, but to get the keyword arguments your after, simply follow the trail of additional functions that it references.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5BA3D-4842-9A4E-8EED-42DBC3FF31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15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API: Application Programming Interface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5BA3D-4842-9A4E-8EED-42DBC3FF31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78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 them that you can pipe this to a PDF and send it to your collaborators.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BA3D-4842-9A4E-8EED-42DBC3FF31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66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rkdownguide.org/basic-syntax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numpy.org/doc/stable/reference/generated/numpy.all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Documentation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SURP 2022 </a:t>
            </a:r>
            <a:r>
              <a:rPr lang="en-US" dirty="0"/>
              <a:t>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Johnson</a:t>
            </a:r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**</a:t>
            </a:r>
            <a:r>
              <a:rPr lang="en-US" dirty="0" err="1"/>
              <a:t>kwargs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5270103" cy="4173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Indicates that the function accepts an arbitrary number of keyword arguments. </a:t>
            </a:r>
          </a:p>
          <a:p>
            <a:pPr marL="0" indent="0">
              <a:buNone/>
            </a:pPr>
            <a:r>
              <a:rPr lang="en-US" dirty="0"/>
              <a:t>Sometimes these are keyword arguments which will be passed to </a:t>
            </a:r>
            <a:r>
              <a:rPr lang="en-US" i="1" dirty="0"/>
              <a:t>another function</a:t>
            </a:r>
            <a:r>
              <a:rPr lang="en-US" dirty="0"/>
              <a:t>. This will be made clear in the </a:t>
            </a:r>
            <a:r>
              <a:rPr lang="en-US" i="1" dirty="0"/>
              <a:t>Parameters</a:t>
            </a:r>
            <a:r>
              <a:rPr lang="en-US" dirty="0"/>
              <a:t> section of a </a:t>
            </a:r>
            <a:r>
              <a:rPr lang="en-US" dirty="0" err="1"/>
              <a:t>docstring</a:t>
            </a:r>
            <a:r>
              <a:rPr lang="en-US" dirty="0"/>
              <a:t>. </a:t>
            </a:r>
          </a:p>
          <a:p>
            <a:pPr lvl="1"/>
            <a:r>
              <a:rPr lang="en-US" i="1" dirty="0" err="1"/>
              <a:t>kwargs</a:t>
            </a:r>
            <a:r>
              <a:rPr lang="en-US" dirty="0"/>
              <a:t> in this case is a </a:t>
            </a:r>
            <a:r>
              <a:rPr lang="en-US" i="1" dirty="0" err="1"/>
              <a:t>dict</a:t>
            </a:r>
            <a:r>
              <a:rPr lang="en-US" i="1" dirty="0"/>
              <a:t> </a:t>
            </a:r>
            <a:endParaRPr lang="en-US" dirty="0"/>
          </a:p>
          <a:p>
            <a:pPr marL="0" indent="0">
              <a:buNone/>
            </a:pPr>
            <a:br>
              <a:rPr lang="en-US" i="1" dirty="0"/>
            </a:br>
            <a:r>
              <a:rPr lang="en-US" dirty="0"/>
              <a:t>Example: print names and ages for an unknown number of people.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482" y="894686"/>
            <a:ext cx="54991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36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Documentation: Other Aspects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Parameters, returns, raises, etc. for </a:t>
            </a:r>
            <a:r>
              <a:rPr lang="en-US" i="1" dirty="0"/>
              <a:t>all </a:t>
            </a:r>
            <a:r>
              <a:rPr lang="en-US" dirty="0"/>
              <a:t>components of a software is often referred to as the “Comprehensive API Reference”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Additional pieces of documentation include, though not limited to: </a:t>
            </a:r>
          </a:p>
          <a:p>
            <a:pPr lvl="1"/>
            <a:r>
              <a:rPr lang="en-US" dirty="0"/>
              <a:t>Installation instructions </a:t>
            </a:r>
          </a:p>
          <a:p>
            <a:pPr lvl="1"/>
            <a:r>
              <a:rPr lang="en-US" dirty="0"/>
              <a:t>Tutorials and example code </a:t>
            </a:r>
          </a:p>
          <a:p>
            <a:pPr lvl="1"/>
            <a:r>
              <a:rPr lang="en-US" dirty="0"/>
              <a:t>Where to submit bug reports </a:t>
            </a:r>
          </a:p>
          <a:p>
            <a:pPr lvl="1"/>
            <a:r>
              <a:rPr lang="en-US" dirty="0"/>
              <a:t>Developer’s documentation </a:t>
            </a:r>
            <a:r>
              <a:rPr lang="mr-IN" dirty="0"/>
              <a:t>–</a:t>
            </a:r>
            <a:r>
              <a:rPr lang="en-US" dirty="0"/>
              <a:t> how to contribute to an open-source project </a:t>
            </a:r>
          </a:p>
        </p:txBody>
      </p:sp>
    </p:spTree>
    <p:extLst>
      <p:ext uri="{BB962C8B-B14F-4D97-AF65-F5344CB8AC3E}">
        <p14:creationId xmlns:p14="http://schemas.microsoft.com/office/powerpoint/2010/main" val="390154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9646-978A-7D4C-A4A5-DAB3BB70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14DC0-ABEF-5E46-BAC6-BE33494C7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319" y="2092175"/>
            <a:ext cx="11773549" cy="4617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/>
              <a:t>Another markup/type-setting language (RST and HTML are also markup languages)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2300" dirty="0"/>
              <a:t>Can be written directly within </a:t>
            </a:r>
            <a:r>
              <a:rPr lang="en-US" sz="2300" dirty="0" err="1"/>
              <a:t>jupyter</a:t>
            </a:r>
            <a:r>
              <a:rPr lang="en-US" sz="2300" dirty="0"/>
              <a:t> notebooks via </a:t>
            </a:r>
            <a:r>
              <a:rPr lang="en-US" sz="2300" i="1" dirty="0"/>
              <a:t>Cell &gt; Cell Type &gt; Markdown</a:t>
            </a:r>
            <a:endParaRPr lang="en-US" sz="2300" dirty="0"/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2300" dirty="0"/>
              <a:t>Can embed hyperlinks to specific locations within your notebook or to external webpages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2300" dirty="0"/>
              <a:t>Can include LaTeX math-type and raw HTML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2300" dirty="0"/>
              <a:t>By including markdown cells within your </a:t>
            </a:r>
            <a:r>
              <a:rPr lang="en-US" sz="2300" dirty="0" err="1"/>
              <a:t>jupyter</a:t>
            </a:r>
            <a:r>
              <a:rPr lang="en-US" sz="2300" dirty="0"/>
              <a:t> notebooks and then exporting to a PDF via </a:t>
            </a:r>
            <a:r>
              <a:rPr lang="en-US" sz="2300" i="1" dirty="0"/>
              <a:t>File &gt; Download as &gt; PDF via LaTeX (.pdf)</a:t>
            </a:r>
            <a:r>
              <a:rPr lang="en-US" sz="2300" dirty="0"/>
              <a:t>, you can easily make type-set notes for collaborators</a:t>
            </a:r>
          </a:p>
        </p:txBody>
      </p:sp>
    </p:spTree>
    <p:extLst>
      <p:ext uri="{BB962C8B-B14F-4D97-AF65-F5344CB8AC3E}">
        <p14:creationId xmlns:p14="http://schemas.microsoft.com/office/powerpoint/2010/main" val="4190781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9646-978A-7D4C-A4A5-DAB3BB70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Markdown</a:t>
            </a: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84ACC30-534B-8540-887A-6D727A739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9725"/>
            <a:ext cx="12192000" cy="458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24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9646-978A-7D4C-A4A5-DAB3BB70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Markdown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A3FAB2A-4A43-FD44-B956-89D087D46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0291"/>
            <a:ext cx="12192000" cy="388448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86CDB7-8488-6A45-8437-5ED66E7AB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94362"/>
            <a:ext cx="11822805" cy="463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Markdown can also include images and tables. Reference: </a:t>
            </a:r>
            <a:r>
              <a:rPr lang="en-US" sz="2000" dirty="0">
                <a:hlinkClick r:id="rId4"/>
              </a:rPr>
              <a:t>https://www.markdownguide.org/basic-syntax/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7450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C5F5-D7C1-A644-AC75-EDE01AE87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Markdown: Stepping-Stone to 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F8811-A94E-064F-BC0A-4814464D5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9608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can build websites in markdown using GitHub Pages</a:t>
            </a:r>
          </a:p>
          <a:p>
            <a:pPr lvl="1"/>
            <a:r>
              <a:rPr lang="en-US" dirty="0"/>
              <a:t>Having a nice professional website is proving to be increasingly important for getting a foothold in many industries, academia included</a:t>
            </a:r>
          </a:p>
          <a:p>
            <a:pPr lvl="1"/>
            <a:r>
              <a:rPr lang="en-US" dirty="0"/>
              <a:t>Because you can include raw HTML directly within markdown, it’s a stone’s throw from CSS and JavaScript, the more “bare bones” tools of web development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We’ll talk a little bit about GitHub in the last session!</a:t>
            </a:r>
          </a:p>
        </p:txBody>
      </p:sp>
    </p:spTree>
    <p:extLst>
      <p:ext uri="{BB962C8B-B14F-4D97-AF65-F5344CB8AC3E}">
        <p14:creationId xmlns:p14="http://schemas.microsoft.com/office/powerpoint/2010/main" val="384216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You Should Care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074115" cy="407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Because you need to know how to read it! Answering your own questions about python is considerably easier if you simply know </a:t>
            </a:r>
            <a:r>
              <a:rPr lang="en-US" i="1" dirty="0"/>
              <a:t>where to look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Enhancement Proposal (PEP) 287 established </a:t>
            </a:r>
            <a:r>
              <a:rPr lang="en-US" dirty="0" err="1"/>
              <a:t>reStructuredText</a:t>
            </a:r>
            <a:r>
              <a:rPr lang="en-US" dirty="0"/>
              <a:t> (RST) as the standard markup language for python documentation </a:t>
            </a:r>
          </a:p>
          <a:p>
            <a:pPr lvl="1"/>
            <a:r>
              <a:rPr lang="en-US" dirty="0"/>
              <a:t>Whether or not you ever write documentation, you will encounter RST using python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Bonus: What does *</a:t>
            </a:r>
            <a:r>
              <a:rPr lang="en-US" dirty="0" err="1"/>
              <a:t>args</a:t>
            </a:r>
            <a:r>
              <a:rPr lang="en-US" dirty="0"/>
              <a:t> and **</a:t>
            </a:r>
            <a:r>
              <a:rPr lang="en-US" dirty="0" err="1"/>
              <a:t>kwargs</a:t>
            </a:r>
            <a:r>
              <a:rPr lang="en-US" dirty="0"/>
              <a:t> mean? </a:t>
            </a:r>
          </a:p>
        </p:txBody>
      </p:sp>
    </p:spTree>
    <p:extLst>
      <p:ext uri="{BB962C8B-B14F-4D97-AF65-F5344CB8AC3E}">
        <p14:creationId xmlns:p14="http://schemas.microsoft.com/office/powerpoint/2010/main" val="183632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reStructuredText</a:t>
            </a:r>
            <a:r>
              <a:rPr lang="en-US" dirty="0"/>
              <a:t> (RST)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966139" cy="39138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standard format of python documentation </a:t>
            </a:r>
          </a:p>
          <a:p>
            <a:pPr lvl="1"/>
            <a:r>
              <a:rPr lang="en-US" dirty="0"/>
              <a:t>Easily ported into HTML and PDF formats, among others </a:t>
            </a:r>
          </a:p>
          <a:p>
            <a:pPr lvl="1"/>
            <a:r>
              <a:rPr lang="en-US" dirty="0"/>
              <a:t>Relatively easy to read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Online documentation is generally this content ported to HTML, while </a:t>
            </a:r>
            <a:r>
              <a:rPr lang="en-US" dirty="0" err="1"/>
              <a:t>docstrings</a:t>
            </a:r>
            <a:r>
              <a:rPr lang="en-US" dirty="0"/>
              <a:t> </a:t>
            </a:r>
            <a:r>
              <a:rPr lang="en-US" i="1" dirty="0"/>
              <a:t>viewed in python</a:t>
            </a:r>
            <a:r>
              <a:rPr lang="en-US" dirty="0"/>
              <a:t> show the raw RST.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</a:t>
            </a:r>
            <a:r>
              <a:rPr lang="en-US" dirty="0" err="1"/>
              <a:t>numpy.all</a:t>
            </a:r>
            <a:r>
              <a:rPr lang="en-US" dirty="0"/>
              <a:t> </a:t>
            </a:r>
            <a:r>
              <a:rPr lang="en-US" dirty="0" err="1"/>
              <a:t>docstring</a:t>
            </a:r>
            <a:r>
              <a:rPr lang="en-US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734" y="0"/>
            <a:ext cx="51183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56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reStructuredText</a:t>
            </a:r>
            <a:r>
              <a:rPr lang="en-US" dirty="0"/>
              <a:t> (RST)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460" y="1268042"/>
            <a:ext cx="5252234" cy="4982633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966139" cy="39138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standard format of python documentation </a:t>
            </a:r>
          </a:p>
          <a:p>
            <a:pPr lvl="1"/>
            <a:r>
              <a:rPr lang="en-US" dirty="0"/>
              <a:t>Easily ported into HTML and PDF formats, among others </a:t>
            </a:r>
          </a:p>
          <a:p>
            <a:pPr lvl="1"/>
            <a:r>
              <a:rPr lang="en-US" dirty="0"/>
              <a:t>Relatively easy to read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Online documentation is generally this content ported to HTML, while </a:t>
            </a:r>
            <a:r>
              <a:rPr lang="en-US" dirty="0" err="1"/>
              <a:t>docstrings</a:t>
            </a:r>
            <a:r>
              <a:rPr lang="en-US" dirty="0"/>
              <a:t> </a:t>
            </a:r>
            <a:r>
              <a:rPr lang="en-US" i="1" dirty="0"/>
              <a:t>viewed in python</a:t>
            </a:r>
            <a:r>
              <a:rPr lang="en-US" dirty="0"/>
              <a:t> show the raw RST.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</a:t>
            </a:r>
            <a:r>
              <a:rPr lang="en-US" dirty="0" err="1"/>
              <a:t>numpy.all</a:t>
            </a:r>
            <a:r>
              <a:rPr lang="en-US" dirty="0"/>
              <a:t> </a:t>
            </a:r>
            <a:r>
              <a:rPr lang="en-US" dirty="0" err="1"/>
              <a:t>docstring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5516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911548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the </a:t>
            </a:r>
            <a:r>
              <a:rPr lang="en-US" i="1" dirty="0"/>
              <a:t>all</a:t>
            </a:r>
            <a:r>
              <a:rPr lang="en-US" dirty="0"/>
              <a:t> function from </a:t>
            </a:r>
            <a:r>
              <a:rPr lang="en-US" dirty="0" err="1"/>
              <a:t>NumPy</a:t>
            </a:r>
            <a:r>
              <a:rPr lang="en-US" dirty="0"/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Most of the documentation astronomers will see looks very similar to this.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734" y="0"/>
            <a:ext cx="51183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42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911548" cy="3599316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Short description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Parameters (in the order they should be passed) and subsequent keyword arguments. Their data type is noted along with a description of what it represents.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What it returns, if anything, and a data type and description for that too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734" y="0"/>
            <a:ext cx="51183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2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06" y="1985963"/>
            <a:ext cx="6175733" cy="48720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/>
              <a:t>See Also for other relevant parts of the documentation 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/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Notes </a:t>
            </a:r>
            <a:r>
              <a:rPr lang="mr-IN" dirty="0"/>
              <a:t>–</a:t>
            </a:r>
            <a:r>
              <a:rPr lang="en-US" dirty="0"/>
              <a:t> any caveats or relevant pieces of information on the function’s implementation. 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/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Example code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Math is written with </a:t>
            </a:r>
            <a:r>
              <a:rPr lang="en-US" i="1" dirty="0"/>
              <a:t>:math:</a:t>
            </a:r>
            <a:r>
              <a:rPr lang="en-US" dirty="0"/>
              <a:t> followed by LaTeX style escape sequences within `` (e.g. </a:t>
            </a:r>
            <a:r>
              <a:rPr lang="en-US" i="1" dirty="0"/>
              <a:t>:math:`\eta`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460" y="1268042"/>
            <a:ext cx="5252234" cy="498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6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What This Example Looks Like in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082748" cy="359931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Same information as the RST, but formatted nicely.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4C3366-ACFD-AB46-A23D-7F6A4B6C1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263" y="2001701"/>
            <a:ext cx="4705483" cy="485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1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6143559" cy="4157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Indicates that the function accepts an arbitrary number of positional arguments (i.e. non-keyword arguments) </a:t>
            </a:r>
          </a:p>
          <a:p>
            <a:pPr lvl="1"/>
            <a:r>
              <a:rPr lang="en-US" dirty="0"/>
              <a:t>The data type and description that follows applies to all of them </a:t>
            </a:r>
          </a:p>
          <a:p>
            <a:pPr lvl="1"/>
            <a:r>
              <a:rPr lang="en-US" i="1" dirty="0" err="1"/>
              <a:t>args</a:t>
            </a:r>
            <a:r>
              <a:rPr lang="en-US" i="1" dirty="0"/>
              <a:t> </a:t>
            </a:r>
            <a:r>
              <a:rPr lang="en-US" dirty="0"/>
              <a:t>in this case is a </a:t>
            </a:r>
            <a:r>
              <a:rPr lang="en-US" i="1" dirty="0"/>
              <a:t>tuple</a:t>
            </a: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calculate sum of an unknown number of numbers.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881" y="461939"/>
            <a:ext cx="5118100" cy="60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6419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328</TotalTime>
  <Words>793</Words>
  <Application>Microsoft Macintosh PowerPoint</Application>
  <PresentationFormat>Widescreen</PresentationFormat>
  <Paragraphs>103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Trebuchet MS</vt:lpstr>
      <vt:lpstr>Berlin</vt:lpstr>
      <vt:lpstr>Documentation in Python</vt:lpstr>
      <vt:lpstr>Why You Should Care </vt:lpstr>
      <vt:lpstr>reStructuredText (RST) </vt:lpstr>
      <vt:lpstr>reStructuredText (RST) </vt:lpstr>
      <vt:lpstr>Example RST</vt:lpstr>
      <vt:lpstr>Example RST</vt:lpstr>
      <vt:lpstr>Example RST </vt:lpstr>
      <vt:lpstr>What This Example Looks Like in HTML</vt:lpstr>
      <vt:lpstr>*args</vt:lpstr>
      <vt:lpstr>**kwargs </vt:lpstr>
      <vt:lpstr>Documentation: Other Aspects </vt:lpstr>
      <vt:lpstr>Markdown</vt:lpstr>
      <vt:lpstr>Markdown</vt:lpstr>
      <vt:lpstr>Markdown</vt:lpstr>
      <vt:lpstr>Markdown: Stepping-Stone to Web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W.</cp:lastModifiedBy>
  <cp:revision>126</cp:revision>
  <dcterms:created xsi:type="dcterms:W3CDTF">2020-02-27T18:08:37Z</dcterms:created>
  <dcterms:modified xsi:type="dcterms:W3CDTF">2022-05-10T17:21:54Z</dcterms:modified>
</cp:coreProperties>
</file>