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10"/>
  </p:notesMasterIdLst>
  <p:sldIdLst>
    <p:sldId id="256" r:id="rId2"/>
    <p:sldId id="257" r:id="rId3"/>
    <p:sldId id="260" r:id="rId4"/>
    <p:sldId id="258" r:id="rId5"/>
    <p:sldId id="262" r:id="rId6"/>
    <p:sldId id="259"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38"/>
  </p:normalViewPr>
  <p:slideViewPr>
    <p:cSldViewPr snapToGrid="0" snapToObjects="1">
      <p:cViewPr varScale="1">
        <p:scale>
          <a:sx n="128" d="100"/>
          <a:sy n="128" d="100"/>
        </p:scale>
        <p:origin x="1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30029-667A-1041-872B-CEEDC4A9037A}" type="datetimeFigureOut">
              <a:rPr lang="en-US" smtClean="0"/>
              <a:t>5/15/23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404BB6-F1B4-5448-A7B5-A6101B8E236F}" type="slidenum">
              <a:rPr lang="en-US" smtClean="0"/>
              <a:t>‹#›</a:t>
            </a:fld>
            <a:endParaRPr lang="en-US"/>
          </a:p>
        </p:txBody>
      </p:sp>
    </p:spTree>
    <p:extLst>
      <p:ext uri="{BB962C8B-B14F-4D97-AF65-F5344CB8AC3E}">
        <p14:creationId xmlns:p14="http://schemas.microsoft.com/office/powerpoint/2010/main" val="1325726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Premium accounts are something like $8 per month.</a:t>
            </a:r>
          </a:p>
        </p:txBody>
      </p:sp>
      <p:sp>
        <p:nvSpPr>
          <p:cNvPr id="4" name="Slide Number Placeholder 3"/>
          <p:cNvSpPr>
            <a:spLocks noGrp="1"/>
          </p:cNvSpPr>
          <p:nvPr>
            <p:ph type="sldNum" sz="quarter" idx="5"/>
          </p:nvPr>
        </p:nvSpPr>
        <p:spPr/>
        <p:txBody>
          <a:bodyPr/>
          <a:lstStyle/>
          <a:p>
            <a:fld id="{90404BB6-F1B4-5448-A7B5-A6101B8E236F}" type="slidenum">
              <a:rPr lang="en-US" smtClean="0"/>
              <a:t>2</a:t>
            </a:fld>
            <a:endParaRPr lang="en-US"/>
          </a:p>
        </p:txBody>
      </p:sp>
    </p:spTree>
    <p:extLst>
      <p:ext uri="{BB962C8B-B14F-4D97-AF65-F5344CB8AC3E}">
        <p14:creationId xmlns:p14="http://schemas.microsoft.com/office/powerpoint/2010/main" val="346579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categories are definitely not mutually exclusive.</a:t>
            </a:r>
          </a:p>
        </p:txBody>
      </p:sp>
      <p:sp>
        <p:nvSpPr>
          <p:cNvPr id="4" name="Slide Number Placeholder 3"/>
          <p:cNvSpPr>
            <a:spLocks noGrp="1"/>
          </p:cNvSpPr>
          <p:nvPr>
            <p:ph type="sldNum" sz="quarter" idx="5"/>
          </p:nvPr>
        </p:nvSpPr>
        <p:spPr/>
        <p:txBody>
          <a:bodyPr/>
          <a:lstStyle/>
          <a:p>
            <a:fld id="{90404BB6-F1B4-5448-A7B5-A6101B8E236F}" type="slidenum">
              <a:rPr lang="en-US" smtClean="0"/>
              <a:t>3</a:t>
            </a:fld>
            <a:endParaRPr lang="en-US"/>
          </a:p>
        </p:txBody>
      </p:sp>
    </p:spTree>
    <p:extLst>
      <p:ext uri="{BB962C8B-B14F-4D97-AF65-F5344CB8AC3E}">
        <p14:creationId xmlns:p14="http://schemas.microsoft.com/office/powerpoint/2010/main" val="133634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SciPy and matplotlib also host their source code on GitHub. The code that you put in your repository can be in any language.</a:t>
            </a:r>
          </a:p>
        </p:txBody>
      </p:sp>
      <p:sp>
        <p:nvSpPr>
          <p:cNvPr id="4" name="Slide Number Placeholder 3"/>
          <p:cNvSpPr>
            <a:spLocks noGrp="1"/>
          </p:cNvSpPr>
          <p:nvPr>
            <p:ph type="sldNum" sz="quarter" idx="5"/>
          </p:nvPr>
        </p:nvSpPr>
        <p:spPr/>
        <p:txBody>
          <a:bodyPr/>
          <a:lstStyle/>
          <a:p>
            <a:fld id="{90404BB6-F1B4-5448-A7B5-A6101B8E236F}" type="slidenum">
              <a:rPr lang="en-US" smtClean="0"/>
              <a:t>4</a:t>
            </a:fld>
            <a:endParaRPr lang="en-US"/>
          </a:p>
        </p:txBody>
      </p:sp>
    </p:spTree>
    <p:extLst>
      <p:ext uri="{BB962C8B-B14F-4D97-AF65-F5344CB8AC3E}">
        <p14:creationId xmlns:p14="http://schemas.microsoft.com/office/powerpoint/2010/main" val="61630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versus remote really just differentiates between </a:t>
            </a:r>
            <a:r>
              <a:rPr lang="en-US" i="1" dirty="0"/>
              <a:t>your copy</a:t>
            </a:r>
            <a:r>
              <a:rPr lang="en-US" i="0" dirty="0"/>
              <a:t> and </a:t>
            </a:r>
            <a:r>
              <a:rPr lang="en-US" i="1" dirty="0"/>
              <a:t>GitHub’s copy</a:t>
            </a:r>
            <a:r>
              <a:rPr lang="en-US" i="0" dirty="0"/>
              <a:t>.</a:t>
            </a:r>
            <a:endParaRPr lang="en-US" dirty="0"/>
          </a:p>
        </p:txBody>
      </p:sp>
      <p:sp>
        <p:nvSpPr>
          <p:cNvPr id="4" name="Slide Number Placeholder 3"/>
          <p:cNvSpPr>
            <a:spLocks noGrp="1"/>
          </p:cNvSpPr>
          <p:nvPr>
            <p:ph type="sldNum" sz="quarter" idx="5"/>
          </p:nvPr>
        </p:nvSpPr>
        <p:spPr/>
        <p:txBody>
          <a:bodyPr/>
          <a:lstStyle/>
          <a:p>
            <a:fld id="{90404BB6-F1B4-5448-A7B5-A6101B8E236F}" type="slidenum">
              <a:rPr lang="en-US" smtClean="0"/>
              <a:t>5</a:t>
            </a:fld>
            <a:endParaRPr lang="en-US"/>
          </a:p>
        </p:txBody>
      </p:sp>
    </p:spTree>
    <p:extLst>
      <p:ext uri="{BB962C8B-B14F-4D97-AF65-F5344CB8AC3E}">
        <p14:creationId xmlns:p14="http://schemas.microsoft.com/office/powerpoint/2010/main" val="3476231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is taken from VICE, where the change is a simple modification of the logo displayed on the README. Even though the lines overlap significantly, GitHub’s algorithm is simple – it’s just a subtraction of the previous line and an addition of the new line.</a:t>
            </a:r>
          </a:p>
        </p:txBody>
      </p:sp>
      <p:sp>
        <p:nvSpPr>
          <p:cNvPr id="4" name="Slide Number Placeholder 3"/>
          <p:cNvSpPr>
            <a:spLocks noGrp="1"/>
          </p:cNvSpPr>
          <p:nvPr>
            <p:ph type="sldNum" sz="quarter" idx="5"/>
          </p:nvPr>
        </p:nvSpPr>
        <p:spPr/>
        <p:txBody>
          <a:bodyPr/>
          <a:lstStyle/>
          <a:p>
            <a:fld id="{90404BB6-F1B4-5448-A7B5-A6101B8E236F}" type="slidenum">
              <a:rPr lang="en-US" smtClean="0"/>
              <a:t>6</a:t>
            </a:fld>
            <a:endParaRPr lang="en-US"/>
          </a:p>
        </p:txBody>
      </p:sp>
    </p:spTree>
    <p:extLst>
      <p:ext uri="{BB962C8B-B14F-4D97-AF65-F5344CB8AC3E}">
        <p14:creationId xmlns:p14="http://schemas.microsoft.com/office/powerpoint/2010/main" val="3143109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more widely used than GitLab and Bitbucket, at least within astronomy. There are many additional commands not listed on the slide, some of which would fall under the categories of uploading and downloading, but these are the ones that are used the most, and the ones that are the most relevant to researchers and folks getting started with GitHub.</a:t>
            </a:r>
          </a:p>
        </p:txBody>
      </p:sp>
      <p:sp>
        <p:nvSpPr>
          <p:cNvPr id="4" name="Slide Number Placeholder 3"/>
          <p:cNvSpPr>
            <a:spLocks noGrp="1"/>
          </p:cNvSpPr>
          <p:nvPr>
            <p:ph type="sldNum" sz="quarter" idx="5"/>
          </p:nvPr>
        </p:nvSpPr>
        <p:spPr/>
        <p:txBody>
          <a:bodyPr/>
          <a:lstStyle/>
          <a:p>
            <a:fld id="{90404BB6-F1B4-5448-A7B5-A6101B8E236F}" type="slidenum">
              <a:rPr lang="en-US" smtClean="0"/>
              <a:t>7</a:t>
            </a:fld>
            <a:endParaRPr lang="en-US"/>
          </a:p>
        </p:txBody>
      </p:sp>
    </p:spTree>
    <p:extLst>
      <p:ext uri="{BB962C8B-B14F-4D97-AF65-F5344CB8AC3E}">
        <p14:creationId xmlns:p14="http://schemas.microsoft.com/office/powerpoint/2010/main" val="4265377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Joke slide: the reference is to the game Dark Souls and other titles from </a:t>
            </a:r>
            <a:r>
              <a:rPr lang="en-US" dirty="0" err="1"/>
              <a:t>FromSoftware</a:t>
            </a:r>
            <a:r>
              <a:rPr lang="en-US" dirty="0"/>
              <a:t>, known for their difficulty that cannot be adjusted to accommodate </a:t>
            </a:r>
            <a:r>
              <a:rPr lang="en-US" dirty="0" err="1"/>
              <a:t>noobz</a:t>
            </a:r>
            <a:r>
              <a:rPr lang="en-US" dirty="0"/>
              <a:t>.</a:t>
            </a:r>
          </a:p>
        </p:txBody>
      </p:sp>
      <p:sp>
        <p:nvSpPr>
          <p:cNvPr id="4" name="Slide Number Placeholder 3"/>
          <p:cNvSpPr>
            <a:spLocks noGrp="1"/>
          </p:cNvSpPr>
          <p:nvPr>
            <p:ph type="sldNum" sz="quarter" idx="5"/>
          </p:nvPr>
        </p:nvSpPr>
        <p:spPr/>
        <p:txBody>
          <a:bodyPr/>
          <a:lstStyle/>
          <a:p>
            <a:fld id="{90404BB6-F1B4-5448-A7B5-A6101B8E236F}" type="slidenum">
              <a:rPr lang="en-US" smtClean="0"/>
              <a:t>8</a:t>
            </a:fld>
            <a:endParaRPr lang="en-US"/>
          </a:p>
        </p:txBody>
      </p:sp>
    </p:spTree>
    <p:extLst>
      <p:ext uri="{BB962C8B-B14F-4D97-AF65-F5344CB8AC3E}">
        <p14:creationId xmlns:p14="http://schemas.microsoft.com/office/powerpoint/2010/main" val="1204450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5/15/23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5/15/23</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5/15/23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GitHub</a:t>
            </a:r>
          </a:p>
        </p:txBody>
      </p:sp>
      <p:sp>
        <p:nvSpPr>
          <p:cNvPr id="3" name="Subtitle 2"/>
          <p:cNvSpPr>
            <a:spLocks noGrp="1"/>
          </p:cNvSpPr>
          <p:nvPr>
            <p:ph type="subTitle" idx="1"/>
          </p:nvPr>
        </p:nvSpPr>
        <p:spPr/>
        <p:txBody>
          <a:bodyPr>
            <a:normAutofit lnSpcReduction="10000"/>
          </a:bodyPr>
          <a:lstStyle/>
          <a:p>
            <a:r>
              <a:rPr lang="en-US" dirty="0"/>
              <a:t>SURP 2023 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7FD2-5129-A9FE-C6A9-D569F9E682AB}"/>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8C11C814-2EDE-4BB8-E818-C32CC27EB124}"/>
              </a:ext>
            </a:extLst>
          </p:cNvPr>
          <p:cNvSpPr>
            <a:spLocks noGrp="1"/>
          </p:cNvSpPr>
          <p:nvPr>
            <p:ph idx="1"/>
          </p:nvPr>
        </p:nvSpPr>
        <p:spPr>
          <a:xfrm>
            <a:off x="316649" y="2484886"/>
            <a:ext cx="5088835" cy="3640971"/>
          </a:xfrm>
        </p:spPr>
        <p:txBody>
          <a:bodyPr>
            <a:normAutofit/>
          </a:bodyPr>
          <a:lstStyle/>
          <a:p>
            <a:pPr marL="0" indent="0">
              <a:buNone/>
            </a:pPr>
            <a:r>
              <a:rPr lang="en-US" dirty="0"/>
              <a:t>A website for hosting files in the cloud</a:t>
            </a:r>
          </a:p>
          <a:p>
            <a:pPr marL="0" indent="0">
              <a:buNone/>
            </a:pPr>
            <a:endParaRPr lang="en-US" dirty="0"/>
          </a:p>
          <a:p>
            <a:pPr marL="0" indent="0">
              <a:buNone/>
            </a:pPr>
            <a:r>
              <a:rPr lang="en-US" dirty="0"/>
              <a:t>More fundamentally: version control</a:t>
            </a:r>
          </a:p>
          <a:p>
            <a:pPr lvl="1"/>
            <a:r>
              <a:rPr lang="en-US" dirty="0"/>
              <a:t>Tracks changes to your files over time</a:t>
            </a:r>
          </a:p>
          <a:p>
            <a:pPr lvl="1"/>
            <a:r>
              <a:rPr lang="en-US" dirty="0"/>
              <a:t>Can host multiple versions of the same file(s)</a:t>
            </a:r>
          </a:p>
          <a:p>
            <a:pPr marL="0" indent="0">
              <a:buNone/>
            </a:pPr>
            <a:endParaRPr lang="en-US" dirty="0"/>
          </a:p>
          <a:p>
            <a:pPr marL="0" indent="0">
              <a:buNone/>
            </a:pPr>
            <a:r>
              <a:rPr lang="en-US" dirty="0"/>
              <a:t>Free to use, with some features enabled with a premium account</a:t>
            </a:r>
          </a:p>
        </p:txBody>
      </p:sp>
      <p:pic>
        <p:nvPicPr>
          <p:cNvPr id="5" name="Picture 4" descr="A cartoon character in a space suit&#10;&#10;Description automatically generated with low confidence">
            <a:extLst>
              <a:ext uri="{FF2B5EF4-FFF2-40B4-BE49-F238E27FC236}">
                <a16:creationId xmlns:a16="http://schemas.microsoft.com/office/drawing/2014/main" id="{CBFAC3FF-E1F3-54B3-00C7-3C0EB31F70E4}"/>
              </a:ext>
            </a:extLst>
          </p:cNvPr>
          <p:cNvPicPr>
            <a:picLocks noChangeAspect="1"/>
          </p:cNvPicPr>
          <p:nvPr/>
        </p:nvPicPr>
        <p:blipFill>
          <a:blip r:embed="rId3"/>
          <a:stretch>
            <a:fillRect/>
          </a:stretch>
        </p:blipFill>
        <p:spPr>
          <a:xfrm>
            <a:off x="5487251" y="2336872"/>
            <a:ext cx="6388100" cy="3937000"/>
          </a:xfrm>
          <a:prstGeom prst="rect">
            <a:avLst/>
          </a:prstGeom>
        </p:spPr>
      </p:pic>
    </p:spTree>
    <p:extLst>
      <p:ext uri="{BB962C8B-B14F-4D97-AF65-F5344CB8AC3E}">
        <p14:creationId xmlns:p14="http://schemas.microsoft.com/office/powerpoint/2010/main" val="376074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7FD2-5129-A9FE-C6A9-D569F9E682AB}"/>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8C11C814-2EDE-4BB8-E818-C32CC27EB124}"/>
              </a:ext>
            </a:extLst>
          </p:cNvPr>
          <p:cNvSpPr>
            <a:spLocks noGrp="1"/>
          </p:cNvSpPr>
          <p:nvPr>
            <p:ph idx="1"/>
          </p:nvPr>
        </p:nvSpPr>
        <p:spPr>
          <a:xfrm>
            <a:off x="316649" y="2500472"/>
            <a:ext cx="5088835" cy="3604300"/>
          </a:xfrm>
        </p:spPr>
        <p:txBody>
          <a:bodyPr/>
          <a:lstStyle/>
          <a:p>
            <a:pPr marL="0" indent="0">
              <a:buNone/>
            </a:pPr>
            <a:r>
              <a:rPr lang="en-US" dirty="0"/>
              <a:t>For researchers:</a:t>
            </a:r>
          </a:p>
          <a:p>
            <a:pPr lvl="1"/>
            <a:r>
              <a:rPr lang="en-US" dirty="0"/>
              <a:t>Share files with collaborators</a:t>
            </a:r>
          </a:p>
          <a:p>
            <a:pPr lvl="1"/>
            <a:r>
              <a:rPr lang="en-US" dirty="0"/>
              <a:t>Manage copies between multiple computers</a:t>
            </a:r>
          </a:p>
          <a:p>
            <a:pPr marL="0" indent="0">
              <a:buNone/>
            </a:pPr>
            <a:endParaRPr lang="en-US" dirty="0"/>
          </a:p>
          <a:p>
            <a:pPr marL="0" indent="0">
              <a:buNone/>
            </a:pPr>
            <a:r>
              <a:rPr lang="en-US" dirty="0"/>
              <a:t>For software developers:</a:t>
            </a:r>
          </a:p>
          <a:p>
            <a:pPr lvl="1"/>
            <a:r>
              <a:rPr lang="en-US" dirty="0"/>
              <a:t>Track changes to code over time</a:t>
            </a:r>
          </a:p>
          <a:p>
            <a:pPr lvl="1"/>
            <a:r>
              <a:rPr lang="en-US" dirty="0"/>
              <a:t>Collaborate with other developers seamlessly</a:t>
            </a:r>
          </a:p>
        </p:txBody>
      </p:sp>
      <p:pic>
        <p:nvPicPr>
          <p:cNvPr id="5" name="Picture 4" descr="A cartoon character in a space suit&#10;&#10;Description automatically generated with low confidence">
            <a:extLst>
              <a:ext uri="{FF2B5EF4-FFF2-40B4-BE49-F238E27FC236}">
                <a16:creationId xmlns:a16="http://schemas.microsoft.com/office/drawing/2014/main" id="{CBFAC3FF-E1F3-54B3-00C7-3C0EB31F70E4}"/>
              </a:ext>
            </a:extLst>
          </p:cNvPr>
          <p:cNvPicPr>
            <a:picLocks noChangeAspect="1"/>
          </p:cNvPicPr>
          <p:nvPr/>
        </p:nvPicPr>
        <p:blipFill>
          <a:blip r:embed="rId3"/>
          <a:stretch>
            <a:fillRect/>
          </a:stretch>
        </p:blipFill>
        <p:spPr>
          <a:xfrm>
            <a:off x="5487251" y="2336872"/>
            <a:ext cx="6388100" cy="3937000"/>
          </a:xfrm>
          <a:prstGeom prst="rect">
            <a:avLst/>
          </a:prstGeom>
        </p:spPr>
      </p:pic>
    </p:spTree>
    <p:extLst>
      <p:ext uri="{BB962C8B-B14F-4D97-AF65-F5344CB8AC3E}">
        <p14:creationId xmlns:p14="http://schemas.microsoft.com/office/powerpoint/2010/main" val="410420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BFF6-449D-312B-0FA7-587BC1307368}"/>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16ABCC23-6040-7DE8-6B4A-122FEB435814}"/>
              </a:ext>
            </a:extLst>
          </p:cNvPr>
          <p:cNvSpPr>
            <a:spLocks noGrp="1"/>
          </p:cNvSpPr>
          <p:nvPr>
            <p:ph idx="1"/>
          </p:nvPr>
        </p:nvSpPr>
        <p:spPr>
          <a:xfrm>
            <a:off x="125897" y="2336872"/>
            <a:ext cx="4754217" cy="4312405"/>
          </a:xfrm>
        </p:spPr>
        <p:txBody>
          <a:bodyPr/>
          <a:lstStyle/>
          <a:p>
            <a:pPr marL="0" indent="0">
              <a:buNone/>
            </a:pPr>
            <a:r>
              <a:rPr lang="en-US" dirty="0"/>
              <a:t>A directory containing files and other directories that is stored on GitHub</a:t>
            </a:r>
          </a:p>
          <a:p>
            <a:pPr marL="0" indent="0">
              <a:buNone/>
            </a:pPr>
            <a:endParaRPr lang="en-US" dirty="0"/>
          </a:p>
          <a:p>
            <a:pPr marL="0" indent="0">
              <a:buNone/>
            </a:pPr>
            <a:r>
              <a:rPr lang="en-US" dirty="0"/>
              <a:t>Example: The NumPy source code is hosted on GitHub</a:t>
            </a:r>
          </a:p>
          <a:p>
            <a:pPr marL="0" indent="0">
              <a:buNone/>
            </a:pPr>
            <a:endParaRPr lang="en-US" dirty="0"/>
          </a:p>
          <a:p>
            <a:pPr marL="0" indent="0">
              <a:buNone/>
            </a:pPr>
            <a:r>
              <a:rPr lang="en-US" dirty="0"/>
              <a:t>Files can be anything</a:t>
            </a:r>
          </a:p>
          <a:p>
            <a:pPr lvl="1"/>
            <a:r>
              <a:rPr lang="en-US" dirty="0"/>
              <a:t>Code (including </a:t>
            </a:r>
            <a:r>
              <a:rPr lang="en-US" dirty="0" err="1"/>
              <a:t>jupyter</a:t>
            </a:r>
            <a:r>
              <a:rPr lang="en-US" dirty="0"/>
              <a:t> notebooks)</a:t>
            </a:r>
          </a:p>
          <a:p>
            <a:pPr lvl="1"/>
            <a:r>
              <a:rPr lang="en-US" dirty="0"/>
              <a:t>Documents</a:t>
            </a:r>
          </a:p>
          <a:p>
            <a:pPr lvl="1"/>
            <a:r>
              <a:rPr lang="en-US" dirty="0"/>
              <a:t>Images</a:t>
            </a:r>
          </a:p>
        </p:txBody>
      </p:sp>
      <p:pic>
        <p:nvPicPr>
          <p:cNvPr id="6" name="Picture 5" descr="A screenshot of a computer&#10;&#10;Description automatically generated">
            <a:extLst>
              <a:ext uri="{FF2B5EF4-FFF2-40B4-BE49-F238E27FC236}">
                <a16:creationId xmlns:a16="http://schemas.microsoft.com/office/drawing/2014/main" id="{A27C4347-3364-3C5B-644E-436809179C12}"/>
              </a:ext>
            </a:extLst>
          </p:cNvPr>
          <p:cNvPicPr>
            <a:picLocks noChangeAspect="1"/>
          </p:cNvPicPr>
          <p:nvPr/>
        </p:nvPicPr>
        <p:blipFill>
          <a:blip r:embed="rId3"/>
          <a:stretch>
            <a:fillRect/>
          </a:stretch>
        </p:blipFill>
        <p:spPr>
          <a:xfrm>
            <a:off x="4985148" y="2507673"/>
            <a:ext cx="7080955" cy="3765270"/>
          </a:xfrm>
          <a:prstGeom prst="rect">
            <a:avLst/>
          </a:prstGeom>
        </p:spPr>
      </p:pic>
    </p:spTree>
    <p:extLst>
      <p:ext uri="{BB962C8B-B14F-4D97-AF65-F5344CB8AC3E}">
        <p14:creationId xmlns:p14="http://schemas.microsoft.com/office/powerpoint/2010/main" val="190678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BFF6-449D-312B-0FA7-587BC1307368}"/>
              </a:ext>
            </a:extLst>
          </p:cNvPr>
          <p:cNvSpPr>
            <a:spLocks noGrp="1"/>
          </p:cNvSpPr>
          <p:nvPr>
            <p:ph type="title"/>
          </p:nvPr>
        </p:nvSpPr>
        <p:spPr/>
        <p:txBody>
          <a:bodyPr/>
          <a:lstStyle/>
          <a:p>
            <a:r>
              <a:rPr lang="en-US" dirty="0"/>
              <a:t>Repositories: Local vs. Remote</a:t>
            </a:r>
          </a:p>
        </p:txBody>
      </p:sp>
      <p:sp>
        <p:nvSpPr>
          <p:cNvPr id="3" name="Content Placeholder 2">
            <a:extLst>
              <a:ext uri="{FF2B5EF4-FFF2-40B4-BE49-F238E27FC236}">
                <a16:creationId xmlns:a16="http://schemas.microsoft.com/office/drawing/2014/main" id="{16ABCC23-6040-7DE8-6B4A-122FEB435814}"/>
              </a:ext>
            </a:extLst>
          </p:cNvPr>
          <p:cNvSpPr>
            <a:spLocks noGrp="1"/>
          </p:cNvSpPr>
          <p:nvPr>
            <p:ph idx="1"/>
          </p:nvPr>
        </p:nvSpPr>
        <p:spPr>
          <a:xfrm>
            <a:off x="125897" y="3267774"/>
            <a:ext cx="4754217" cy="2245067"/>
          </a:xfrm>
        </p:spPr>
        <p:txBody>
          <a:bodyPr/>
          <a:lstStyle/>
          <a:p>
            <a:pPr marL="0" indent="0">
              <a:buNone/>
            </a:pPr>
            <a:r>
              <a:rPr lang="en-US" dirty="0"/>
              <a:t>Local: this file system </a:t>
            </a:r>
            <a:r>
              <a:rPr lang="en-US" i="1" dirty="0"/>
              <a:t>on your computer</a:t>
            </a:r>
            <a:endParaRPr lang="en-US" dirty="0"/>
          </a:p>
          <a:p>
            <a:pPr marL="0" indent="0">
              <a:buNone/>
            </a:pPr>
            <a:endParaRPr lang="en-US" dirty="0"/>
          </a:p>
          <a:p>
            <a:pPr marL="0" indent="0">
              <a:buNone/>
            </a:pPr>
            <a:r>
              <a:rPr lang="en-US" dirty="0"/>
              <a:t>Remote: this file system </a:t>
            </a:r>
            <a:r>
              <a:rPr lang="en-US" i="1" dirty="0"/>
              <a:t>on GitHub’s website</a:t>
            </a:r>
            <a:endParaRPr lang="en-US" dirty="0"/>
          </a:p>
        </p:txBody>
      </p:sp>
      <p:pic>
        <p:nvPicPr>
          <p:cNvPr id="6" name="Picture 5" descr="A screenshot of a computer&#10;&#10;Description automatically generated">
            <a:extLst>
              <a:ext uri="{FF2B5EF4-FFF2-40B4-BE49-F238E27FC236}">
                <a16:creationId xmlns:a16="http://schemas.microsoft.com/office/drawing/2014/main" id="{A27C4347-3364-3C5B-644E-436809179C12}"/>
              </a:ext>
            </a:extLst>
          </p:cNvPr>
          <p:cNvPicPr>
            <a:picLocks noChangeAspect="1"/>
          </p:cNvPicPr>
          <p:nvPr/>
        </p:nvPicPr>
        <p:blipFill>
          <a:blip r:embed="rId3"/>
          <a:stretch>
            <a:fillRect/>
          </a:stretch>
        </p:blipFill>
        <p:spPr>
          <a:xfrm>
            <a:off x="4985148" y="2507673"/>
            <a:ext cx="7080955" cy="3765270"/>
          </a:xfrm>
          <a:prstGeom prst="rect">
            <a:avLst/>
          </a:prstGeom>
        </p:spPr>
      </p:pic>
    </p:spTree>
    <p:extLst>
      <p:ext uri="{BB962C8B-B14F-4D97-AF65-F5344CB8AC3E}">
        <p14:creationId xmlns:p14="http://schemas.microsoft.com/office/powerpoint/2010/main" val="49167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D0C6-6D33-40FF-0B05-8DD1D85BD299}"/>
              </a:ext>
            </a:extLst>
          </p:cNvPr>
          <p:cNvSpPr>
            <a:spLocks noGrp="1"/>
          </p:cNvSpPr>
          <p:nvPr>
            <p:ph type="title"/>
          </p:nvPr>
        </p:nvSpPr>
        <p:spPr/>
        <p:txBody>
          <a:bodyPr/>
          <a:lstStyle/>
          <a:p>
            <a:r>
              <a:rPr lang="en-US" dirty="0"/>
              <a:t>Commits</a:t>
            </a:r>
          </a:p>
        </p:txBody>
      </p:sp>
      <p:sp>
        <p:nvSpPr>
          <p:cNvPr id="3" name="Content Placeholder 2">
            <a:extLst>
              <a:ext uri="{FF2B5EF4-FFF2-40B4-BE49-F238E27FC236}">
                <a16:creationId xmlns:a16="http://schemas.microsoft.com/office/drawing/2014/main" id="{04EAC44D-4A6C-7D66-2E52-2E9C62A8EB07}"/>
              </a:ext>
            </a:extLst>
          </p:cNvPr>
          <p:cNvSpPr>
            <a:spLocks noGrp="1"/>
          </p:cNvSpPr>
          <p:nvPr>
            <p:ph idx="1"/>
          </p:nvPr>
        </p:nvSpPr>
        <p:spPr>
          <a:xfrm>
            <a:off x="232815" y="2630680"/>
            <a:ext cx="4766323" cy="3233319"/>
          </a:xfrm>
        </p:spPr>
        <p:txBody>
          <a:bodyPr/>
          <a:lstStyle/>
          <a:p>
            <a:pPr marL="0" indent="0">
              <a:buNone/>
            </a:pPr>
            <a:r>
              <a:rPr lang="en-US" dirty="0"/>
              <a:t>Bread and butter for making changes to a repository</a:t>
            </a:r>
          </a:p>
          <a:p>
            <a:pPr marL="0" indent="0">
              <a:buNone/>
            </a:pPr>
            <a:endParaRPr lang="en-US" dirty="0"/>
          </a:p>
          <a:p>
            <a:pPr marL="0" indent="0">
              <a:buNone/>
            </a:pPr>
            <a:r>
              <a:rPr lang="en-US" dirty="0"/>
              <a:t>A series of +’s and –’s within files</a:t>
            </a:r>
          </a:p>
          <a:p>
            <a:pPr marL="0" indent="0">
              <a:buNone/>
            </a:pPr>
            <a:endParaRPr lang="en-US" dirty="0"/>
          </a:p>
          <a:p>
            <a:pPr marL="0" indent="0">
              <a:buNone/>
            </a:pPr>
            <a:r>
              <a:rPr lang="en-US" dirty="0"/>
              <a:t>Current state of repository = sum of all commits across all files</a:t>
            </a:r>
          </a:p>
        </p:txBody>
      </p:sp>
      <p:pic>
        <p:nvPicPr>
          <p:cNvPr id="5" name="Picture 4">
            <a:extLst>
              <a:ext uri="{FF2B5EF4-FFF2-40B4-BE49-F238E27FC236}">
                <a16:creationId xmlns:a16="http://schemas.microsoft.com/office/drawing/2014/main" id="{DE1F0CB1-C236-0E2E-92F0-EF4A3B81EA95}"/>
              </a:ext>
            </a:extLst>
          </p:cNvPr>
          <p:cNvPicPr>
            <a:picLocks noChangeAspect="1"/>
          </p:cNvPicPr>
          <p:nvPr/>
        </p:nvPicPr>
        <p:blipFill>
          <a:blip r:embed="rId3"/>
          <a:srcRect/>
          <a:stretch/>
        </p:blipFill>
        <p:spPr>
          <a:xfrm>
            <a:off x="5217798" y="2914551"/>
            <a:ext cx="6741387" cy="2665579"/>
          </a:xfrm>
          <a:prstGeom prst="rect">
            <a:avLst/>
          </a:prstGeom>
        </p:spPr>
      </p:pic>
    </p:spTree>
    <p:extLst>
      <p:ext uri="{BB962C8B-B14F-4D97-AF65-F5344CB8AC3E}">
        <p14:creationId xmlns:p14="http://schemas.microsoft.com/office/powerpoint/2010/main" val="69582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7794-9B96-33B4-AE83-1F669EE7E60C}"/>
              </a:ext>
            </a:extLst>
          </p:cNvPr>
          <p:cNvSpPr>
            <a:spLocks noGrp="1"/>
          </p:cNvSpPr>
          <p:nvPr>
            <p:ph type="title"/>
          </p:nvPr>
        </p:nvSpPr>
        <p:spPr/>
        <p:txBody>
          <a:bodyPr/>
          <a:lstStyle/>
          <a:p>
            <a:r>
              <a:rPr lang="en-US" i="1" dirty="0"/>
              <a:t>git</a:t>
            </a:r>
            <a:r>
              <a:rPr lang="en-US" dirty="0"/>
              <a:t>: How to Interact with Repositories in the Cloud</a:t>
            </a:r>
            <a:endParaRPr lang="en-US" i="1" dirty="0"/>
          </a:p>
        </p:txBody>
      </p:sp>
      <p:sp>
        <p:nvSpPr>
          <p:cNvPr id="3" name="Content Placeholder 2">
            <a:extLst>
              <a:ext uri="{FF2B5EF4-FFF2-40B4-BE49-F238E27FC236}">
                <a16:creationId xmlns:a16="http://schemas.microsoft.com/office/drawing/2014/main" id="{3E9C2BCA-5E6A-5A4F-5D4B-A118B523AD2F}"/>
              </a:ext>
            </a:extLst>
          </p:cNvPr>
          <p:cNvSpPr>
            <a:spLocks noGrp="1"/>
          </p:cNvSpPr>
          <p:nvPr>
            <p:ph idx="1"/>
          </p:nvPr>
        </p:nvSpPr>
        <p:spPr/>
        <p:txBody>
          <a:bodyPr/>
          <a:lstStyle/>
          <a:p>
            <a:pPr marL="0" indent="0">
              <a:buNone/>
            </a:pPr>
            <a:r>
              <a:rPr lang="en-US" i="1" dirty="0"/>
              <a:t>git</a:t>
            </a:r>
            <a:r>
              <a:rPr lang="en-US" dirty="0"/>
              <a:t>: terminal application for managing a repository from your computer</a:t>
            </a:r>
          </a:p>
          <a:p>
            <a:pPr lvl="1"/>
            <a:r>
              <a:rPr lang="en-US" dirty="0"/>
              <a:t>Generally pre-installed</a:t>
            </a:r>
          </a:p>
          <a:p>
            <a:pPr lvl="1"/>
            <a:r>
              <a:rPr lang="en-US" dirty="0"/>
              <a:t>Uploading: </a:t>
            </a:r>
            <a:r>
              <a:rPr lang="en-US" i="1" dirty="0"/>
              <a:t>git add</a:t>
            </a:r>
            <a:r>
              <a:rPr lang="en-US" dirty="0"/>
              <a:t>, </a:t>
            </a:r>
            <a:r>
              <a:rPr lang="en-US" i="1" dirty="0"/>
              <a:t>git commit</a:t>
            </a:r>
            <a:r>
              <a:rPr lang="en-US" dirty="0"/>
              <a:t>, </a:t>
            </a:r>
            <a:r>
              <a:rPr lang="en-US" i="1" dirty="0"/>
              <a:t>git push</a:t>
            </a:r>
            <a:endParaRPr lang="en-US" dirty="0"/>
          </a:p>
          <a:p>
            <a:pPr lvl="1"/>
            <a:r>
              <a:rPr lang="en-US" dirty="0"/>
              <a:t>Downloading: </a:t>
            </a:r>
            <a:r>
              <a:rPr lang="en-US" i="1" dirty="0"/>
              <a:t>git pull</a:t>
            </a:r>
            <a:endParaRPr lang="en-US" dirty="0"/>
          </a:p>
          <a:p>
            <a:pPr marL="0" indent="0">
              <a:buNone/>
            </a:pPr>
            <a:endParaRPr lang="en-US" dirty="0"/>
          </a:p>
          <a:p>
            <a:pPr marL="0" indent="0">
              <a:buNone/>
            </a:pPr>
            <a:r>
              <a:rPr lang="en-US" dirty="0"/>
              <a:t>Other websites that implement similar features using </a:t>
            </a:r>
            <a:r>
              <a:rPr lang="en-US" i="1" dirty="0"/>
              <a:t>git</a:t>
            </a:r>
            <a:r>
              <a:rPr lang="en-US" dirty="0"/>
              <a:t>:</a:t>
            </a:r>
          </a:p>
          <a:p>
            <a:pPr lvl="1"/>
            <a:r>
              <a:rPr lang="en-US" dirty="0"/>
              <a:t>GitLab</a:t>
            </a:r>
          </a:p>
          <a:p>
            <a:pPr lvl="1"/>
            <a:r>
              <a:rPr lang="en-US" dirty="0"/>
              <a:t>Bitbucket</a:t>
            </a:r>
          </a:p>
        </p:txBody>
      </p:sp>
    </p:spTree>
    <p:extLst>
      <p:ext uri="{BB962C8B-B14F-4D97-AF65-F5344CB8AC3E}">
        <p14:creationId xmlns:p14="http://schemas.microsoft.com/office/powerpoint/2010/main" val="221102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59C6-C81A-CFA3-CE32-A9E6FE2C36D5}"/>
              </a:ext>
            </a:extLst>
          </p:cNvPr>
          <p:cNvSpPr>
            <a:spLocks noGrp="1"/>
          </p:cNvSpPr>
          <p:nvPr>
            <p:ph type="title"/>
          </p:nvPr>
        </p:nvSpPr>
        <p:spPr/>
        <p:txBody>
          <a:bodyPr/>
          <a:lstStyle/>
          <a:p>
            <a:r>
              <a:rPr lang="en-US" i="1" dirty="0"/>
              <a:t>git </a:t>
            </a:r>
            <a:r>
              <a:rPr lang="en-US" i="1" dirty="0" err="1"/>
              <a:t>gud</a:t>
            </a:r>
            <a:r>
              <a:rPr lang="en-US" dirty="0"/>
              <a:t>: for when coding is as hard as Dark Souls</a:t>
            </a:r>
            <a:endParaRPr lang="en-US" i="1" dirty="0"/>
          </a:p>
        </p:txBody>
      </p:sp>
      <p:pic>
        <p:nvPicPr>
          <p:cNvPr id="5" name="Picture 4" descr="A picture containing text, action film, cartoon, hero&#10;&#10;Description automatically generated">
            <a:extLst>
              <a:ext uri="{FF2B5EF4-FFF2-40B4-BE49-F238E27FC236}">
                <a16:creationId xmlns:a16="http://schemas.microsoft.com/office/drawing/2014/main" id="{584EB88C-B660-62E1-9C53-5619A9A9BB66}"/>
              </a:ext>
            </a:extLst>
          </p:cNvPr>
          <p:cNvPicPr>
            <a:picLocks noChangeAspect="1"/>
          </p:cNvPicPr>
          <p:nvPr/>
        </p:nvPicPr>
        <p:blipFill>
          <a:blip r:embed="rId3"/>
          <a:stretch>
            <a:fillRect/>
          </a:stretch>
        </p:blipFill>
        <p:spPr>
          <a:xfrm>
            <a:off x="330199" y="2039418"/>
            <a:ext cx="5491922" cy="3089206"/>
          </a:xfrm>
          <a:prstGeom prst="rect">
            <a:avLst/>
          </a:prstGeom>
        </p:spPr>
      </p:pic>
      <p:pic>
        <p:nvPicPr>
          <p:cNvPr id="11" name="Picture 10" descr="A drawing of a person wearing a helmet&#10;&#10;Description automatically generated with medium confidence">
            <a:extLst>
              <a:ext uri="{FF2B5EF4-FFF2-40B4-BE49-F238E27FC236}">
                <a16:creationId xmlns:a16="http://schemas.microsoft.com/office/drawing/2014/main" id="{B1CD382E-E069-FE57-C9D0-F0BBBD0BF8CA}"/>
              </a:ext>
            </a:extLst>
          </p:cNvPr>
          <p:cNvPicPr>
            <a:picLocks noChangeAspect="1"/>
          </p:cNvPicPr>
          <p:nvPr/>
        </p:nvPicPr>
        <p:blipFill>
          <a:blip r:embed="rId4"/>
          <a:stretch>
            <a:fillRect/>
          </a:stretch>
        </p:blipFill>
        <p:spPr>
          <a:xfrm>
            <a:off x="5052393" y="3858193"/>
            <a:ext cx="3626677" cy="2901342"/>
          </a:xfrm>
          <a:prstGeom prst="rect">
            <a:avLst/>
          </a:prstGeom>
        </p:spPr>
      </p:pic>
      <p:pic>
        <p:nvPicPr>
          <p:cNvPr id="7" name="Picture 6" descr="A person wearing a white coat and a helmet&#10;&#10;Description automatically generated with low confidence">
            <a:extLst>
              <a:ext uri="{FF2B5EF4-FFF2-40B4-BE49-F238E27FC236}">
                <a16:creationId xmlns:a16="http://schemas.microsoft.com/office/drawing/2014/main" id="{AC2E241C-671E-7595-A14C-277EA7E49436}"/>
              </a:ext>
            </a:extLst>
          </p:cNvPr>
          <p:cNvPicPr>
            <a:picLocks noChangeAspect="1"/>
          </p:cNvPicPr>
          <p:nvPr/>
        </p:nvPicPr>
        <p:blipFill>
          <a:blip r:embed="rId5"/>
          <a:stretch>
            <a:fillRect/>
          </a:stretch>
        </p:blipFill>
        <p:spPr>
          <a:xfrm>
            <a:off x="8141805" y="2108338"/>
            <a:ext cx="3521765" cy="2641324"/>
          </a:xfrm>
          <a:prstGeom prst="rect">
            <a:avLst/>
          </a:prstGeom>
        </p:spPr>
      </p:pic>
    </p:spTree>
    <p:extLst>
      <p:ext uri="{BB962C8B-B14F-4D97-AF65-F5344CB8AC3E}">
        <p14:creationId xmlns:p14="http://schemas.microsoft.com/office/powerpoint/2010/main" val="212225378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84</TotalTime>
  <Words>452</Words>
  <Application>Microsoft Macintosh PowerPoint</Application>
  <PresentationFormat>Widescreen</PresentationFormat>
  <Paragraphs>63</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Trebuchet MS</vt:lpstr>
      <vt:lpstr>Berlin</vt:lpstr>
      <vt:lpstr>GitHub</vt:lpstr>
      <vt:lpstr>What is GitHub?</vt:lpstr>
      <vt:lpstr>What is GitHub?</vt:lpstr>
      <vt:lpstr>Repositories</vt:lpstr>
      <vt:lpstr>Repositories: Local vs. Remote</vt:lpstr>
      <vt:lpstr>Commits</vt:lpstr>
      <vt:lpstr>git: How to Interact with Repositories in the Cloud</vt:lpstr>
      <vt:lpstr>git gud: for when coding is as hard as Dark Souls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Johnson, James</cp:lastModifiedBy>
  <cp:revision>67</cp:revision>
  <dcterms:created xsi:type="dcterms:W3CDTF">2020-02-27T18:08:37Z</dcterms:created>
  <dcterms:modified xsi:type="dcterms:W3CDTF">2023-05-15T21:51:45Z</dcterms:modified>
</cp:coreProperties>
</file>