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14"/>
  </p:notesMasterIdLst>
  <p:sldIdLst>
    <p:sldId id="256" r:id="rId2"/>
    <p:sldId id="257" r:id="rId3"/>
    <p:sldId id="258" r:id="rId4"/>
    <p:sldId id="259" r:id="rId5"/>
    <p:sldId id="264" r:id="rId6"/>
    <p:sldId id="267" r:id="rId7"/>
    <p:sldId id="261" r:id="rId8"/>
    <p:sldId id="260" r:id="rId9"/>
    <p:sldId id="262" r:id="rId10"/>
    <p:sldId id="266" r:id="rId11"/>
    <p:sldId id="263"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61"/>
    <p:restoredTop sz="86804"/>
  </p:normalViewPr>
  <p:slideViewPr>
    <p:cSldViewPr snapToGrid="0" snapToObjects="1">
      <p:cViewPr varScale="1">
        <p:scale>
          <a:sx n="93" d="100"/>
          <a:sy n="93" d="100"/>
        </p:scale>
        <p:origin x="104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EF676-DA74-5E46-A6CE-5ED3069388CC}" type="datetimeFigureOut">
              <a:rPr lang="en-US" smtClean="0"/>
              <a:t>5/18/22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F28C1-3B45-464E-B5E4-80D7800AB463}" type="slidenum">
              <a:rPr lang="en-US" smtClean="0"/>
              <a:t>‹#›</a:t>
            </a:fld>
            <a:endParaRPr lang="en-US"/>
          </a:p>
        </p:txBody>
      </p:sp>
    </p:spTree>
    <p:extLst>
      <p:ext uri="{BB962C8B-B14F-4D97-AF65-F5344CB8AC3E}">
        <p14:creationId xmlns:p14="http://schemas.microsoft.com/office/powerpoint/2010/main" val="149312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here that engineering code</a:t>
            </a:r>
            <a:r>
              <a:rPr lang="en-US" baseline="0" dirty="0"/>
              <a:t> and organizing code are more or less the same thing. Substantially large will generally apply to research project code bases as well, not just production-level code.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2</a:t>
            </a:fld>
            <a:endParaRPr lang="en-US"/>
          </a:p>
        </p:txBody>
      </p:sp>
    </p:spTree>
    <p:extLst>
      <p:ext uri="{BB962C8B-B14F-4D97-AF65-F5344CB8AC3E}">
        <p14:creationId xmlns:p14="http://schemas.microsoft.com/office/powerpoint/2010/main" val="1583462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don’t know about their</a:t>
            </a:r>
            <a:r>
              <a:rPr lang="en-US" baseline="0" dirty="0"/>
              <a:t> coding background, you should always take code advice from a research scientist with a grain of salt. Being early career researchers, most of the participants of this bootcamp are in the perfect position to make the decision about what kind of code they’re going to write </a:t>
            </a:r>
            <a:r>
              <a:rPr lang="en-US" i="1" baseline="0" dirty="0"/>
              <a:t>now</a:t>
            </a:r>
            <a:r>
              <a:rPr lang="en-US" i="0" baseline="0" dirty="0"/>
              <a:t>, but if they choose to be the one who writes good clean code, that’s a decision they have to </a:t>
            </a:r>
            <a:r>
              <a:rPr lang="en-US" i="1" baseline="0" dirty="0"/>
              <a:t>actively</a:t>
            </a:r>
            <a:r>
              <a:rPr lang="en-US" i="0" baseline="0" dirty="0"/>
              <a:t> pursue. We live and breathe through our code, so it can only help you to just be organized and clear with your workflow.</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11</a:t>
            </a:fld>
            <a:endParaRPr lang="en-US"/>
          </a:p>
        </p:txBody>
      </p:sp>
    </p:spTree>
    <p:extLst>
      <p:ext uri="{BB962C8B-B14F-4D97-AF65-F5344CB8AC3E}">
        <p14:creationId xmlns:p14="http://schemas.microsoft.com/office/powerpoint/2010/main" val="689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address the “oh just copy and paste</a:t>
            </a:r>
            <a:r>
              <a:rPr lang="en-US" baseline="0" dirty="0"/>
              <a:t> it!” that seemingly every astronomer says about writing code. Give them the example that in the entire ~76,000 line code base of VICE, the 1-dimensional linear interpolation function is written *once*.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3</a:t>
            </a:fld>
            <a:endParaRPr lang="en-US"/>
          </a:p>
        </p:txBody>
      </p:sp>
    </p:spTree>
    <p:extLst>
      <p:ext uri="{BB962C8B-B14F-4D97-AF65-F5344CB8AC3E}">
        <p14:creationId xmlns:p14="http://schemas.microsoft.com/office/powerpoint/2010/main" val="160830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rule of thumb, and can</a:t>
            </a:r>
            <a:r>
              <a:rPr lang="en-US" baseline="0" dirty="0"/>
              <a:t> be broken if the phrase can be re-stated without an if, and, or but. For example “fitting a line” and “determining the slope and intercept” are really the same thing and ideally wouldn’t be separated even though the second version has an “and.”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4</a:t>
            </a:fld>
            <a:endParaRPr lang="en-US"/>
          </a:p>
        </p:txBody>
      </p:sp>
    </p:spTree>
    <p:extLst>
      <p:ext uri="{BB962C8B-B14F-4D97-AF65-F5344CB8AC3E}">
        <p14:creationId xmlns:p14="http://schemas.microsoft.com/office/powerpoint/2010/main" val="214090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Address files and codes with the names “v2”/”v3”/”v4” </a:t>
            </a:r>
            <a:r>
              <a:rPr lang="en-US" dirty="0" err="1"/>
              <a:t>etc</a:t>
            </a:r>
            <a:r>
              <a:rPr lang="en-US" dirty="0"/>
              <a:t> appended on the end of their names. When you see codes with names like that, it’s like a giant banner broadcasting that whoever wrote it has no knowledge of version control. </a:t>
            </a:r>
          </a:p>
        </p:txBody>
      </p:sp>
      <p:sp>
        <p:nvSpPr>
          <p:cNvPr id="4" name="Slide Number Placeholder 3"/>
          <p:cNvSpPr>
            <a:spLocks noGrp="1"/>
          </p:cNvSpPr>
          <p:nvPr>
            <p:ph type="sldNum" sz="quarter" idx="5"/>
          </p:nvPr>
        </p:nvSpPr>
        <p:spPr/>
        <p:txBody>
          <a:bodyPr/>
          <a:lstStyle/>
          <a:p>
            <a:fld id="{4FBF28C1-3B45-464E-B5E4-80D7800AB463}" type="slidenum">
              <a:rPr lang="en-US" smtClean="0"/>
              <a:t>5</a:t>
            </a:fld>
            <a:endParaRPr lang="en-US"/>
          </a:p>
        </p:txBody>
      </p:sp>
    </p:spTree>
    <p:extLst>
      <p:ext uri="{BB962C8B-B14F-4D97-AF65-F5344CB8AC3E}">
        <p14:creationId xmlns:p14="http://schemas.microsoft.com/office/powerpoint/2010/main" val="2197687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principles apply for </a:t>
            </a:r>
            <a:r>
              <a:rPr lang="en-US" dirty="0" err="1"/>
              <a:t>BitBucket</a:t>
            </a:r>
            <a:r>
              <a:rPr lang="en-US" dirty="0"/>
              <a:t>. Those who cloned the source material for this bootcamp can change into the directory they have it stored at, run </a:t>
            </a:r>
            <a:r>
              <a:rPr lang="en-US" i="1" dirty="0"/>
              <a:t>git pull</a:t>
            </a:r>
            <a:r>
              <a:rPr lang="en-US" i="0" dirty="0"/>
              <a:t>, and it should automatically download all of the updates since they first cloned it.</a:t>
            </a:r>
            <a:endParaRPr lang="en-US" dirty="0"/>
          </a:p>
        </p:txBody>
      </p:sp>
      <p:sp>
        <p:nvSpPr>
          <p:cNvPr id="4" name="Slide Number Placeholder 3"/>
          <p:cNvSpPr>
            <a:spLocks noGrp="1"/>
          </p:cNvSpPr>
          <p:nvPr>
            <p:ph type="sldNum" sz="quarter" idx="5"/>
          </p:nvPr>
        </p:nvSpPr>
        <p:spPr/>
        <p:txBody>
          <a:bodyPr/>
          <a:lstStyle/>
          <a:p>
            <a:fld id="{4FBF28C1-3B45-464E-B5E4-80D7800AB463}" type="slidenum">
              <a:rPr lang="en-US" smtClean="0"/>
              <a:t>6</a:t>
            </a:fld>
            <a:endParaRPr lang="en-US"/>
          </a:p>
        </p:txBody>
      </p:sp>
    </p:spTree>
    <p:extLst>
      <p:ext uri="{BB962C8B-B14F-4D97-AF65-F5344CB8AC3E}">
        <p14:creationId xmlns:p14="http://schemas.microsoft.com/office/powerpoint/2010/main" val="1715522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applies</a:t>
            </a:r>
            <a:r>
              <a:rPr lang="en-US" baseline="0" dirty="0"/>
              <a:t> much more to people releasing code publicly, but can be a source of errors if you share code with close colleagues too.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7</a:t>
            </a:fld>
            <a:endParaRPr lang="en-US"/>
          </a:p>
        </p:txBody>
      </p:sp>
    </p:spTree>
    <p:extLst>
      <p:ext uri="{BB962C8B-B14F-4D97-AF65-F5344CB8AC3E}">
        <p14:creationId xmlns:p14="http://schemas.microsoft.com/office/powerpoint/2010/main" val="903635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going to release code publicly, unit tests should be viewed as a </a:t>
            </a:r>
            <a:r>
              <a:rPr lang="en-US" i="1" dirty="0"/>
              <a:t>requirement</a:t>
            </a:r>
            <a:r>
              <a:rPr lang="en-US" i="0" dirty="0"/>
              <a:t>, although no one enforces this. </a:t>
            </a:r>
            <a:endParaRPr lang="en-US" dirty="0"/>
          </a:p>
        </p:txBody>
      </p:sp>
      <p:sp>
        <p:nvSpPr>
          <p:cNvPr id="4" name="Slide Number Placeholder 3"/>
          <p:cNvSpPr>
            <a:spLocks noGrp="1"/>
          </p:cNvSpPr>
          <p:nvPr>
            <p:ph type="sldNum" sz="quarter" idx="5"/>
          </p:nvPr>
        </p:nvSpPr>
        <p:spPr/>
        <p:txBody>
          <a:bodyPr/>
          <a:lstStyle/>
          <a:p>
            <a:fld id="{4FBF28C1-3B45-464E-B5E4-80D7800AB463}" type="slidenum">
              <a:rPr lang="en-US" smtClean="0"/>
              <a:t>8</a:t>
            </a:fld>
            <a:endParaRPr lang="en-US"/>
          </a:p>
        </p:txBody>
      </p:sp>
    </p:spTree>
    <p:extLst>
      <p:ext uri="{BB962C8B-B14F-4D97-AF65-F5344CB8AC3E}">
        <p14:creationId xmlns:p14="http://schemas.microsoft.com/office/powerpoint/2010/main" val="19720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Professional</a:t>
            </a:r>
            <a:r>
              <a:rPr lang="en-US" baseline="0" dirty="0"/>
              <a:t> software engineers don’t start in the text editor/IDE </a:t>
            </a:r>
            <a:r>
              <a:rPr lang="mr-IN" baseline="0" dirty="0"/>
              <a:t>–</a:t>
            </a:r>
            <a:r>
              <a:rPr lang="en-US" baseline="0" dirty="0"/>
              <a:t> they know how they’re going to solve the problem and test their implementation before they even write a single line.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9</a:t>
            </a:fld>
            <a:endParaRPr lang="en-US"/>
          </a:p>
        </p:txBody>
      </p:sp>
    </p:spTree>
    <p:extLst>
      <p:ext uri="{BB962C8B-B14F-4D97-AF65-F5344CB8AC3E}">
        <p14:creationId xmlns:p14="http://schemas.microsoft.com/office/powerpoint/2010/main" val="34834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Professional</a:t>
            </a:r>
            <a:r>
              <a:rPr lang="en-US" baseline="0" dirty="0"/>
              <a:t> software engineers don’t start in the text editor/IDE </a:t>
            </a:r>
            <a:r>
              <a:rPr lang="mr-IN" baseline="0" dirty="0"/>
              <a:t>–</a:t>
            </a:r>
            <a:r>
              <a:rPr lang="en-US" baseline="0" dirty="0"/>
              <a:t> they know how they’re going to solve the problem and test their implementation before they even write a single line.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10</a:t>
            </a:fld>
            <a:endParaRPr lang="en-US"/>
          </a:p>
        </p:txBody>
      </p:sp>
    </p:spTree>
    <p:extLst>
      <p:ext uri="{BB962C8B-B14F-4D97-AF65-F5344CB8AC3E}">
        <p14:creationId xmlns:p14="http://schemas.microsoft.com/office/powerpoint/2010/main" val="2118647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5/18/22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5/18/22</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5/18/22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Software Engineering </a:t>
            </a:r>
          </a:p>
        </p:txBody>
      </p:sp>
      <p:sp>
        <p:nvSpPr>
          <p:cNvPr id="3" name="Subtitle 2"/>
          <p:cNvSpPr>
            <a:spLocks noGrp="1"/>
          </p:cNvSpPr>
          <p:nvPr>
            <p:ph type="subTitle" idx="1"/>
          </p:nvPr>
        </p:nvSpPr>
        <p:spPr/>
        <p:txBody>
          <a:bodyPr>
            <a:normAutofit lnSpcReduction="10000"/>
          </a:bodyPr>
          <a:lstStyle/>
          <a:p>
            <a:r>
              <a:rPr lang="en-US"/>
              <a:t>SURP 2022 </a:t>
            </a:r>
            <a:r>
              <a:rPr lang="en-US" dirty="0"/>
              <a:t>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Think</a:t>
            </a:r>
            <a:r>
              <a:rPr lang="en-US" dirty="0"/>
              <a:t> Before You </a:t>
            </a:r>
            <a:r>
              <a:rPr lang="en-US" i="1" dirty="0"/>
              <a:t>Write</a:t>
            </a:r>
            <a:r>
              <a:rPr lang="en-US" dirty="0"/>
              <a:t> </a:t>
            </a:r>
            <a:endParaRPr lang="en-US" i="1" dirty="0"/>
          </a:p>
        </p:txBody>
      </p:sp>
      <p:sp>
        <p:nvSpPr>
          <p:cNvPr id="3" name="Content Placeholder 2"/>
          <p:cNvSpPr>
            <a:spLocks noGrp="1"/>
          </p:cNvSpPr>
          <p:nvPr>
            <p:ph idx="1"/>
          </p:nvPr>
        </p:nvSpPr>
        <p:spPr>
          <a:xfrm>
            <a:off x="680321" y="2336873"/>
            <a:ext cx="6116264" cy="410487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This is how professional developers and software engineers view scientist-written code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1349" y="2040359"/>
            <a:ext cx="3770384" cy="4697898"/>
          </a:xfrm>
          <a:prstGeom prst="rect">
            <a:avLst/>
          </a:prstGeom>
        </p:spPr>
      </p:pic>
    </p:spTree>
    <p:extLst>
      <p:ext uri="{BB962C8B-B14F-4D97-AF65-F5344CB8AC3E}">
        <p14:creationId xmlns:p14="http://schemas.microsoft.com/office/powerpoint/2010/main" val="651769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Number One</a:t>
            </a:r>
          </a:p>
        </p:txBody>
      </p:sp>
      <p:sp>
        <p:nvSpPr>
          <p:cNvPr id="3" name="Content Placeholder 2"/>
          <p:cNvSpPr>
            <a:spLocks noGrp="1"/>
          </p:cNvSpPr>
          <p:nvPr>
            <p:ph idx="1"/>
          </p:nvPr>
        </p:nvSpPr>
        <p:spPr>
          <a:xfrm>
            <a:off x="680321" y="2336872"/>
            <a:ext cx="9814807" cy="407757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i="1" dirty="0"/>
              <a:t>Code is read much more often than it is written. </a:t>
            </a:r>
            <a:endParaRPr lang="en-US" dirty="0"/>
          </a:p>
          <a:p>
            <a:pPr lvl="1">
              <a:lnSpc>
                <a:spcPct val="100000"/>
              </a:lnSpc>
              <a:spcBef>
                <a:spcPts val="0"/>
              </a:spcBef>
            </a:pPr>
            <a:r>
              <a:rPr lang="en-US" dirty="0"/>
              <a:t>Advice: Assume this applies to all of the code you will ever write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Emphasize </a:t>
            </a:r>
            <a:r>
              <a:rPr lang="en-US" i="1" dirty="0"/>
              <a:t>readability</a:t>
            </a:r>
            <a:r>
              <a:rPr lang="en-US" dirty="0"/>
              <a:t> above all else. It’s okay to break any of these rules if the result is a much more readable solution.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Bottom line: </a:t>
            </a:r>
            <a:r>
              <a:rPr lang="en-US" i="1" dirty="0"/>
              <a:t>Well-written code is clear, verbose, and does not cut corners. </a:t>
            </a:r>
          </a:p>
          <a:p>
            <a:pPr lvl="1">
              <a:lnSpc>
                <a:spcPct val="100000"/>
              </a:lnSpc>
              <a:spcBef>
                <a:spcPts val="0"/>
              </a:spcBef>
            </a:pPr>
            <a:r>
              <a:rPr lang="en-US" dirty="0"/>
              <a:t>Viewing code as a mere means to an end solves zero problems while causing many. That line is usually crossed </a:t>
            </a:r>
            <a:r>
              <a:rPr lang="en-US" i="1" dirty="0"/>
              <a:t>long</a:t>
            </a:r>
            <a:r>
              <a:rPr lang="en-US" dirty="0"/>
              <a:t> before a public release, and the solution is knowing how to engineer your code.</a:t>
            </a:r>
          </a:p>
        </p:txBody>
      </p:sp>
    </p:spTree>
    <p:extLst>
      <p:ext uri="{BB962C8B-B14F-4D97-AF65-F5344CB8AC3E}">
        <p14:creationId xmlns:p14="http://schemas.microsoft.com/office/powerpoint/2010/main" val="202750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r>
              <a:rPr lang="en-US" sz="6000" dirty="0"/>
              <a:t>Thank you!</a:t>
            </a:r>
          </a:p>
        </p:txBody>
      </p:sp>
    </p:spTree>
    <p:extLst>
      <p:ext uri="{BB962C8B-B14F-4D97-AF65-F5344CB8AC3E}">
        <p14:creationId xmlns:p14="http://schemas.microsoft.com/office/powerpoint/2010/main" val="203774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a:t>
            </a:r>
          </a:p>
        </p:txBody>
      </p:sp>
      <p:sp>
        <p:nvSpPr>
          <p:cNvPr id="3" name="Content Placeholder 2"/>
          <p:cNvSpPr>
            <a:spLocks noGrp="1"/>
          </p:cNvSpPr>
          <p:nvPr>
            <p:ph idx="1"/>
          </p:nvPr>
        </p:nvSpPr>
        <p:spPr>
          <a:xfrm>
            <a:off x="680321" y="2336873"/>
            <a:ext cx="9613861" cy="4214052"/>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The application of the principles of engineering to software development.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All of the usual principles apply</a:t>
            </a:r>
          </a:p>
          <a:p>
            <a:pPr lvl="1">
              <a:lnSpc>
                <a:spcPct val="100000"/>
              </a:lnSpc>
              <a:spcBef>
                <a:spcPts val="0"/>
              </a:spcBef>
            </a:pPr>
            <a:r>
              <a:rPr lang="en-US" dirty="0"/>
              <a:t>Making efficient use of resources </a:t>
            </a:r>
          </a:p>
          <a:p>
            <a:pPr lvl="1">
              <a:lnSpc>
                <a:spcPct val="100000"/>
              </a:lnSpc>
              <a:spcBef>
                <a:spcPts val="0"/>
              </a:spcBef>
            </a:pPr>
            <a:r>
              <a:rPr lang="en-US" dirty="0"/>
              <a:t>Extensions of existing features </a:t>
            </a:r>
          </a:p>
          <a:p>
            <a:pPr lvl="1">
              <a:lnSpc>
                <a:spcPct val="100000"/>
              </a:lnSpc>
              <a:spcBef>
                <a:spcPts val="0"/>
              </a:spcBef>
            </a:pPr>
            <a:r>
              <a:rPr lang="en-US" dirty="0"/>
              <a:t>Testing of individual components </a:t>
            </a:r>
          </a:p>
          <a:p>
            <a:pPr lvl="1">
              <a:lnSpc>
                <a:spcPct val="100000"/>
              </a:lnSpc>
              <a:spcBef>
                <a:spcPts val="0"/>
              </a:spcBef>
            </a:pPr>
            <a:r>
              <a:rPr lang="en-US" dirty="0"/>
              <a:t>Maintenance </a:t>
            </a:r>
          </a:p>
          <a:p>
            <a:pPr marL="0" indent="0">
              <a:lnSpc>
                <a:spcPct val="100000"/>
              </a:lnSpc>
              <a:spcBef>
                <a:spcPts val="0"/>
              </a:spcBef>
              <a:buNone/>
            </a:pPr>
            <a:endParaRPr lang="en-US" dirty="0"/>
          </a:p>
          <a:p>
            <a:pPr marL="0" indent="0">
              <a:lnSpc>
                <a:spcPct val="100000"/>
              </a:lnSpc>
              <a:spcBef>
                <a:spcPts val="0"/>
              </a:spcBef>
              <a:buNone/>
            </a:pPr>
            <a:r>
              <a:rPr lang="en-US" dirty="0"/>
              <a:t>Why care if you’re an astronomer? If you build anything substantially large, these principles can save you not just headaches but migraines. </a:t>
            </a:r>
          </a:p>
        </p:txBody>
      </p:sp>
    </p:spTree>
    <p:extLst>
      <p:ext uri="{BB962C8B-B14F-4D97-AF65-F5344CB8AC3E}">
        <p14:creationId xmlns:p14="http://schemas.microsoft.com/office/powerpoint/2010/main" val="69990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DRY: Don’t Repeat Yourself </a:t>
            </a:r>
          </a:p>
        </p:txBody>
      </p:sp>
      <p:sp>
        <p:nvSpPr>
          <p:cNvPr id="3" name="Content Placeholder 2"/>
          <p:cNvSpPr>
            <a:spLocks noGrp="1"/>
          </p:cNvSpPr>
          <p:nvPr>
            <p:ph idx="1"/>
          </p:nvPr>
        </p:nvSpPr>
        <p:spPr>
          <a:xfrm>
            <a:off x="680321" y="2336873"/>
            <a:ext cx="9613861" cy="4104870"/>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You should </a:t>
            </a:r>
            <a:r>
              <a:rPr lang="en-US" i="1" dirty="0"/>
              <a:t>never</a:t>
            </a:r>
            <a:r>
              <a:rPr lang="en-US" dirty="0"/>
              <a:t> write the same code twice within the same application.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i="1" dirty="0"/>
              <a:t>Always</a:t>
            </a:r>
            <a:r>
              <a:rPr lang="en-US" dirty="0"/>
              <a:t> assume that every software component you write (no matter how well it performs) is wrong or bugged in some subtle, nuanced way </a:t>
            </a:r>
          </a:p>
          <a:p>
            <a:pPr lvl="1">
              <a:lnSpc>
                <a:spcPct val="100000"/>
              </a:lnSpc>
              <a:spcBef>
                <a:spcPts val="0"/>
              </a:spcBef>
            </a:pPr>
            <a:r>
              <a:rPr lang="en-US" dirty="0"/>
              <a:t>When you find a bug, you want to be able to fix it </a:t>
            </a:r>
            <a:r>
              <a:rPr lang="en-US" i="1" dirty="0"/>
              <a:t>once</a:t>
            </a:r>
            <a:r>
              <a:rPr lang="en-US" dirty="0"/>
              <a:t> and have that change propagate through the </a:t>
            </a:r>
            <a:r>
              <a:rPr lang="en-US" i="1" dirty="0"/>
              <a:t>entire code base</a:t>
            </a:r>
          </a:p>
          <a:p>
            <a:pPr marL="0" indent="0">
              <a:lnSpc>
                <a:spcPct val="100000"/>
              </a:lnSpc>
              <a:spcBef>
                <a:spcPts val="0"/>
              </a:spcBef>
              <a:buNone/>
            </a:pPr>
            <a:endParaRPr lang="en-US" dirty="0"/>
          </a:p>
          <a:p>
            <a:pPr marL="0" indent="0">
              <a:lnSpc>
                <a:spcPct val="100000"/>
              </a:lnSpc>
              <a:spcBef>
                <a:spcPts val="0"/>
              </a:spcBef>
              <a:buNone/>
            </a:pPr>
            <a:r>
              <a:rPr lang="en-US" dirty="0"/>
              <a:t>Caveat: Some choose to break this rule for software written in a </a:t>
            </a:r>
            <a:r>
              <a:rPr lang="en-US" i="1" dirty="0"/>
              <a:t>modular</a:t>
            </a:r>
            <a:r>
              <a:rPr lang="en-US" dirty="0"/>
              <a:t> manner </a:t>
            </a:r>
            <a:r>
              <a:rPr lang="mr-IN" dirty="0"/>
              <a:t>–</a:t>
            </a:r>
            <a:r>
              <a:rPr lang="en-US" dirty="0"/>
              <a:t> that is, if each component of your software is implemented independently of the other components. In this case DRY applies within the individual </a:t>
            </a:r>
            <a:r>
              <a:rPr lang="en-US" i="1" dirty="0"/>
              <a:t>modules</a:t>
            </a:r>
            <a:r>
              <a:rPr lang="en-US" dirty="0"/>
              <a:t>. </a:t>
            </a:r>
          </a:p>
        </p:txBody>
      </p:sp>
    </p:spTree>
    <p:extLst>
      <p:ext uri="{BB962C8B-B14F-4D97-AF65-F5344CB8AC3E}">
        <p14:creationId xmlns:p14="http://schemas.microsoft.com/office/powerpoint/2010/main" val="128539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Ifs, Ands, or Buts </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When describing the function fulfilled by a method, object, file, etc. you should be able to state it in a simple, declarative manner with no ifs, ands, or buts.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If you can’t state it without an if, and, or but, then you need to split up that function/object/file/whatever it is into more than one component.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This is a mnemonic for “every component should do exactly one thing.” </a:t>
            </a:r>
          </a:p>
        </p:txBody>
      </p:sp>
    </p:spTree>
    <p:extLst>
      <p:ext uri="{BB962C8B-B14F-4D97-AF65-F5344CB8AC3E}">
        <p14:creationId xmlns:p14="http://schemas.microsoft.com/office/powerpoint/2010/main" val="197442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a:t>
            </a:r>
          </a:p>
        </p:txBody>
      </p:sp>
      <p:sp>
        <p:nvSpPr>
          <p:cNvPr id="3" name="Content Placeholder 2"/>
          <p:cNvSpPr>
            <a:spLocks noGrp="1"/>
          </p:cNvSpPr>
          <p:nvPr>
            <p:ph idx="1"/>
          </p:nvPr>
        </p:nvSpPr>
        <p:spPr>
          <a:xfrm>
            <a:off x="680321" y="2336872"/>
            <a:ext cx="9613861" cy="413426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Cataloging of previous copies of a software’s source code </a:t>
            </a:r>
          </a:p>
          <a:p>
            <a:pPr lvl="1">
              <a:lnSpc>
                <a:spcPct val="100000"/>
              </a:lnSpc>
              <a:spcBef>
                <a:spcPts val="0"/>
              </a:spcBef>
            </a:pPr>
            <a:r>
              <a:rPr lang="en-US" dirty="0"/>
              <a:t>Popular tools: GitHub, </a:t>
            </a:r>
            <a:r>
              <a:rPr lang="en-US" dirty="0" err="1"/>
              <a:t>Bitbucket</a:t>
            </a:r>
            <a:r>
              <a:rPr lang="en-US" dirty="0"/>
              <a:t> </a:t>
            </a:r>
          </a:p>
          <a:p>
            <a:pPr lvl="1">
              <a:lnSpc>
                <a:spcPct val="100000"/>
              </a:lnSpc>
              <a:spcBef>
                <a:spcPts val="0"/>
              </a:spcBef>
            </a:pPr>
            <a:r>
              <a:rPr lang="en-US" dirty="0"/>
              <a:t>Command line: </a:t>
            </a:r>
            <a:r>
              <a:rPr lang="en-US" i="1" dirty="0"/>
              <a:t>git</a:t>
            </a:r>
            <a:r>
              <a:rPr lang="en-US" dirty="0"/>
              <a:t> </a:t>
            </a:r>
          </a:p>
          <a:p>
            <a:pPr lvl="1">
              <a:lnSpc>
                <a:spcPct val="100000"/>
              </a:lnSpc>
              <a:spcBef>
                <a:spcPts val="0"/>
              </a:spcBef>
            </a:pPr>
            <a:r>
              <a:rPr lang="en-US" dirty="0"/>
              <a:t>Keeps track of all previous changes to your code base for you </a:t>
            </a:r>
          </a:p>
          <a:p>
            <a:pPr marL="0" indent="0">
              <a:lnSpc>
                <a:spcPct val="100000"/>
              </a:lnSpc>
              <a:spcBef>
                <a:spcPts val="0"/>
              </a:spcBef>
              <a:buNone/>
            </a:pPr>
            <a:endParaRPr lang="en-US" dirty="0"/>
          </a:p>
          <a:p>
            <a:pPr marL="0" indent="0">
              <a:lnSpc>
                <a:spcPct val="100000"/>
              </a:lnSpc>
              <a:spcBef>
                <a:spcPts val="0"/>
              </a:spcBef>
              <a:buNone/>
            </a:pPr>
            <a:r>
              <a:rPr lang="en-US" dirty="0"/>
              <a:t>The standard for public codes is to use the 3-digit system (e.g. 1.2.1, 2.3.0)</a:t>
            </a:r>
          </a:p>
          <a:p>
            <a:pPr lvl="1">
              <a:lnSpc>
                <a:spcPct val="100000"/>
              </a:lnSpc>
              <a:spcBef>
                <a:spcPts val="0"/>
              </a:spcBef>
            </a:pPr>
            <a:r>
              <a:rPr lang="en-US" dirty="0"/>
              <a:t>First is for back-compatibility, second is for new features, third is for bug-fixes </a:t>
            </a:r>
          </a:p>
          <a:p>
            <a:pPr marL="0" indent="0">
              <a:lnSpc>
                <a:spcPct val="100000"/>
              </a:lnSpc>
              <a:spcBef>
                <a:spcPts val="0"/>
              </a:spcBef>
              <a:buNone/>
            </a:pPr>
            <a:endParaRPr lang="en-US" dirty="0"/>
          </a:p>
          <a:p>
            <a:pPr marL="0" indent="0">
              <a:lnSpc>
                <a:spcPct val="100000"/>
              </a:lnSpc>
              <a:spcBef>
                <a:spcPts val="0"/>
              </a:spcBef>
              <a:buNone/>
            </a:pPr>
            <a:r>
              <a:rPr lang="en-US" dirty="0"/>
              <a:t>You don’t need to use GitHub/Bitbucket for version control </a:t>
            </a:r>
            <a:r>
              <a:rPr lang="mr-IN" dirty="0"/>
              <a:t>–</a:t>
            </a:r>
            <a:r>
              <a:rPr lang="en-US" dirty="0"/>
              <a:t> you can also store your code, plots, etc. there to manage copies between multiple systems. </a:t>
            </a:r>
          </a:p>
          <a:p>
            <a:pPr marL="0" indent="0">
              <a:lnSpc>
                <a:spcPct val="100000"/>
              </a:lnSpc>
              <a:spcBef>
                <a:spcPts val="0"/>
              </a:spcBef>
              <a:buNone/>
            </a:pPr>
            <a:r>
              <a:rPr lang="en-US" dirty="0"/>
              <a:t>I also use it to share my research notes and plots with collaborators. </a:t>
            </a:r>
          </a:p>
        </p:txBody>
      </p:sp>
    </p:spTree>
    <p:extLst>
      <p:ext uri="{BB962C8B-B14F-4D97-AF65-F5344CB8AC3E}">
        <p14:creationId xmlns:p14="http://schemas.microsoft.com/office/powerpoint/2010/main" val="133691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C70A-0EEA-7046-A53E-5E3D67DBCCCD}"/>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B6F063FA-7AED-F74B-BFF4-2EF8CC78A660}"/>
              </a:ext>
            </a:extLst>
          </p:cNvPr>
          <p:cNvSpPr>
            <a:spLocks noGrp="1"/>
          </p:cNvSpPr>
          <p:nvPr>
            <p:ph idx="1"/>
          </p:nvPr>
        </p:nvSpPr>
        <p:spPr>
          <a:xfrm>
            <a:off x="309945" y="2111005"/>
            <a:ext cx="5343882" cy="4650404"/>
          </a:xfrm>
        </p:spPr>
        <p:txBody>
          <a:bodyPr/>
          <a:lstStyle/>
          <a:p>
            <a:pPr marL="0" indent="0">
              <a:buNone/>
            </a:pPr>
            <a:r>
              <a:rPr lang="en-US" dirty="0"/>
              <a:t>First and foremost: file-sharing system</a:t>
            </a:r>
          </a:p>
          <a:p>
            <a:pPr lvl="1"/>
            <a:r>
              <a:rPr lang="en-US" dirty="0"/>
              <a:t>Keeps a catalog of the changes to your code over time, making it a great tool for version control for developers</a:t>
            </a:r>
          </a:p>
          <a:p>
            <a:pPr marL="0" indent="0">
              <a:buNone/>
            </a:pPr>
            <a:endParaRPr lang="en-US" dirty="0"/>
          </a:p>
          <a:p>
            <a:pPr marL="0" indent="0">
              <a:buNone/>
            </a:pPr>
            <a:r>
              <a:rPr lang="en-US" dirty="0"/>
              <a:t>For astronomers:</a:t>
            </a:r>
          </a:p>
          <a:p>
            <a:pPr lvl="1"/>
            <a:r>
              <a:rPr lang="en-US" dirty="0"/>
              <a:t>Share with collaborators</a:t>
            </a:r>
          </a:p>
          <a:p>
            <a:pPr lvl="1"/>
            <a:r>
              <a:rPr lang="en-US" dirty="0"/>
              <a:t>Manage files between multiple computers</a:t>
            </a:r>
          </a:p>
          <a:p>
            <a:pPr marL="0" indent="0">
              <a:buNone/>
            </a:pPr>
            <a:endParaRPr lang="en-US" dirty="0"/>
          </a:p>
          <a:p>
            <a:pPr marL="0" indent="0">
              <a:buNone/>
            </a:pPr>
            <a:r>
              <a:rPr lang="en-US" dirty="0"/>
              <a:t>Terminal: </a:t>
            </a:r>
            <a:r>
              <a:rPr lang="en-US" i="1" dirty="0"/>
              <a:t>git</a:t>
            </a:r>
            <a:r>
              <a:rPr lang="en-US" dirty="0"/>
              <a:t> [</a:t>
            </a:r>
            <a:r>
              <a:rPr lang="en-US" i="1" dirty="0"/>
              <a:t>add, commit, pull, push, …</a:t>
            </a:r>
            <a:r>
              <a:rPr lang="en-US" dirty="0"/>
              <a:t>]</a:t>
            </a:r>
          </a:p>
          <a:p>
            <a:pPr lvl="1"/>
            <a:r>
              <a:rPr lang="en-US" dirty="0"/>
              <a:t>Their website will show you how to set up a repository</a:t>
            </a:r>
          </a:p>
        </p:txBody>
      </p:sp>
      <p:pic>
        <p:nvPicPr>
          <p:cNvPr id="5" name="Picture 4" descr="A picture containing graphical user interface&#10;&#10;Description automatically generated">
            <a:extLst>
              <a:ext uri="{FF2B5EF4-FFF2-40B4-BE49-F238E27FC236}">
                <a16:creationId xmlns:a16="http://schemas.microsoft.com/office/drawing/2014/main" id="{A49B0816-C986-9743-A3D6-0CB6F5E17227}"/>
              </a:ext>
            </a:extLst>
          </p:cNvPr>
          <p:cNvPicPr>
            <a:picLocks noChangeAspect="1"/>
          </p:cNvPicPr>
          <p:nvPr/>
        </p:nvPicPr>
        <p:blipFill>
          <a:blip r:embed="rId3"/>
          <a:stretch>
            <a:fillRect/>
          </a:stretch>
        </p:blipFill>
        <p:spPr>
          <a:xfrm>
            <a:off x="5953482" y="2687933"/>
            <a:ext cx="6095999" cy="3000225"/>
          </a:xfrm>
          <a:prstGeom prst="rect">
            <a:avLst/>
          </a:prstGeom>
        </p:spPr>
      </p:pic>
    </p:spTree>
    <p:extLst>
      <p:ext uri="{BB962C8B-B14F-4D97-AF65-F5344CB8AC3E}">
        <p14:creationId xmlns:p14="http://schemas.microsoft.com/office/powerpoint/2010/main" val="44500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Minimization of Dependencies </a:t>
            </a:r>
          </a:p>
        </p:txBody>
      </p:sp>
      <p:sp>
        <p:nvSpPr>
          <p:cNvPr id="3" name="Content Placeholder 2"/>
          <p:cNvSpPr>
            <a:spLocks noGrp="1"/>
          </p:cNvSpPr>
          <p:nvPr>
            <p:ph idx="1"/>
          </p:nvPr>
        </p:nvSpPr>
        <p:spPr>
          <a:xfrm>
            <a:off x="680321" y="2336872"/>
            <a:ext cx="10265183" cy="4295939"/>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If the code base for your software uses another, external software (e.g. </a:t>
            </a:r>
            <a:r>
              <a:rPr lang="en-US" dirty="0" err="1"/>
              <a:t>NumPy</a:t>
            </a:r>
            <a:r>
              <a:rPr lang="en-US" dirty="0"/>
              <a:t>), that is called a </a:t>
            </a:r>
            <a:r>
              <a:rPr lang="en-US" i="1" dirty="0"/>
              <a:t>dependency</a:t>
            </a:r>
            <a:r>
              <a:rPr lang="en-US" dirty="0"/>
              <a:t> (your code </a:t>
            </a:r>
            <a:r>
              <a:rPr lang="en-US" i="1" dirty="0"/>
              <a:t>depends on </a:t>
            </a:r>
            <a:r>
              <a:rPr lang="en-US" dirty="0" err="1"/>
              <a:t>NumPy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It’s quite common to have a ~few dependencies, but too many is </a:t>
            </a:r>
            <a:r>
              <a:rPr lang="en-US" i="1" dirty="0"/>
              <a:t>problematic</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As of now my own python package (VICE) is ~90k lines of code. If one of its dependencies releases a new version with changes that affect my code, I have to go look at every file to ensure this doesn’t break anything.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Advice: Don’t be afraid to write the small but challenging stuff yourself. </a:t>
            </a:r>
          </a:p>
        </p:txBody>
      </p:sp>
    </p:spTree>
    <p:extLst>
      <p:ext uri="{BB962C8B-B14F-4D97-AF65-F5344CB8AC3E}">
        <p14:creationId xmlns:p14="http://schemas.microsoft.com/office/powerpoint/2010/main" val="83116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680321" y="2336872"/>
            <a:ext cx="9613861" cy="4159461"/>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Well-written software implements </a:t>
            </a:r>
            <a:r>
              <a:rPr lang="en-US" i="1" dirty="0"/>
              <a:t>unit tests</a:t>
            </a:r>
            <a:r>
              <a:rPr lang="en-US" dirty="0"/>
              <a:t> </a:t>
            </a:r>
          </a:p>
          <a:p>
            <a:pPr lvl="1">
              <a:lnSpc>
                <a:spcPct val="100000"/>
              </a:lnSpc>
              <a:spcBef>
                <a:spcPts val="0"/>
              </a:spcBef>
            </a:pPr>
            <a:r>
              <a:rPr lang="en-US" dirty="0"/>
              <a:t>A means of assigning </a:t>
            </a:r>
            <a:r>
              <a:rPr lang="en-US" i="1" dirty="0"/>
              <a:t>Success/Failure/Skipped</a:t>
            </a:r>
            <a:r>
              <a:rPr lang="en-US" dirty="0"/>
              <a:t> messages to the smallest possible components of a code base </a:t>
            </a:r>
          </a:p>
          <a:p>
            <a:pPr marL="0" indent="0">
              <a:lnSpc>
                <a:spcPct val="100000"/>
              </a:lnSpc>
              <a:spcBef>
                <a:spcPts val="0"/>
              </a:spcBef>
              <a:buNone/>
            </a:pPr>
            <a:endParaRPr lang="en-US" dirty="0"/>
          </a:p>
          <a:p>
            <a:pPr marL="0" indent="0">
              <a:lnSpc>
                <a:spcPct val="100000"/>
              </a:lnSpc>
              <a:spcBef>
                <a:spcPts val="0"/>
              </a:spcBef>
              <a:buNone/>
            </a:pPr>
            <a:r>
              <a:rPr lang="en-US" dirty="0"/>
              <a:t>When you make a future change to your code base, this gives you an automated means of finding out if your change broke anything you weren’t expecting to break. </a:t>
            </a:r>
          </a:p>
          <a:p>
            <a:pPr marL="0" indent="0">
              <a:lnSpc>
                <a:spcPct val="100000"/>
              </a:lnSpc>
              <a:spcBef>
                <a:spcPts val="0"/>
              </a:spcBef>
              <a:buNone/>
            </a:pPr>
            <a:endParaRPr lang="en-US" dirty="0"/>
          </a:p>
          <a:p>
            <a:pPr marL="0" indent="0">
              <a:lnSpc>
                <a:spcPct val="100000"/>
              </a:lnSpc>
              <a:spcBef>
                <a:spcPts val="0"/>
              </a:spcBef>
              <a:buNone/>
            </a:pPr>
            <a:r>
              <a:rPr lang="en-US" dirty="0"/>
              <a:t>This is as simple as </a:t>
            </a:r>
            <a:r>
              <a:rPr lang="en-US" i="1" dirty="0"/>
              <a:t>actually saving</a:t>
            </a:r>
            <a:r>
              <a:rPr lang="en-US" dirty="0"/>
              <a:t> the code you write to test a new component of your software, and the same for when you resolve an issue. </a:t>
            </a:r>
          </a:p>
        </p:txBody>
      </p:sp>
    </p:spTree>
    <p:extLst>
      <p:ext uri="{BB962C8B-B14F-4D97-AF65-F5344CB8AC3E}">
        <p14:creationId xmlns:p14="http://schemas.microsoft.com/office/powerpoint/2010/main" val="148447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Think</a:t>
            </a:r>
            <a:r>
              <a:rPr lang="en-US" dirty="0"/>
              <a:t> Before You </a:t>
            </a:r>
            <a:r>
              <a:rPr lang="en-US" i="1" dirty="0"/>
              <a:t>Write</a:t>
            </a:r>
            <a:r>
              <a:rPr lang="en-US" dirty="0"/>
              <a:t> </a:t>
            </a:r>
            <a:endParaRPr lang="en-US" i="1" dirty="0"/>
          </a:p>
        </p:txBody>
      </p:sp>
      <p:sp>
        <p:nvSpPr>
          <p:cNvPr id="3" name="Content Placeholder 2"/>
          <p:cNvSpPr>
            <a:spLocks noGrp="1"/>
          </p:cNvSpPr>
          <p:nvPr>
            <p:ph idx="1"/>
          </p:nvPr>
        </p:nvSpPr>
        <p:spPr>
          <a:xfrm>
            <a:off x="680321" y="2336873"/>
            <a:ext cx="9613861" cy="4104870"/>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Many scientists just start writing functions when posed with a problem </a:t>
            </a:r>
          </a:p>
          <a:p>
            <a:pPr lvl="1">
              <a:lnSpc>
                <a:spcPct val="100000"/>
              </a:lnSpc>
              <a:spcBef>
                <a:spcPts val="0"/>
              </a:spcBef>
            </a:pPr>
            <a:r>
              <a:rPr lang="en-US" dirty="0"/>
              <a:t>This has its place and its usefulness within research </a:t>
            </a:r>
          </a:p>
          <a:p>
            <a:pPr lvl="1">
              <a:lnSpc>
                <a:spcPct val="100000"/>
              </a:lnSpc>
              <a:spcBef>
                <a:spcPts val="0"/>
              </a:spcBef>
            </a:pPr>
            <a:r>
              <a:rPr lang="en-US" dirty="0"/>
              <a:t>If you’re going to use some function &gt;few times, I advise more thought </a:t>
            </a:r>
          </a:p>
          <a:p>
            <a:pPr marL="0" indent="0">
              <a:lnSpc>
                <a:spcPct val="100000"/>
              </a:lnSpc>
              <a:spcBef>
                <a:spcPts val="0"/>
              </a:spcBef>
              <a:buNone/>
            </a:pPr>
            <a:endParaRPr lang="en-US" dirty="0"/>
          </a:p>
          <a:p>
            <a:pPr marL="0" indent="0">
              <a:lnSpc>
                <a:spcPct val="100000"/>
              </a:lnSpc>
              <a:spcBef>
                <a:spcPts val="0"/>
              </a:spcBef>
              <a:buNone/>
            </a:pPr>
            <a:r>
              <a:rPr lang="en-US" dirty="0"/>
              <a:t>If you’re going to be spending even as much as five minutes writing a given file, stop and ask yourself: </a:t>
            </a:r>
            <a:r>
              <a:rPr lang="en-US" i="1" dirty="0"/>
              <a:t>What objects might be useful? What functions might be useful? </a:t>
            </a: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There are many ways to write the same program, so don’t always settle for the first idea that comes into your head. </a:t>
            </a:r>
            <a:r>
              <a:rPr lang="en-US" i="1" dirty="0"/>
              <a:t>You can usually improve upon the first thing that comes to mind</a:t>
            </a:r>
            <a:r>
              <a:rPr lang="en-US" dirty="0"/>
              <a:t>. </a:t>
            </a:r>
            <a:endParaRPr lang="en-US" i="1" dirty="0"/>
          </a:p>
        </p:txBody>
      </p:sp>
    </p:spTree>
    <p:extLst>
      <p:ext uri="{BB962C8B-B14F-4D97-AF65-F5344CB8AC3E}">
        <p14:creationId xmlns:p14="http://schemas.microsoft.com/office/powerpoint/2010/main" val="93226081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368</TotalTime>
  <Words>1354</Words>
  <Application>Microsoft Macintosh PowerPoint</Application>
  <PresentationFormat>Widescreen</PresentationFormat>
  <Paragraphs>110</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Berlin</vt:lpstr>
      <vt:lpstr>Basic Software Engineering </vt:lpstr>
      <vt:lpstr>Software Engineering </vt:lpstr>
      <vt:lpstr>DRY: Don’t Repeat Yourself </vt:lpstr>
      <vt:lpstr>No Ifs, Ands, or Buts </vt:lpstr>
      <vt:lpstr>Version Control</vt:lpstr>
      <vt:lpstr>GitHub</vt:lpstr>
      <vt:lpstr>Minimization of Dependencies </vt:lpstr>
      <vt:lpstr>Testing</vt:lpstr>
      <vt:lpstr>Think Before You Write </vt:lpstr>
      <vt:lpstr>Think Before You Write </vt:lpstr>
      <vt:lpstr>Rule Number One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Johnson, James W.</cp:lastModifiedBy>
  <cp:revision>142</cp:revision>
  <dcterms:created xsi:type="dcterms:W3CDTF">2020-02-27T18:08:37Z</dcterms:created>
  <dcterms:modified xsi:type="dcterms:W3CDTF">2022-05-18T20:51:21Z</dcterms:modified>
</cp:coreProperties>
</file>