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94" r:id="rId1"/>
  </p:sldMasterIdLst>
  <p:notesMasterIdLst>
    <p:notesMasterId r:id="rId15"/>
  </p:notesMasterIdLst>
  <p:sldIdLst>
    <p:sldId id="256" r:id="rId2"/>
    <p:sldId id="257" r:id="rId3"/>
    <p:sldId id="268" r:id="rId4"/>
    <p:sldId id="269" r:id="rId5"/>
    <p:sldId id="270" r:id="rId6"/>
    <p:sldId id="271" r:id="rId7"/>
    <p:sldId id="272" r:id="rId8"/>
    <p:sldId id="258" r:id="rId9"/>
    <p:sldId id="261" r:id="rId10"/>
    <p:sldId id="262" r:id="rId11"/>
    <p:sldId id="263" r:id="rId12"/>
    <p:sldId id="273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89286"/>
  </p:normalViewPr>
  <p:slideViewPr>
    <p:cSldViewPr snapToGrid="0" snapToObjects="1">
      <p:cViewPr varScale="1">
        <p:scale>
          <a:sx n="85" d="100"/>
          <a:sy n="85" d="100"/>
        </p:scale>
        <p:origin x="105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372395-6DCD-BB43-9E60-B0AAE1B7F062}" type="datetimeFigureOut">
              <a:rPr lang="en-US" smtClean="0"/>
              <a:t>5/18/22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CCCE54-4239-094F-97FA-D0CB5A5C7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935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in the example codes under examples/</a:t>
            </a:r>
            <a:r>
              <a:rPr lang="en-US" dirty="0" err="1"/>
              <a:t>mypkg</a:t>
            </a:r>
            <a:r>
              <a:rPr lang="en-US" dirty="0"/>
              <a:t>/</a:t>
            </a:r>
            <a:r>
              <a:rPr lang="en-US" dirty="0" err="1"/>
              <a:t>mathlib</a:t>
            </a:r>
            <a:r>
              <a:rPr lang="en-US" dirty="0"/>
              <a:t>/</a:t>
            </a:r>
            <a:r>
              <a:rPr lang="en-US" dirty="0" err="1"/>
              <a:t>exposinusoid.py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CCCE54-4239-094F-97FA-D0CB5A5C70A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1514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Other</a:t>
            </a:r>
            <a:r>
              <a:rPr lang="en-US" baseline="0" dirty="0"/>
              <a:t> such examples include adding the values from the __call__ functions, multiplying them, subtracting, dividing, whatever you need!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CCCE54-4239-094F-97FA-D0CB5A5C70A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4358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CCCE54-4239-094F-97FA-D0CB5A5C70A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1748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CCCE54-4239-094F-97FA-D0CB5A5C70A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2474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5/18/22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5/18/22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51673806-0BCD-1F42-BAA8-2011034B3C6A}" type="datetimeFigureOut">
              <a:rPr lang="en-US" smtClean="0"/>
              <a:t>5/18/22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5/18/22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5/18/22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5/18/22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fld id="{51673806-0BCD-1F42-BAA8-2011034B3C6A}" type="datetimeFigureOut">
              <a:rPr lang="en-US" smtClean="0"/>
              <a:pPr/>
              <a:t>5/18/22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fld id="{6E91FEF2-9535-6649-9966-C0D43DCC741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0473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95" r:id="rId1"/>
    <p:sldLayoutId id="2147484296" r:id="rId2"/>
    <p:sldLayoutId id="2147484297" r:id="rId3"/>
    <p:sldLayoutId id="2147484298" r:id="rId4"/>
    <p:sldLayoutId id="2147484299" r:id="rId5"/>
    <p:sldLayoutId id="2147484300" r:id="rId6"/>
    <p:sldLayoutId id="2147484301" r:id="rId7"/>
    <p:sldLayoutId id="2147484302" r:id="rId8"/>
    <p:sldLayoutId id="2147484303" r:id="rId9"/>
    <p:sldLayoutId id="2147484304" r:id="rId10"/>
    <p:sldLayoutId id="2147484305" r:id="rId11"/>
    <p:sldLayoutId id="2147484306" r:id="rId12"/>
    <p:sldLayoutId id="2147484307" r:id="rId13"/>
    <p:sldLayoutId id="2147484308" r:id="rId14"/>
    <p:sldLayoutId id="2147484309" r:id="rId15"/>
    <p:sldLayoutId id="2147484310" r:id="rId16"/>
    <p:sldLayoutId id="214748431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Multiple Inheritance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SURP 2022 </a:t>
            </a:r>
            <a:r>
              <a:rPr lang="en-US" dirty="0"/>
              <a:t>Python Bootcamp</a:t>
            </a:r>
          </a:p>
          <a:p>
            <a:r>
              <a:rPr lang="en-US" dirty="0"/>
              <a:t>Ohio State Astronomy </a:t>
            </a:r>
          </a:p>
          <a:p>
            <a:r>
              <a:rPr lang="en-US" dirty="0"/>
              <a:t>Slides by: James W. Johnson</a:t>
            </a:r>
          </a:p>
        </p:txBody>
      </p:sp>
    </p:spTree>
    <p:extLst>
      <p:ext uri="{BB962C8B-B14F-4D97-AF65-F5344CB8AC3E}">
        <p14:creationId xmlns:p14="http://schemas.microsoft.com/office/powerpoint/2010/main" val="17500275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Method Resolution Order in Action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995" y="2336873"/>
            <a:ext cx="4831491" cy="4212208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Replaced the body of the </a:t>
            </a:r>
            <a:r>
              <a:rPr lang="en-US" i="1" dirty="0"/>
              <a:t>__call__</a:t>
            </a:r>
            <a:r>
              <a:rPr lang="en-US" dirty="0"/>
              <a:t> function with a simple call to </a:t>
            </a:r>
            <a:r>
              <a:rPr lang="en-US" i="1" dirty="0"/>
              <a:t>super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5124" y="2170941"/>
            <a:ext cx="6678484" cy="4501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4496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Method Resolution Order in Action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9286" y="2364703"/>
            <a:ext cx="6516130" cy="4184378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4E22B91-5277-5642-9D4F-2565F577CC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995" y="2336873"/>
            <a:ext cx="4913355" cy="4212208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Replaced the body of the </a:t>
            </a:r>
            <a:r>
              <a:rPr lang="en-US" i="1" dirty="0"/>
              <a:t>__call__</a:t>
            </a:r>
            <a:r>
              <a:rPr lang="en-US" dirty="0"/>
              <a:t> function with a simple call to </a:t>
            </a:r>
            <a:r>
              <a:rPr lang="en-US" i="1" dirty="0"/>
              <a:t>super</a:t>
            </a: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Now it’s only calling </a:t>
            </a:r>
            <a:r>
              <a:rPr lang="en-US" i="1" dirty="0" err="1"/>
              <a:t>exponential.__call</a:t>
            </a:r>
            <a:r>
              <a:rPr lang="en-US" i="1" dirty="0"/>
              <a:t>__</a:t>
            </a:r>
            <a:r>
              <a:rPr lang="en-US" dirty="0"/>
              <a:t>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If </a:t>
            </a:r>
            <a:r>
              <a:rPr lang="en-US" i="1" dirty="0" err="1"/>
              <a:t>exposinusoid</a:t>
            </a:r>
            <a:r>
              <a:rPr lang="en-US" dirty="0"/>
              <a:t> inherited from </a:t>
            </a:r>
            <a:r>
              <a:rPr lang="en-US" i="1" dirty="0"/>
              <a:t>sinusoid</a:t>
            </a:r>
            <a:r>
              <a:rPr lang="en-US" dirty="0"/>
              <a:t> first, this would find </a:t>
            </a:r>
            <a:r>
              <a:rPr lang="en-US" i="1" dirty="0" err="1"/>
              <a:t>sinusoid.__call</a:t>
            </a:r>
            <a:r>
              <a:rPr lang="en-US" i="1" dirty="0"/>
              <a:t>__</a:t>
            </a:r>
            <a:r>
              <a:rPr lang="en-US" dirty="0"/>
              <a:t> instead </a:t>
            </a:r>
          </a:p>
        </p:txBody>
      </p:sp>
    </p:spTree>
    <p:extLst>
      <p:ext uri="{BB962C8B-B14F-4D97-AF65-F5344CB8AC3E}">
        <p14:creationId xmlns:p14="http://schemas.microsoft.com/office/powerpoint/2010/main" val="9610507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E466C-45DA-C04A-86DD-8675AE1D5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Footnotes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1B2629-18E2-7A47-AF73-ACE9B149D4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10606804" cy="426395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 some specific instances, </a:t>
            </a:r>
            <a:r>
              <a:rPr lang="en-US" i="1" dirty="0"/>
              <a:t>super</a:t>
            </a:r>
            <a:r>
              <a:rPr lang="en-US" dirty="0"/>
              <a:t> is smart enough to make sure all inherited classes’ </a:t>
            </a:r>
            <a:r>
              <a:rPr lang="en-US" i="1" dirty="0"/>
              <a:t>__</a:t>
            </a:r>
            <a:r>
              <a:rPr lang="en-US" i="1" dirty="0" err="1"/>
              <a:t>init</a:t>
            </a:r>
            <a:r>
              <a:rPr lang="en-US" i="1" dirty="0"/>
              <a:t>__</a:t>
            </a:r>
            <a:r>
              <a:rPr lang="en-US" dirty="0"/>
              <a:t> functions get called </a:t>
            </a:r>
          </a:p>
          <a:p>
            <a:pPr lvl="1"/>
            <a:r>
              <a:rPr lang="en-US" dirty="0"/>
              <a:t>Example: “diamond inheritance” (B and C inherit from A, D inherits from B and C)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“</a:t>
            </a:r>
            <a:r>
              <a:rPr lang="en-US" dirty="0" err="1"/>
              <a:t>Mixin</a:t>
            </a:r>
            <a:r>
              <a:rPr lang="en-US" dirty="0"/>
              <a:t>” classes – designed for multiple inheritance </a:t>
            </a:r>
          </a:p>
          <a:p>
            <a:pPr lvl="1"/>
            <a:r>
              <a:rPr lang="en-US" dirty="0"/>
              <a:t>Generally implement only one function each, then “mix” them by inheriting from multiple </a:t>
            </a:r>
          </a:p>
          <a:p>
            <a:pPr lvl="1"/>
            <a:r>
              <a:rPr lang="en-US" dirty="0"/>
              <a:t>Conventionally have names ending in -</a:t>
            </a:r>
            <a:r>
              <a:rPr lang="en-US" dirty="0" err="1"/>
              <a:t>Mixin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0857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E466C-45DA-C04A-86DD-8675AE1D5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Footnotes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1B2629-18E2-7A47-AF73-ACE9B149D4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10606804" cy="426395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Developers often argue that multiple inheritance is bad practice</a:t>
            </a:r>
          </a:p>
          <a:p>
            <a:pPr lvl="1"/>
            <a:r>
              <a:rPr lang="en-US" dirty="0"/>
              <a:t>This really only means it should be used sparingly, when no other options are available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Advice: Don’t be afraid to use it when it offers a concise, readable solution </a:t>
            </a:r>
          </a:p>
          <a:p>
            <a:pPr lvl="1"/>
            <a:r>
              <a:rPr lang="en-US" dirty="0"/>
              <a:t>…but only if the single inheritance version is noticeably less so </a:t>
            </a:r>
          </a:p>
          <a:p>
            <a:pPr lvl="1"/>
            <a:r>
              <a:rPr lang="en-US" dirty="0"/>
              <a:t>Avoid </a:t>
            </a:r>
            <a:r>
              <a:rPr lang="en-US" i="1" dirty="0"/>
              <a:t>super</a:t>
            </a:r>
            <a:r>
              <a:rPr lang="en-US" dirty="0"/>
              <a:t> – it sacrifices readability. “Explicit is better than implicit.” </a:t>
            </a:r>
          </a:p>
          <a:p>
            <a:pPr lvl="2"/>
            <a:r>
              <a:rPr lang="en-US" dirty="0"/>
              <a:t>With this approach, changing functionality requires changing the lines that implement that functionality, which means it’s good code.</a:t>
            </a:r>
          </a:p>
        </p:txBody>
      </p:sp>
    </p:spTree>
    <p:extLst>
      <p:ext uri="{BB962C8B-B14F-4D97-AF65-F5344CB8AC3E}">
        <p14:creationId xmlns:p14="http://schemas.microsoft.com/office/powerpoint/2010/main" val="4063987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1321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When an object inherits functionality from more than one base class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Objectives </a:t>
            </a:r>
          </a:p>
          <a:p>
            <a:pPr lvl="1"/>
            <a:r>
              <a:rPr lang="en-US" dirty="0"/>
              <a:t>The basic syntax </a:t>
            </a:r>
          </a:p>
          <a:p>
            <a:pPr lvl="1"/>
            <a:r>
              <a:rPr lang="en-US" dirty="0"/>
              <a:t>The method resolution order </a:t>
            </a:r>
          </a:p>
          <a:p>
            <a:pPr lvl="1"/>
            <a:r>
              <a:rPr lang="en-US" dirty="0"/>
              <a:t>A simple example: A piece-wise function </a:t>
            </a:r>
          </a:p>
        </p:txBody>
      </p:sp>
    </p:spTree>
    <p:extLst>
      <p:ext uri="{BB962C8B-B14F-4D97-AF65-F5344CB8AC3E}">
        <p14:creationId xmlns:p14="http://schemas.microsoft.com/office/powerpoint/2010/main" val="1513065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93361-385D-7A47-BBFB-96F49E1F4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Basic Syntax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04C63-297B-354B-8CF2-3329FFB10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603" y="2336872"/>
            <a:ext cx="5049673" cy="406392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By definition, at least 2 classes to inherit from are required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8C3616-2593-D940-83E6-79D9935CC3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8867" y="2449031"/>
            <a:ext cx="5168899" cy="3652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836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93361-385D-7A47-BBFB-96F49E1F4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Basic Syntax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04C63-297B-354B-8CF2-3329FFB10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603" y="2336872"/>
            <a:ext cx="5049673" cy="406392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By definition, at least 2 classes to inherit from are required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Where you already specify the class to inherit from with single inheritance, add any additional classes! Simple, right? …</a:t>
            </a:r>
            <a:r>
              <a:rPr lang="en-US" i="1" dirty="0"/>
              <a:t>right?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00BC62-C400-0441-88A5-FC14FBD1EA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6808" y="3047343"/>
            <a:ext cx="5499197" cy="2223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622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93361-385D-7A47-BBFB-96F49E1F4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Basic Syntax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04C63-297B-354B-8CF2-3329FFB10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603" y="2336872"/>
            <a:ext cx="5049673" cy="42549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By definition, at least 2 classes to inherit from are required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Where you already specify the class to inherit from with single inheritance, add any additional classes! Simple, right? …</a:t>
            </a:r>
            <a:r>
              <a:rPr lang="en-US" i="1" dirty="0"/>
              <a:t>right?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Unfortunately, multiple inheritance sort of breaks </a:t>
            </a:r>
            <a:r>
              <a:rPr lang="en-US" i="1" dirty="0"/>
              <a:t>super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C75911-0B00-DE45-A0B3-596E60D9A1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6276" y="2336872"/>
            <a:ext cx="6584608" cy="4039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412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69958-8101-0B4E-9616-87CEF9600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Method Resolution Order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95ED6B-835C-874F-8DF2-E54C73CA29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5488467" cy="40775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When you call a function within a class, it looks first within that class, then the first parent class, then the second parent class, and so on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Any call to </a:t>
            </a:r>
            <a:r>
              <a:rPr lang="en-US" i="1" dirty="0"/>
              <a:t>super</a:t>
            </a:r>
            <a:r>
              <a:rPr lang="en-US" dirty="0"/>
              <a:t> is a call to classes further down the MRO</a:t>
            </a:r>
          </a:p>
          <a:p>
            <a:pPr lvl="1"/>
            <a:r>
              <a:rPr lang="en-US" dirty="0"/>
              <a:t>This has been true all along for single inheritance too! </a:t>
            </a:r>
          </a:p>
          <a:p>
            <a:pPr lvl="1"/>
            <a:r>
              <a:rPr lang="en-US" dirty="0"/>
              <a:t>With multiple inheritance, </a:t>
            </a:r>
            <a:r>
              <a:rPr lang="en-US" i="1" dirty="0"/>
              <a:t>super</a:t>
            </a:r>
            <a:r>
              <a:rPr lang="en-US" dirty="0"/>
              <a:t> may not always do what you want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860AFC-A1F9-F44F-97CD-441DDFB9D1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3561" y="2336873"/>
            <a:ext cx="4833731" cy="19543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DA190F6-2F8A-9143-AFFC-042F2640A7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5826" y="5186889"/>
            <a:ext cx="5029200" cy="74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015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93361-385D-7A47-BBFB-96F49E1F4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Basic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04C63-297B-354B-8CF2-3329FFB10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603" y="2336872"/>
            <a:ext cx="5049673" cy="42549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Instead, invoke the inherited class directly and pass </a:t>
            </a:r>
            <a:r>
              <a:rPr lang="en-US" i="1" dirty="0"/>
              <a:t>self</a:t>
            </a:r>
            <a:r>
              <a:rPr lang="en-US" dirty="0"/>
              <a:t> as the first argument</a:t>
            </a:r>
          </a:p>
          <a:p>
            <a:pPr lvl="1"/>
            <a:r>
              <a:rPr lang="en-US" dirty="0"/>
              <a:t>This takes advantage of the fact that </a:t>
            </a:r>
            <a:r>
              <a:rPr lang="en-US" i="1" dirty="0" err="1"/>
              <a:t>x.function</a:t>
            </a:r>
            <a:r>
              <a:rPr lang="en-US" i="1" dirty="0"/>
              <a:t>(y) </a:t>
            </a:r>
            <a:r>
              <a:rPr lang="en-US" dirty="0"/>
              <a:t>is equivalent to </a:t>
            </a:r>
            <a:r>
              <a:rPr lang="en-US" i="1" dirty="0" err="1"/>
              <a:t>classname.function</a:t>
            </a:r>
            <a:r>
              <a:rPr lang="en-US" i="1" dirty="0"/>
              <a:t>(x, y)</a:t>
            </a:r>
            <a:r>
              <a:rPr lang="en-US" dirty="0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A0B66A9-34C7-9D49-9E75-BCBD1BC49D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321" y="4464370"/>
            <a:ext cx="5076116" cy="218595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88ACD88-60CA-FB4B-B96C-CFB6109A0E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7237" y="2336872"/>
            <a:ext cx="3884494" cy="3968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2762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A Piece-Wise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280" y="2183714"/>
            <a:ext cx="4744996" cy="4368799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two base classes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defRPr/>
            </a:pPr>
            <a:r>
              <a:rPr lang="en-US" i="1" dirty="0"/>
              <a:t>exponential</a:t>
            </a:r>
            <a:r>
              <a:rPr lang="en-US" dirty="0"/>
              <a:t> describes a classic e-folding function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defRPr/>
            </a:pPr>
            <a:r>
              <a:rPr lang="en-US" i="1" dirty="0"/>
              <a:t>sinusoid</a:t>
            </a:r>
            <a:r>
              <a:rPr lang="en-US" dirty="0"/>
              <a:t> describes a sine or cosine function</a:t>
            </a:r>
            <a:endParaRPr lang="en-US" i="1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1060" y="2183714"/>
            <a:ext cx="7026869" cy="4167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806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A Piece-Wise Function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8263" y="2148649"/>
            <a:ext cx="6841867" cy="4438928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02DA4EA-BBB8-414F-9C47-D0412D9AF3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280" y="2183714"/>
            <a:ext cx="4744996" cy="4368799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two base classes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defRPr/>
            </a:pPr>
            <a:r>
              <a:rPr lang="en-US" i="1" dirty="0"/>
              <a:t>exponential</a:t>
            </a:r>
            <a:r>
              <a:rPr lang="en-US" dirty="0"/>
              <a:t> describes a classic e-folding function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defRPr/>
            </a:pPr>
            <a:r>
              <a:rPr lang="en-US" i="1" dirty="0"/>
              <a:t>sinusoid</a:t>
            </a:r>
            <a:r>
              <a:rPr lang="en-US" dirty="0"/>
              <a:t> describes a sine or cosine function</a:t>
            </a:r>
            <a:endParaRPr lang="en-US" i="1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Invoking the inherited class directly can also be used to write the </a:t>
            </a:r>
            <a:r>
              <a:rPr lang="en-US" i="1" dirty="0"/>
              <a:t>__call__</a:t>
            </a:r>
            <a:r>
              <a:rPr lang="en-US" dirty="0"/>
              <a:t> function (or any function for that matter) </a:t>
            </a:r>
          </a:p>
        </p:txBody>
      </p:sp>
    </p:spTree>
    <p:extLst>
      <p:ext uri="{BB962C8B-B14F-4D97-AF65-F5344CB8AC3E}">
        <p14:creationId xmlns:p14="http://schemas.microsoft.com/office/powerpoint/2010/main" val="947720690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1321</TotalTime>
  <Words>604</Words>
  <Application>Microsoft Macintosh PowerPoint</Application>
  <PresentationFormat>Widescreen</PresentationFormat>
  <Paragraphs>77</Paragraphs>
  <Slides>13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Times New Roman</vt:lpstr>
      <vt:lpstr>Trebuchet MS</vt:lpstr>
      <vt:lpstr>Berlin</vt:lpstr>
      <vt:lpstr>Multiple Inheritance</vt:lpstr>
      <vt:lpstr>What is it?</vt:lpstr>
      <vt:lpstr>The Basic Syntax </vt:lpstr>
      <vt:lpstr>The Basic Syntax </vt:lpstr>
      <vt:lpstr>The Basic Syntax </vt:lpstr>
      <vt:lpstr>The Method Resolution Order </vt:lpstr>
      <vt:lpstr>The Basic Syntax</vt:lpstr>
      <vt:lpstr>Example: A Piece-Wise Function</vt:lpstr>
      <vt:lpstr>Example: A Piece-Wise Function </vt:lpstr>
      <vt:lpstr>The Method Resolution Order in Action </vt:lpstr>
      <vt:lpstr>The Method Resolution Order in Action </vt:lpstr>
      <vt:lpstr>Footnotes </vt:lpstr>
      <vt:lpstr>Footnotes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Johnson, James William</dc:creator>
  <cp:lastModifiedBy>Johnson, James W.</cp:lastModifiedBy>
  <cp:revision>174</cp:revision>
  <dcterms:created xsi:type="dcterms:W3CDTF">2020-02-27T18:08:37Z</dcterms:created>
  <dcterms:modified xsi:type="dcterms:W3CDTF">2022-05-18T21:06:40Z</dcterms:modified>
</cp:coreProperties>
</file>