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33"/>
  </p:notesMasterIdLst>
  <p:sldIdLst>
    <p:sldId id="256" r:id="rId2"/>
    <p:sldId id="257" r:id="rId3"/>
    <p:sldId id="262" r:id="rId4"/>
    <p:sldId id="274" r:id="rId5"/>
    <p:sldId id="275" r:id="rId6"/>
    <p:sldId id="273" r:id="rId7"/>
    <p:sldId id="271" r:id="rId8"/>
    <p:sldId id="258" r:id="rId9"/>
    <p:sldId id="259" r:id="rId10"/>
    <p:sldId id="280" r:id="rId11"/>
    <p:sldId id="260" r:id="rId12"/>
    <p:sldId id="281" r:id="rId13"/>
    <p:sldId id="261" r:id="rId14"/>
    <p:sldId id="263" r:id="rId15"/>
    <p:sldId id="272" r:id="rId16"/>
    <p:sldId id="276" r:id="rId17"/>
    <p:sldId id="264" r:id="rId18"/>
    <p:sldId id="265" r:id="rId19"/>
    <p:sldId id="267" r:id="rId20"/>
    <p:sldId id="266" r:id="rId21"/>
    <p:sldId id="268" r:id="rId22"/>
    <p:sldId id="269" r:id="rId23"/>
    <p:sldId id="270" r:id="rId24"/>
    <p:sldId id="282" r:id="rId25"/>
    <p:sldId id="277" r:id="rId26"/>
    <p:sldId id="278" r:id="rId27"/>
    <p:sldId id="284" r:id="rId28"/>
    <p:sldId id="285" r:id="rId29"/>
    <p:sldId id="286" r:id="rId30"/>
    <p:sldId id="28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8"/>
    <p:restoredTop sz="89738"/>
  </p:normalViewPr>
  <p:slideViewPr>
    <p:cSldViewPr snapToGrid="0" snapToObjects="1">
      <p:cViewPr varScale="1">
        <p:scale>
          <a:sx n="62" d="100"/>
          <a:sy n="62" d="100"/>
        </p:scale>
        <p:origin x="200"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069D-D4B1-DA43-B156-1FB9179E1249}"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D7ED9-0168-6F49-A704-0689E647D42E}" type="slidenum">
              <a:rPr lang="en-US" smtClean="0"/>
              <a:t>‹#›</a:t>
            </a:fld>
            <a:endParaRPr lang="en-US"/>
          </a:p>
        </p:txBody>
      </p:sp>
    </p:spTree>
    <p:extLst>
      <p:ext uri="{BB962C8B-B14F-4D97-AF65-F5344CB8AC3E}">
        <p14:creationId xmlns:p14="http://schemas.microsoft.com/office/powerpoint/2010/main" val="181223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reviewing some of the basic data types, functions, conditionals </a:t>
            </a:r>
            <a:r>
              <a:rPr lang="en-US" dirty="0" err="1"/>
              <a:t>etc</a:t>
            </a:r>
            <a:r>
              <a:rPr lang="en-US" dirty="0"/>
              <a:t> in python . We expect that most of you are already familiar with the topics today so we will be going through all of the content briefly.</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2</a:t>
            </a:fld>
            <a:endParaRPr lang="en-US"/>
          </a:p>
        </p:txBody>
      </p:sp>
    </p:spTree>
    <p:extLst>
      <p:ext uri="{BB962C8B-B14F-4D97-AF65-F5344CB8AC3E}">
        <p14:creationId xmlns:p14="http://schemas.microsoft.com/office/powerpoint/2010/main" val="760826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 students parrot this statement back to you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arrays are a type of container that can hold a fixed number of elements of the same data type</a:t>
            </a:r>
          </a:p>
          <a:p>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13</a:t>
            </a:fld>
            <a:endParaRPr lang="en-US"/>
          </a:p>
        </p:txBody>
      </p:sp>
    </p:spTree>
    <p:extLst>
      <p:ext uri="{BB962C8B-B14F-4D97-AF65-F5344CB8AC3E}">
        <p14:creationId xmlns:p14="http://schemas.microsoft.com/office/powerpoint/2010/main" val="1857295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NumPy is a library for working with arrays and numerical operations. </a:t>
            </a:r>
            <a:r>
              <a:rPr lang="en-US" dirty="0" err="1"/>
              <a:t>ndarray</a:t>
            </a:r>
            <a:r>
              <a:rPr lang="en-US" dirty="0"/>
              <a:t> is the primary data structure in NumPy that represents a multidimensional, homogeneous array of fixed-size items.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Range creates a sequence of integers from 0 up to, but not including, 10. stop number will not be counted</a:t>
            </a:r>
          </a:p>
          <a:p>
            <a:endParaRPr lang="en-US" dirty="0"/>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14</a:t>
            </a:fld>
            <a:endParaRPr lang="en-US"/>
          </a:p>
        </p:txBody>
      </p:sp>
    </p:spTree>
    <p:extLst>
      <p:ext uri="{BB962C8B-B14F-4D97-AF65-F5344CB8AC3E}">
        <p14:creationId xmlns:p14="http://schemas.microsoft.com/office/powerpoint/2010/main" val="2927741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Slicing arrays, please pay attention to this slide because this is a frequently occurring concept, and I still have google the syntax sometimes to figure how to do it. So first of all why do we need it. For this I will give an example since there are many astronomers in the room, suppose I am doing a time series analysis of a star for 100 days, I have recorded the luminosity of the star on </a:t>
            </a:r>
            <a:r>
              <a:rPr lang="en-US" dirty="0" err="1"/>
              <a:t>eah</a:t>
            </a:r>
            <a:r>
              <a:rPr lang="en-US" dirty="0"/>
              <a:t> day, so I have an array of 100 data points. Now if I only want to see how it varies from day 1 to 20 , or day 50 to 100 , how do I extract only those data points</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16</a:t>
            </a:fld>
            <a:endParaRPr lang="en-US"/>
          </a:p>
        </p:txBody>
      </p:sp>
    </p:spTree>
    <p:extLst>
      <p:ext uri="{BB962C8B-B14F-4D97-AF65-F5344CB8AC3E}">
        <p14:creationId xmlns:p14="http://schemas.microsoft.com/office/powerpoint/2010/main" val="533132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input [3] we have x= 0, the if statement checks if x&gt;=0 and since that condition is satisfied it printed x is positive, it did not move to the second condition of </a:t>
            </a:r>
            <a:r>
              <a:rPr lang="en-US" dirty="0" err="1"/>
              <a:t>elif</a:t>
            </a:r>
            <a:r>
              <a:rPr lang="en-US" dirty="0"/>
              <a:t> x==0, so this means we can get the results from only one out these conditions. It goes in the order of if-</a:t>
            </a:r>
            <a:r>
              <a:rPr lang="en-US" dirty="0" err="1"/>
              <a:t>elif</a:t>
            </a:r>
            <a:r>
              <a:rPr lang="en-US" dirty="0"/>
              <a:t>---else</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17</a:t>
            </a:fld>
            <a:endParaRPr lang="en-US"/>
          </a:p>
        </p:txBody>
      </p:sp>
    </p:spTree>
    <p:extLst>
      <p:ext uri="{BB962C8B-B14F-4D97-AF65-F5344CB8AC3E}">
        <p14:creationId xmlns:p14="http://schemas.microsoft.com/office/powerpoint/2010/main" val="167584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input [3] we have x= 0, the if statement checks if x&gt;=0 and since that condition is satisfied it printed x is positive, it did not move to the second condition of </a:t>
            </a:r>
            <a:r>
              <a:rPr lang="en-US" dirty="0" err="1"/>
              <a:t>elif</a:t>
            </a:r>
            <a:r>
              <a:rPr lang="en-US" dirty="0"/>
              <a:t> x==0, so this means we can get the results from only one out these conditions. It goes in the order of if-</a:t>
            </a:r>
            <a:r>
              <a:rPr lang="en-US" dirty="0" err="1"/>
              <a:t>elif</a:t>
            </a:r>
            <a:r>
              <a:rPr lang="en-US" dirty="0"/>
              <a:t>---else</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18</a:t>
            </a:fld>
            <a:endParaRPr lang="en-US"/>
          </a:p>
        </p:txBody>
      </p:sp>
    </p:spTree>
    <p:extLst>
      <p:ext uri="{BB962C8B-B14F-4D97-AF65-F5344CB8AC3E}">
        <p14:creationId xmlns:p14="http://schemas.microsoft.com/office/powerpoint/2010/main" val="1321508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19</a:t>
            </a:fld>
            <a:endParaRPr lang="en-US"/>
          </a:p>
        </p:txBody>
      </p:sp>
    </p:spTree>
    <p:extLst>
      <p:ext uri="{BB962C8B-B14F-4D97-AF65-F5344CB8AC3E}">
        <p14:creationId xmlns:p14="http://schemas.microsoft.com/office/powerpoint/2010/main" val="70524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read much more often than it is written – this will come up again in the final session. 50 lines of code that are clear and explicit about their functionality are much better than 10 opaque and convoluted lines doing the same operation.</a:t>
            </a:r>
          </a:p>
        </p:txBody>
      </p:sp>
      <p:sp>
        <p:nvSpPr>
          <p:cNvPr id="4" name="Slide Number Placeholder 3"/>
          <p:cNvSpPr>
            <a:spLocks noGrp="1"/>
          </p:cNvSpPr>
          <p:nvPr>
            <p:ph type="sldNum" sz="quarter" idx="5"/>
          </p:nvPr>
        </p:nvSpPr>
        <p:spPr/>
        <p:txBody>
          <a:bodyPr/>
          <a:lstStyle/>
          <a:p>
            <a:fld id="{A10D7ED9-0168-6F49-A704-0689E647D42E}" type="slidenum">
              <a:rPr lang="en-US" smtClean="0"/>
              <a:t>21</a:t>
            </a:fld>
            <a:endParaRPr lang="en-US"/>
          </a:p>
        </p:txBody>
      </p:sp>
    </p:spTree>
    <p:extLst>
      <p:ext uri="{BB962C8B-B14F-4D97-AF65-F5344CB8AC3E}">
        <p14:creationId xmlns:p14="http://schemas.microsoft.com/office/powerpoint/2010/main" val="944494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scientists at the</a:t>
            </a:r>
            <a:r>
              <a:rPr lang="en-US" baseline="0" dirty="0"/>
              <a:t> very beginning of their computational careers, students can make the decision of what kind of code they’re going to write *now*.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22</a:t>
            </a:fld>
            <a:endParaRPr lang="en-US"/>
          </a:p>
        </p:txBody>
      </p:sp>
    </p:spTree>
    <p:extLst>
      <p:ext uri="{BB962C8B-B14F-4D97-AF65-F5344CB8AC3E}">
        <p14:creationId xmlns:p14="http://schemas.microsoft.com/office/powerpoint/2010/main" val="1317898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bare </a:t>
            </a:r>
            <a:r>
              <a:rPr lang="en-US" i="1" baseline="0" dirty="0"/>
              <a:t>raise</a:t>
            </a:r>
            <a:r>
              <a:rPr lang="en-US" i="0" baseline="0" dirty="0"/>
              <a:t> statement works only in an </a:t>
            </a:r>
            <a:r>
              <a:rPr lang="en-US" i="1" baseline="0" dirty="0"/>
              <a:t>except</a:t>
            </a:r>
            <a:r>
              <a:rPr lang="en-US" i="0" baseline="0" dirty="0"/>
              <a:t> block where there is an active exception.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25</a:t>
            </a:fld>
            <a:endParaRPr lang="en-US"/>
          </a:p>
        </p:txBody>
      </p:sp>
    </p:spTree>
    <p:extLst>
      <p:ext uri="{BB962C8B-B14F-4D97-AF65-F5344CB8AC3E}">
        <p14:creationId xmlns:p14="http://schemas.microsoft.com/office/powerpoint/2010/main" val="2046340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difference folks might notice between python’s match-case and C/C++’s switch-case is that the C/C++ switch-case requires a break statement at the end of each case, otherwise it will start to run the subsequent case statement. The break statement is implicitly included in python.</a:t>
            </a:r>
          </a:p>
        </p:txBody>
      </p:sp>
      <p:sp>
        <p:nvSpPr>
          <p:cNvPr id="4" name="Slide Number Placeholder 3"/>
          <p:cNvSpPr>
            <a:spLocks noGrp="1"/>
          </p:cNvSpPr>
          <p:nvPr>
            <p:ph type="sldNum" sz="quarter" idx="5"/>
          </p:nvPr>
        </p:nvSpPr>
        <p:spPr/>
        <p:txBody>
          <a:bodyPr/>
          <a:lstStyle/>
          <a:p>
            <a:fld id="{A10D7ED9-0168-6F49-A704-0689E647D42E}" type="slidenum">
              <a:rPr lang="en-US" smtClean="0"/>
              <a:t>27</a:t>
            </a:fld>
            <a:endParaRPr lang="en-US"/>
          </a:p>
        </p:txBody>
      </p:sp>
    </p:spTree>
    <p:extLst>
      <p:ext uri="{BB962C8B-B14F-4D97-AF65-F5344CB8AC3E}">
        <p14:creationId xmlns:p14="http://schemas.microsoft.com/office/powerpoint/2010/main" val="1753589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 the "=" operator is used for assignment, it is used to assign a value to a variable. On the other hand, the "==" operator is used to compare two values for equality. the "//" and "%" operators are used for integer division and modulo operations, respectively.</a:t>
            </a:r>
          </a:p>
          <a:p>
            <a:r>
              <a:rPr lang="en-US" dirty="0"/>
              <a:t>The "//" operator performs integer division, which returns the integer quotient of the division operation. For example, 7 // 3 would return 2,  The "%" operator performs modulo operation, which returns the remainder of the division operation. For example, 7 % 3 would return 1.</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3</a:t>
            </a:fld>
            <a:endParaRPr lang="en-US"/>
          </a:p>
        </p:txBody>
      </p:sp>
    </p:spTree>
    <p:extLst>
      <p:ext uri="{BB962C8B-B14F-4D97-AF65-F5344CB8AC3E}">
        <p14:creationId xmlns:p14="http://schemas.microsoft.com/office/powerpoint/2010/main" val="160997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a:t>
            </a:r>
            <a:r>
              <a:rPr lang="en-US" baseline="0" dirty="0"/>
              <a:t> noting here that filter and map were almost removed from Python 3 in favor of list comprehensions, but they’re still </a:t>
            </a:r>
            <a:r>
              <a:rPr lang="en-US" baseline="0"/>
              <a:t>part of Python. </a:t>
            </a:r>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31</a:t>
            </a:fld>
            <a:endParaRPr lang="en-US"/>
          </a:p>
        </p:txBody>
      </p:sp>
    </p:spTree>
    <p:extLst>
      <p:ext uri="{BB962C8B-B14F-4D97-AF65-F5344CB8AC3E}">
        <p14:creationId xmlns:p14="http://schemas.microsoft.com/office/powerpoint/2010/main" val="92505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the </a:t>
            </a:r>
            <a:r>
              <a:rPr lang="en-US" dirty="0" err="1"/>
              <a:t>str.join</a:t>
            </a:r>
            <a:r>
              <a:rPr lang="en-US" baseline="0" dirty="0"/>
              <a:t> function, but if all you’re looking for a simple string concatenation, I find that the += operator is simply more straight-forward and more readable. </a:t>
            </a:r>
          </a:p>
          <a:p>
            <a:r>
              <a:rPr lang="en-US" dirty="0"/>
              <a:t>Unicode means that each character in the string is represented by a unique number, called a Unicode code point.</a:t>
            </a:r>
          </a:p>
          <a:p>
            <a:r>
              <a:rPr lang="en-US" dirty="0"/>
              <a:t>Unicode is a character encoding standard that provides a unique number for every character, no matter what the platform, device, or program is. This ensures that text in different languages and scripts can be represented correctly and consistently across different systems.</a:t>
            </a:r>
          </a:p>
          <a:p>
            <a:endParaRPr lang="en-US" dirty="0"/>
          </a:p>
          <a:p>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4</a:t>
            </a:fld>
            <a:endParaRPr lang="en-US"/>
          </a:p>
        </p:txBody>
      </p:sp>
    </p:spTree>
    <p:extLst>
      <p:ext uri="{BB962C8B-B14F-4D97-AF65-F5344CB8AC3E}">
        <p14:creationId xmlns:p14="http://schemas.microsoft.com/office/powerpoint/2010/main" val="197731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casting, also known as type conversion, is the process of converting a value from one data type to another in Python. Conversion is very simple we just call the data type we want to convert as a function. When we apply the int() function to a floating-point number, it will return the integer part of that number by rounding down towards zero. </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6</a:t>
            </a:fld>
            <a:endParaRPr lang="en-US"/>
          </a:p>
        </p:txBody>
      </p:sp>
    </p:spTree>
    <p:extLst>
      <p:ext uri="{BB962C8B-B14F-4D97-AF65-F5344CB8AC3E}">
        <p14:creationId xmlns:p14="http://schemas.microsoft.com/office/powerpoint/2010/main" val="314735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“from ___ import *” construction is considered bad practice as it is often difficult to control the namespace. Think about “from </a:t>
            </a:r>
            <a:r>
              <a:rPr lang="en-US" baseline="0" dirty="0" err="1"/>
              <a:t>numpy</a:t>
            </a:r>
            <a:r>
              <a:rPr lang="en-US" baseline="0" dirty="0"/>
              <a:t> import *” followed by “from math import *” versus the opposite order. We’ll come back to this in the next session. </a:t>
            </a:r>
          </a:p>
          <a:p>
            <a:endParaRPr lang="en-US" baseline="0" dirty="0"/>
          </a:p>
          <a:p>
            <a:r>
              <a:rPr lang="en-US" dirty="0"/>
              <a:t>from </a:t>
            </a:r>
            <a:r>
              <a:rPr lang="en-US" dirty="0" err="1"/>
              <a:t>numpy</a:t>
            </a:r>
            <a:r>
              <a:rPr lang="en-US" dirty="0"/>
              <a:t> import *: This imports all the functions and objects from the </a:t>
            </a:r>
            <a:r>
              <a:rPr lang="en-US" dirty="0" err="1"/>
              <a:t>numpy</a:t>
            </a:r>
            <a:r>
              <a:rPr lang="en-US" dirty="0"/>
              <a:t> module into the current namespace. This means that you can use all the functions and objects from </a:t>
            </a:r>
            <a:r>
              <a:rPr lang="en-US" dirty="0" err="1"/>
              <a:t>numpy</a:t>
            </a:r>
            <a:r>
              <a:rPr lang="en-US" dirty="0"/>
              <a:t> without having to prefix them with the module name. For example, you can use the sin() function directly: sin(3.14). </a:t>
            </a:r>
          </a:p>
          <a:p>
            <a:r>
              <a:rPr lang="en-US" dirty="0"/>
              <a:t>However, this can lead to naming conflicts if the same name is used in different modules, and can make it harder to trace where a particular function or object came from.</a:t>
            </a:r>
          </a:p>
          <a:p>
            <a:endParaRPr lang="en-US" dirty="0"/>
          </a:p>
        </p:txBody>
      </p:sp>
      <p:sp>
        <p:nvSpPr>
          <p:cNvPr id="4" name="Slide Number Placeholder 3"/>
          <p:cNvSpPr>
            <a:spLocks noGrp="1"/>
          </p:cNvSpPr>
          <p:nvPr>
            <p:ph type="sldNum" sz="quarter" idx="10"/>
          </p:nvPr>
        </p:nvSpPr>
        <p:spPr/>
        <p:txBody>
          <a:bodyPr/>
          <a:lstStyle/>
          <a:p>
            <a:fld id="{A10D7ED9-0168-6F49-A704-0689E647D42E}" type="slidenum">
              <a:rPr lang="en-US" smtClean="0"/>
              <a:t>7</a:t>
            </a:fld>
            <a:endParaRPr lang="en-US"/>
          </a:p>
        </p:txBody>
      </p:sp>
    </p:spTree>
    <p:extLst>
      <p:ext uri="{BB962C8B-B14F-4D97-AF65-F5344CB8AC3E}">
        <p14:creationId xmlns:p14="http://schemas.microsoft.com/office/powerpoint/2010/main" val="548991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lists are a versatile data structure in Python that can be used for a variety of tasks., sort list, append to add more objects, remove objects</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8</a:t>
            </a:fld>
            <a:endParaRPr lang="en-US"/>
          </a:p>
        </p:txBody>
      </p:sp>
    </p:spTree>
    <p:extLst>
      <p:ext uri="{BB962C8B-B14F-4D97-AF65-F5344CB8AC3E}">
        <p14:creationId xmlns:p14="http://schemas.microsoft.com/office/powerpoint/2010/main" val="109049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tuples are a useful data structure in Python when you need to store a collection of related values that should not be changed</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9</a:t>
            </a:fld>
            <a:endParaRPr lang="en-US"/>
          </a:p>
        </p:txBody>
      </p:sp>
    </p:spTree>
    <p:extLst>
      <p:ext uri="{BB962C8B-B14F-4D97-AF65-F5344CB8AC3E}">
        <p14:creationId xmlns:p14="http://schemas.microsoft.com/office/powerpoint/2010/main" val="338569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set is a built-in data structure that allows you to store a collection of unique and unordered elements in a single variable. Sets support a variety of set operations such as union, intersection, and difference. These operations can be useful in tasks such as finding common elements between two sets, finding elements unique to one set, or combining two sets.</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10</a:t>
            </a:fld>
            <a:endParaRPr lang="en-US"/>
          </a:p>
        </p:txBody>
      </p:sp>
    </p:spTree>
    <p:extLst>
      <p:ext uri="{BB962C8B-B14F-4D97-AF65-F5344CB8AC3E}">
        <p14:creationId xmlns:p14="http://schemas.microsoft.com/office/powerpoint/2010/main" val="376866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dictionary is a built-in data structure that allows you to store a collection of key-value pairs in a single variable. Each key in a dictionary must be unique and immutable, and each key is associated with a value</a:t>
            </a:r>
          </a:p>
          <a:p>
            <a:endParaRPr lang="en-US" dirty="0"/>
          </a:p>
        </p:txBody>
      </p:sp>
      <p:sp>
        <p:nvSpPr>
          <p:cNvPr id="4" name="Slide Number Placeholder 3"/>
          <p:cNvSpPr>
            <a:spLocks noGrp="1"/>
          </p:cNvSpPr>
          <p:nvPr>
            <p:ph type="sldNum" sz="quarter" idx="5"/>
          </p:nvPr>
        </p:nvSpPr>
        <p:spPr/>
        <p:txBody>
          <a:bodyPr/>
          <a:lstStyle/>
          <a:p>
            <a:fld id="{A10D7ED9-0168-6F49-A704-0689E647D42E}" type="slidenum">
              <a:rPr lang="en-US" smtClean="0"/>
              <a:t>11</a:t>
            </a:fld>
            <a:endParaRPr lang="en-US"/>
          </a:p>
        </p:txBody>
      </p:sp>
    </p:spTree>
    <p:extLst>
      <p:ext uri="{BB962C8B-B14F-4D97-AF65-F5344CB8AC3E}">
        <p14:creationId xmlns:p14="http://schemas.microsoft.com/office/powerpoint/2010/main" val="1339806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5/17/23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eps.python.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normAutofit lnSpcReduction="10000"/>
          </a:bodyPr>
          <a:lstStyle/>
          <a:p>
            <a:r>
              <a:rPr lang="en-US" dirty="0"/>
              <a:t>SURP 2022 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p>
        </p:txBody>
      </p:sp>
      <p:sp>
        <p:nvSpPr>
          <p:cNvPr id="3" name="Content Placeholder 2"/>
          <p:cNvSpPr>
            <a:spLocks noGrp="1"/>
          </p:cNvSpPr>
          <p:nvPr>
            <p:ph idx="1"/>
          </p:nvPr>
        </p:nvSpPr>
        <p:spPr>
          <a:xfrm>
            <a:off x="680321" y="2336873"/>
            <a:ext cx="557417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Ensure uniqueness</a:t>
            </a:r>
          </a:p>
          <a:p>
            <a:pPr lvl="1">
              <a:lnSpc>
                <a:spcPct val="100000"/>
              </a:lnSpc>
              <a:spcBef>
                <a:spcPts val="0"/>
              </a:spcBef>
            </a:pPr>
            <a:r>
              <a:rPr lang="en-US" i="1" dirty="0"/>
              <a:t>list(set(</a:t>
            </a:r>
            <a:r>
              <a:rPr lang="en-US" i="1" dirty="0" err="1"/>
              <a:t>some_list</a:t>
            </a:r>
            <a:r>
              <a:rPr lang="en-US" i="1" dirty="0"/>
              <a:t>))</a:t>
            </a:r>
            <a:r>
              <a:rPr lang="en-US" dirty="0"/>
              <a:t> will remove duplicate elements </a:t>
            </a:r>
          </a:p>
          <a:p>
            <a:pPr lvl="1">
              <a:lnSpc>
                <a:spcPct val="100000"/>
              </a:lnSpc>
              <a:spcBef>
                <a:spcPts val="0"/>
              </a:spcBef>
            </a:pPr>
            <a:r>
              <a:rPr lang="en-US" dirty="0"/>
              <a:t>Created with the </a:t>
            </a:r>
            <a:r>
              <a:rPr lang="en-US" i="1" dirty="0"/>
              <a:t>set()</a:t>
            </a:r>
            <a:r>
              <a:rPr lang="en-US" dirty="0"/>
              <a:t> function or with {} enclosing elements (be careful w/this, see next slide) </a:t>
            </a:r>
          </a:p>
          <a:p>
            <a:pPr lvl="1">
              <a:lnSpc>
                <a:spcPct val="100000"/>
              </a:lnSpc>
              <a:spcBef>
                <a:spcPts val="0"/>
              </a:spcBef>
            </a:pPr>
            <a:r>
              <a:rPr lang="en-US" dirty="0"/>
              <a:t>Don</a:t>
            </a:r>
            <a:r>
              <a:rPr lang="mr-IN" dirty="0"/>
              <a:t>’</a:t>
            </a:r>
            <a:r>
              <a:rPr lang="en-US" dirty="0"/>
              <a:t>t allow indexing, so aren’t as commonly used as lists, tuples, and dictionaries </a:t>
            </a:r>
          </a:p>
          <a:p>
            <a:pPr lvl="1">
              <a:lnSpc>
                <a:spcPct val="100000"/>
              </a:lnSpc>
              <a:spcBef>
                <a:spcPts val="0"/>
              </a:spcBef>
            </a:pPr>
            <a:r>
              <a:rPr lang="en-US" dirty="0"/>
              <a:t>Have some other useful function such as union and intersection (‘|’ and ‘&amp;’)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404" y="2726831"/>
            <a:ext cx="3619500" cy="2819400"/>
          </a:xfrm>
          <a:prstGeom prst="rect">
            <a:avLst/>
          </a:prstGeom>
        </p:spPr>
      </p:pic>
    </p:spTree>
    <p:extLst>
      <p:ext uri="{BB962C8B-B14F-4D97-AF65-F5344CB8AC3E}">
        <p14:creationId xmlns:p14="http://schemas.microsoft.com/office/powerpoint/2010/main" val="210718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a:xfrm>
            <a:off x="680322" y="2336873"/>
            <a:ext cx="4423941" cy="3599316"/>
          </a:xfrm>
        </p:spPr>
        <p:txBody>
          <a:bodyPr/>
          <a:lstStyle/>
          <a:p>
            <a:pPr marL="0" indent="0">
              <a:buNone/>
            </a:pPr>
            <a:r>
              <a:rPr lang="en-US" dirty="0"/>
              <a:t>Python’s version of a</a:t>
            </a:r>
            <a:r>
              <a:rPr lang="en-US" i="1" dirty="0"/>
              <a:t> hash table</a:t>
            </a:r>
            <a:r>
              <a:rPr lang="en-US" dirty="0"/>
              <a:t>. </a:t>
            </a:r>
          </a:p>
          <a:p>
            <a:pPr lvl="1"/>
            <a:r>
              <a:rPr lang="en-US" dirty="0"/>
              <a:t>Can be used to map objects to other objects </a:t>
            </a:r>
          </a:p>
          <a:p>
            <a:pPr lvl="1"/>
            <a:r>
              <a:rPr lang="en-US" dirty="0"/>
              <a:t>Created with {} </a:t>
            </a:r>
          </a:p>
          <a:p>
            <a:pPr lvl="1"/>
            <a:r>
              <a:rPr lang="en-US" dirty="0"/>
              <a:t>Stored values can be accessed via their </a:t>
            </a:r>
            <a:r>
              <a:rPr lang="en-US" i="1" dirty="0"/>
              <a:t>key</a:t>
            </a:r>
            <a:r>
              <a:rPr lang="en-US" dirty="0"/>
              <a:t> </a:t>
            </a:r>
          </a:p>
          <a:p>
            <a:pPr lvl="1"/>
            <a:r>
              <a:rPr lang="en-US" i="1" dirty="0"/>
              <a:t>keys() </a:t>
            </a:r>
            <a:r>
              <a:rPr lang="en-US" dirty="0"/>
              <a:t>function returns each key </a:t>
            </a:r>
          </a:p>
          <a:p>
            <a:pPr lvl="1"/>
            <a:r>
              <a:rPr lang="en-US" dirty="0"/>
              <a:t>Popular method of storing data b/c keys can be strings which describe the data, allowing very readable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893" y="2336873"/>
            <a:ext cx="6591300" cy="3429000"/>
          </a:xfrm>
          <a:prstGeom prst="rect">
            <a:avLst/>
          </a:prstGeom>
        </p:spPr>
      </p:pic>
    </p:spTree>
    <p:extLst>
      <p:ext uri="{BB962C8B-B14F-4D97-AF65-F5344CB8AC3E}">
        <p14:creationId xmlns:p14="http://schemas.microsoft.com/office/powerpoint/2010/main" val="104459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Data Type Should I Use? </a:t>
            </a:r>
          </a:p>
        </p:txBody>
      </p:sp>
      <p:sp>
        <p:nvSpPr>
          <p:cNvPr id="3" name="Content Placeholder 2"/>
          <p:cNvSpPr>
            <a:spLocks noGrp="1"/>
          </p:cNvSpPr>
          <p:nvPr>
            <p:ph idx="1"/>
          </p:nvPr>
        </p:nvSpPr>
        <p:spPr>
          <a:xfrm>
            <a:off x="680321" y="2336872"/>
            <a:ext cx="9854068" cy="41980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a logical </a:t>
            </a:r>
            <a:r>
              <a:rPr lang="en-US" i="1" dirty="0"/>
              <a:t>key-value</a:t>
            </a:r>
            <a:r>
              <a:rPr lang="en-US" dirty="0"/>
              <a:t> connection?</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dictionary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uniqueness of each element, or perhaps union or intersection operations?</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set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Do you need to ensure that the contents will never change?</a:t>
            </a:r>
          </a:p>
          <a:p>
            <a:pPr marL="0" marR="0" lvl="0" indent="0" defTabSz="914400" eaLnBrk="1" fontAlgn="auto" latinLnBrk="0" hangingPunct="1">
              <a:lnSpc>
                <a:spcPct val="100000"/>
              </a:lnSpc>
              <a:spcBef>
                <a:spcPts val="0"/>
              </a:spcBef>
              <a:spcAft>
                <a:spcPts val="0"/>
              </a:spcAft>
              <a:buClrTx/>
              <a:buSzTx/>
              <a:buFontTx/>
              <a:buNone/>
              <a:tabLst/>
              <a:defRPr/>
            </a:pPr>
            <a:r>
              <a:rPr lang="en-US" dirty="0"/>
              <a:t>	If yes: use a tuple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answered no to all of these, a list should suffice.</a:t>
            </a:r>
          </a:p>
        </p:txBody>
      </p:sp>
    </p:spTree>
    <p:extLst>
      <p:ext uri="{BB962C8B-B14F-4D97-AF65-F5344CB8AC3E}">
        <p14:creationId xmlns:p14="http://schemas.microsoft.com/office/powerpoint/2010/main" val="183011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t>
            </a:r>
          </a:p>
        </p:txBody>
      </p:sp>
      <p:sp>
        <p:nvSpPr>
          <p:cNvPr id="3" name="Content Placeholder 2"/>
          <p:cNvSpPr>
            <a:spLocks noGrp="1"/>
          </p:cNvSpPr>
          <p:nvPr>
            <p:ph idx="1"/>
          </p:nvPr>
        </p:nvSpPr>
        <p:spPr>
          <a:xfrm>
            <a:off x="680321" y="2336872"/>
            <a:ext cx="10505421" cy="3901090"/>
          </a:xfrm>
        </p:spPr>
        <p:txBody>
          <a:bodyPr>
            <a:normAutofit/>
          </a:bodyPr>
          <a:lstStyle/>
          <a:p>
            <a:pPr marL="0" indent="0">
              <a:buNone/>
            </a:pPr>
            <a:r>
              <a:rPr lang="en-US" dirty="0"/>
              <a:t>In practice the same as a list, but has some special implementation of tracking data types under the hood, and allow some calculations to be automatically “vectorized”</a:t>
            </a:r>
          </a:p>
          <a:p>
            <a:pPr lvl="1"/>
            <a:r>
              <a:rPr lang="en-US" dirty="0"/>
              <a:t>Can often speed up code</a:t>
            </a:r>
          </a:p>
          <a:p>
            <a:pPr lvl="1"/>
            <a:r>
              <a:rPr lang="en-US" dirty="0"/>
              <a:t>There is a built-in array object, but in practice, most people use the NumPy array</a:t>
            </a:r>
          </a:p>
          <a:p>
            <a:pPr marL="0" indent="0">
              <a:buNone/>
            </a:pPr>
            <a:endParaRPr lang="en-US" dirty="0"/>
          </a:p>
          <a:p>
            <a:pPr marL="0" indent="0">
              <a:buNone/>
            </a:pPr>
            <a:r>
              <a:rPr lang="en-US" dirty="0"/>
              <a:t>The single most important thing to remember about arrays:</a:t>
            </a:r>
          </a:p>
          <a:p>
            <a:pPr marL="0" indent="0" algn="ctr">
              <a:buNone/>
            </a:pPr>
            <a:r>
              <a:rPr lang="en-US" sz="4800" dirty="0"/>
              <a:t>LISTS AND ARRAYS ARE </a:t>
            </a:r>
            <a:r>
              <a:rPr lang="en-US" sz="4800" b="1" i="1" u="sng" dirty="0"/>
              <a:t>NOT</a:t>
            </a:r>
            <a:r>
              <a:rPr lang="en-US" sz="4800" dirty="0"/>
              <a:t> THE SAME THING</a:t>
            </a:r>
          </a:p>
        </p:txBody>
      </p:sp>
    </p:spTree>
    <p:extLst>
      <p:ext uri="{BB962C8B-B14F-4D97-AF65-F5344CB8AC3E}">
        <p14:creationId xmlns:p14="http://schemas.microsoft.com/office/powerpoint/2010/main" val="115655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r>
              <a:rPr lang="en-US" dirty="0"/>
              <a:t>Example: </a:t>
            </a:r>
            <a:r>
              <a:rPr lang="en-US" dirty="0" err="1"/>
              <a:t>NumPy</a:t>
            </a:r>
            <a:r>
              <a:rPr lang="en-US" dirty="0"/>
              <a:t> arrays allow multiplication with another array. A list does not. </a:t>
            </a:r>
          </a:p>
          <a:p>
            <a:pPr marL="0" indent="0">
              <a:buNone/>
            </a:pPr>
            <a:endParaRPr lang="en-US" dirty="0"/>
          </a:p>
          <a:p>
            <a:pPr marL="0" indent="0">
              <a:buNone/>
            </a:pPr>
            <a:r>
              <a:rPr lang="en-US" dirty="0"/>
              <a:t>Advice: Pick one of either lists or arrays for a given program and stick to it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41653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Arrays </a:t>
            </a:r>
          </a:p>
        </p:txBody>
      </p:sp>
      <p:sp>
        <p:nvSpPr>
          <p:cNvPr id="3" name="Content Placeholder 2"/>
          <p:cNvSpPr>
            <a:spLocks noGrp="1"/>
          </p:cNvSpPr>
          <p:nvPr>
            <p:ph idx="1"/>
          </p:nvPr>
        </p:nvSpPr>
        <p:spPr>
          <a:xfrm>
            <a:off x="680322" y="2336873"/>
            <a:ext cx="5010616" cy="4208306"/>
          </a:xfrm>
        </p:spPr>
        <p:txBody>
          <a:bodyPr>
            <a:normAutofit/>
          </a:bodyPr>
          <a:lstStyle/>
          <a:p>
            <a:pPr marL="0" indent="0">
              <a:buNone/>
            </a:pPr>
            <a:r>
              <a:rPr lang="en-US" dirty="0"/>
              <a:t>They are </a:t>
            </a:r>
            <a:r>
              <a:rPr lang="en-US" b="1" i="1" dirty="0"/>
              <a:t>different objects</a:t>
            </a:r>
            <a:r>
              <a:rPr lang="en-US" b="1" dirty="0"/>
              <a:t> </a:t>
            </a:r>
            <a:r>
              <a:rPr lang="en-US" dirty="0"/>
              <a:t>meant to store similar data </a:t>
            </a:r>
          </a:p>
          <a:p>
            <a:pPr marL="0" indent="0">
              <a:buNone/>
            </a:pPr>
            <a:endParaRPr lang="en-US" dirty="0"/>
          </a:p>
          <a:p>
            <a:pPr marL="0" indent="0">
              <a:buNone/>
            </a:pPr>
            <a:endParaRPr lang="en-US" dirty="0"/>
          </a:p>
          <a:p>
            <a:pPr marL="0" indent="0">
              <a:buNone/>
            </a:pPr>
            <a:r>
              <a:rPr lang="en-US" dirty="0"/>
              <a:t>It’s probably safe to say that a large portion of all modern scientific code is written using NumPy arrays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211" y="1491915"/>
            <a:ext cx="5354201" cy="4854742"/>
          </a:xfrm>
          <a:prstGeom prst="rect">
            <a:avLst/>
          </a:prstGeom>
        </p:spPr>
      </p:pic>
    </p:spTree>
    <p:extLst>
      <p:ext uri="{BB962C8B-B14F-4D97-AF65-F5344CB8AC3E}">
        <p14:creationId xmlns:p14="http://schemas.microsoft.com/office/powerpoint/2010/main" val="135558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Content Placeholder 2"/>
          <p:cNvSpPr>
            <a:spLocks noGrp="1"/>
          </p:cNvSpPr>
          <p:nvPr>
            <p:ph idx="1"/>
          </p:nvPr>
        </p:nvSpPr>
        <p:spPr>
          <a:xfrm>
            <a:off x="680320" y="2336873"/>
            <a:ext cx="5670376" cy="430192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 technique used to pull multiple items from array-like objects </a:t>
            </a:r>
          </a:p>
          <a:p>
            <a:pPr lvl="1">
              <a:lnSpc>
                <a:spcPct val="100000"/>
              </a:lnSpc>
              <a:spcBef>
                <a:spcPts val="0"/>
              </a:spcBef>
              <a:defRPr/>
            </a:pPr>
            <a:r>
              <a:rPr lang="en-US" dirty="0"/>
              <a:t>General rule: </a:t>
            </a:r>
            <a:r>
              <a:rPr lang="en-US" i="1" dirty="0" err="1"/>
              <a:t>start:stop:stepsize</a:t>
            </a:r>
            <a:endParaRPr lang="en-US" i="1" dirty="0"/>
          </a:p>
          <a:p>
            <a:pPr lvl="1">
              <a:lnSpc>
                <a:spcPct val="100000"/>
              </a:lnSpc>
              <a:spcBef>
                <a:spcPts val="0"/>
              </a:spcBef>
              <a:defRPr/>
            </a:pPr>
            <a:r>
              <a:rPr lang="en-US" i="1" dirty="0"/>
              <a:t>Start</a:t>
            </a:r>
            <a:r>
              <a:rPr lang="en-US" dirty="0"/>
              <a:t>, </a:t>
            </a:r>
            <a:r>
              <a:rPr lang="en-US" i="1" dirty="0"/>
              <a:t>stop</a:t>
            </a:r>
            <a:r>
              <a:rPr lang="en-US" dirty="0"/>
              <a:t>, and </a:t>
            </a:r>
            <a:r>
              <a:rPr lang="en-US" i="1" dirty="0" err="1"/>
              <a:t>stepsize</a:t>
            </a:r>
            <a:r>
              <a:rPr lang="en-US" i="1" dirty="0"/>
              <a:t> </a:t>
            </a:r>
            <a:r>
              <a:rPr lang="en-US" dirty="0"/>
              <a:t>can be omitted, and Python defaults to the beginning or end with a step size of 1, depending on what’s omitted</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Achieved by separating indices with a colon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Negative step sizes go through the array in reverse order</a:t>
            </a:r>
          </a:p>
        </p:txBody>
      </p:sp>
      <p:pic>
        <p:nvPicPr>
          <p:cNvPr id="6" name="Picture 5" descr="Text&#10;&#10;Description automatically generated">
            <a:extLst>
              <a:ext uri="{FF2B5EF4-FFF2-40B4-BE49-F238E27FC236}">
                <a16:creationId xmlns:a16="http://schemas.microsoft.com/office/drawing/2014/main" id="{6B3DD78F-DD09-AC42-BB43-2415A3CDC728}"/>
              </a:ext>
            </a:extLst>
          </p:cNvPr>
          <p:cNvPicPr>
            <a:picLocks noChangeAspect="1"/>
          </p:cNvPicPr>
          <p:nvPr/>
        </p:nvPicPr>
        <p:blipFill>
          <a:blip r:embed="rId3"/>
          <a:stretch>
            <a:fillRect/>
          </a:stretch>
        </p:blipFill>
        <p:spPr>
          <a:xfrm>
            <a:off x="6845975" y="753228"/>
            <a:ext cx="4152900" cy="5600700"/>
          </a:xfrm>
          <a:prstGeom prst="rect">
            <a:avLst/>
          </a:prstGeom>
        </p:spPr>
      </p:pic>
    </p:spTree>
    <p:extLst>
      <p:ext uri="{BB962C8B-B14F-4D97-AF65-F5344CB8AC3E}">
        <p14:creationId xmlns:p14="http://schemas.microsoft.com/office/powerpoint/2010/main" val="7367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2"/>
            <a:ext cx="5912983" cy="4214240"/>
          </a:xfrm>
        </p:spPr>
        <p:txBody>
          <a:bodyPr>
            <a:normAutofit/>
          </a:bodyPr>
          <a:lstStyle/>
          <a:p>
            <a:pPr marL="0" indent="0">
              <a:buNone/>
            </a:pPr>
            <a:r>
              <a:rPr lang="en-US" dirty="0"/>
              <a:t>Conduct different operations based on whether or not a given condition is satisfied</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a:t>
            </a:r>
          </a:p>
          <a:p>
            <a:pPr marL="0" indent="0">
              <a:buNone/>
            </a:pPr>
            <a:endParaRPr lang="en-US" dirty="0"/>
          </a:p>
          <a:p>
            <a:pPr marL="0" indent="0">
              <a:buNone/>
            </a:pPr>
            <a:r>
              <a:rPr lang="en-US" dirty="0"/>
              <a:t>Tip: Don’t compare to </a:t>
            </a:r>
            <a:r>
              <a:rPr lang="en-US" i="1" dirty="0"/>
              <a:t>True</a:t>
            </a:r>
            <a:r>
              <a:rPr lang="en-US" dirty="0"/>
              <a:t> and </a:t>
            </a:r>
            <a:r>
              <a:rPr lang="en-US" i="1" dirty="0"/>
              <a:t>False</a:t>
            </a:r>
          </a:p>
          <a:p>
            <a:pPr lvl="1"/>
            <a:r>
              <a:rPr lang="en-US" i="1" dirty="0"/>
              <a:t>if x == True</a:t>
            </a:r>
            <a:r>
              <a:rPr lang="en-US" dirty="0"/>
              <a:t> and </a:t>
            </a:r>
            <a:r>
              <a:rPr lang="en-US" i="1" dirty="0"/>
              <a:t>if x == False </a:t>
            </a:r>
            <a:r>
              <a:rPr lang="en-US" dirty="0"/>
              <a:t>are simply </a:t>
            </a:r>
            <a:r>
              <a:rPr lang="en-US" i="1" dirty="0"/>
              <a:t>if x </a:t>
            </a:r>
            <a:r>
              <a:rPr lang="en-US" dirty="0"/>
              <a:t>and </a:t>
            </a:r>
            <a:r>
              <a:rPr lang="en-US" i="1" dirty="0"/>
              <a:t>if not 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432" y="0"/>
            <a:ext cx="3282566" cy="6858000"/>
          </a:xfrm>
          <a:prstGeom prst="rect">
            <a:avLst/>
          </a:prstGeom>
        </p:spPr>
      </p:pic>
    </p:spTree>
    <p:extLst>
      <p:ext uri="{BB962C8B-B14F-4D97-AF65-F5344CB8AC3E}">
        <p14:creationId xmlns:p14="http://schemas.microsoft.com/office/powerpoint/2010/main" val="173683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680321" y="2336873"/>
            <a:ext cx="5912983" cy="4316590"/>
          </a:xfrm>
        </p:spPr>
        <p:txBody>
          <a:bodyPr/>
          <a:lstStyle/>
          <a:p>
            <a:pPr marL="0" indent="0">
              <a:buNone/>
            </a:pPr>
            <a:r>
              <a:rPr lang="en-US" dirty="0"/>
              <a:t>Conduct different operations based on whether or not a given condition is satisfied </a:t>
            </a:r>
          </a:p>
          <a:p>
            <a:pPr marL="0" indent="0">
              <a:buNone/>
            </a:pPr>
            <a:endParaRPr lang="en-US" dirty="0"/>
          </a:p>
          <a:p>
            <a:pPr marL="0" indent="0">
              <a:buNone/>
            </a:pPr>
            <a:r>
              <a:rPr lang="en-US" dirty="0"/>
              <a:t>Uses </a:t>
            </a:r>
            <a:r>
              <a:rPr lang="en-US" dirty="0" err="1"/>
              <a:t>boolean</a:t>
            </a:r>
            <a:r>
              <a:rPr lang="en-US" dirty="0"/>
              <a:t> logic: </a:t>
            </a:r>
            <a:r>
              <a:rPr lang="en-US" i="1" dirty="0"/>
              <a:t>True</a:t>
            </a:r>
            <a:r>
              <a:rPr lang="en-US" dirty="0"/>
              <a:t> and </a:t>
            </a:r>
            <a:r>
              <a:rPr lang="en-US" i="1" dirty="0"/>
              <a:t>False</a:t>
            </a:r>
          </a:p>
          <a:p>
            <a:pPr lvl="1"/>
            <a:r>
              <a:rPr lang="en-US" dirty="0"/>
              <a:t>Note: Numbers can be used as well </a:t>
            </a:r>
            <a:r>
              <a:rPr lang="mr-IN" dirty="0"/>
              <a:t>–</a:t>
            </a:r>
            <a:r>
              <a:rPr lang="en-US" dirty="0"/>
              <a:t> anything nonzero evaluates to True. </a:t>
            </a:r>
          </a:p>
          <a:p>
            <a:pPr marL="0" indent="0">
              <a:buNone/>
            </a:pPr>
            <a:endParaRPr lang="en-US" dirty="0"/>
          </a:p>
          <a:p>
            <a:pPr marL="0" indent="0">
              <a:buNone/>
            </a:pPr>
            <a:r>
              <a:rPr lang="en-US" dirty="0"/>
              <a:t>Note: </a:t>
            </a:r>
            <a:r>
              <a:rPr lang="en-US" i="1" dirty="0"/>
              <a:t>if</a:t>
            </a:r>
            <a:r>
              <a:rPr lang="en-US" dirty="0"/>
              <a:t>/</a:t>
            </a:r>
            <a:r>
              <a:rPr lang="en-US" i="1" dirty="0" err="1"/>
              <a:t>elif</a:t>
            </a:r>
            <a:r>
              <a:rPr lang="en-US" dirty="0"/>
              <a:t>/</a:t>
            </a:r>
            <a:r>
              <a:rPr lang="en-US" i="1" dirty="0"/>
              <a:t>else</a:t>
            </a:r>
            <a:r>
              <a:rPr lang="en-US" dirty="0"/>
              <a:t> blocks executed </a:t>
            </a:r>
            <a:r>
              <a:rPr lang="en-US" i="1" dirty="0"/>
              <a:t>in order</a:t>
            </a:r>
            <a:r>
              <a:rPr lang="en-US"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753" y="0"/>
            <a:ext cx="3337316" cy="6858000"/>
          </a:xfrm>
          <a:prstGeom prst="rect">
            <a:avLst/>
          </a:prstGeom>
        </p:spPr>
      </p:pic>
    </p:spTree>
    <p:extLst>
      <p:ext uri="{BB962C8B-B14F-4D97-AF65-F5344CB8AC3E}">
        <p14:creationId xmlns:p14="http://schemas.microsoft.com/office/powerpoint/2010/main" val="49252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a:t>
            </a:r>
          </a:p>
        </p:txBody>
      </p:sp>
      <p:sp>
        <p:nvSpPr>
          <p:cNvPr id="3" name="Content Placeholder 2"/>
          <p:cNvSpPr>
            <a:spLocks noGrp="1"/>
          </p:cNvSpPr>
          <p:nvPr>
            <p:ph idx="1"/>
          </p:nvPr>
        </p:nvSpPr>
        <p:spPr>
          <a:xfrm>
            <a:off x="680321" y="2336872"/>
            <a:ext cx="8714199" cy="4151609"/>
          </a:xfrm>
        </p:spPr>
        <p:txBody>
          <a:bodyPr/>
          <a:lstStyle/>
          <a:p>
            <a:pPr marL="0" indent="0">
              <a:buNone/>
            </a:pPr>
            <a:r>
              <a:rPr lang="en-US" dirty="0"/>
              <a:t>Two types</a:t>
            </a:r>
          </a:p>
          <a:p>
            <a:pPr lvl="1"/>
            <a:r>
              <a:rPr lang="en-US" dirty="0"/>
              <a:t>For- and while-loops </a:t>
            </a:r>
          </a:p>
          <a:p>
            <a:pPr marL="0" indent="0">
              <a:buNone/>
            </a:pPr>
            <a:endParaRPr lang="en-US" dirty="0"/>
          </a:p>
          <a:p>
            <a:pPr marL="0" indent="0">
              <a:buNone/>
            </a:pPr>
            <a:r>
              <a:rPr lang="en-US" dirty="0"/>
              <a:t>Both execute the same block of code some number of times</a:t>
            </a:r>
          </a:p>
          <a:p>
            <a:pPr marL="0" indent="0">
              <a:buNone/>
            </a:pPr>
            <a:endParaRPr lang="en-US" dirty="0"/>
          </a:p>
          <a:p>
            <a:pPr marL="0" indent="0">
              <a:buNone/>
            </a:pPr>
            <a:r>
              <a:rPr lang="en-US" dirty="0"/>
              <a:t>Both types of loops can be forced to terminate with the command “break”, and to start the next iteration with “continue” </a:t>
            </a:r>
          </a:p>
        </p:txBody>
      </p:sp>
    </p:spTree>
    <p:extLst>
      <p:ext uri="{BB962C8B-B14F-4D97-AF65-F5344CB8AC3E}">
        <p14:creationId xmlns:p14="http://schemas.microsoft.com/office/powerpoint/2010/main" val="50126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80321" y="2336872"/>
            <a:ext cx="9613861" cy="4210232"/>
          </a:xfrm>
        </p:spPr>
        <p:txBody>
          <a:bodyPr/>
          <a:lstStyle/>
          <a:p>
            <a:r>
              <a:rPr lang="en-US" dirty="0"/>
              <a:t>Built-in Data Types: </a:t>
            </a:r>
            <a:r>
              <a:rPr lang="en-US" i="1" dirty="0" err="1"/>
              <a:t>int</a:t>
            </a:r>
            <a:r>
              <a:rPr lang="en-US" dirty="0"/>
              <a:t>, </a:t>
            </a:r>
            <a:r>
              <a:rPr lang="en-US" i="1" dirty="0"/>
              <a:t>float</a:t>
            </a:r>
            <a:r>
              <a:rPr lang="en-US" dirty="0"/>
              <a:t>,</a:t>
            </a:r>
            <a:r>
              <a:rPr lang="en-US" i="1" dirty="0"/>
              <a:t> list</a:t>
            </a:r>
            <a:r>
              <a:rPr lang="en-US" dirty="0"/>
              <a:t>, </a:t>
            </a:r>
            <a:r>
              <a:rPr lang="en-US" i="1" dirty="0"/>
              <a:t>tuple</a:t>
            </a:r>
            <a:r>
              <a:rPr lang="en-US" dirty="0"/>
              <a:t>, </a:t>
            </a:r>
            <a:r>
              <a:rPr lang="en-US" i="1" dirty="0" err="1"/>
              <a:t>dict</a:t>
            </a:r>
            <a:r>
              <a:rPr lang="en-US" dirty="0"/>
              <a:t>, </a:t>
            </a:r>
            <a:r>
              <a:rPr lang="en-US" i="1" dirty="0"/>
              <a:t>array</a:t>
            </a:r>
            <a:r>
              <a:rPr lang="en-US" dirty="0"/>
              <a:t>, etc. </a:t>
            </a:r>
          </a:p>
          <a:p>
            <a:endParaRPr lang="en-US" dirty="0"/>
          </a:p>
          <a:p>
            <a:r>
              <a:rPr lang="en-US" dirty="0"/>
              <a:t>Conditionals: </a:t>
            </a:r>
            <a:r>
              <a:rPr lang="en-US" i="1" dirty="0"/>
              <a:t>if/else</a:t>
            </a:r>
            <a:r>
              <a:rPr lang="en-US" dirty="0"/>
              <a:t> statements </a:t>
            </a:r>
          </a:p>
          <a:p>
            <a:endParaRPr lang="en-US" dirty="0"/>
          </a:p>
          <a:p>
            <a:r>
              <a:rPr lang="en-US" dirty="0"/>
              <a:t>Loops:</a:t>
            </a:r>
            <a:r>
              <a:rPr lang="en-US" i="1" dirty="0"/>
              <a:t> for</a:t>
            </a:r>
            <a:r>
              <a:rPr lang="en-US" dirty="0"/>
              <a:t> and </a:t>
            </a:r>
            <a:r>
              <a:rPr lang="en-US" i="1" dirty="0"/>
              <a:t>while </a:t>
            </a:r>
            <a:endParaRPr lang="en-US" dirty="0"/>
          </a:p>
          <a:p>
            <a:endParaRPr lang="en-US" dirty="0"/>
          </a:p>
          <a:p>
            <a:r>
              <a:rPr lang="en-US" dirty="0"/>
              <a:t>Functions: </a:t>
            </a:r>
            <a:r>
              <a:rPr lang="en-US" i="1" dirty="0" err="1"/>
              <a:t>def</a:t>
            </a:r>
            <a:r>
              <a:rPr lang="en-US" i="1" dirty="0"/>
              <a:t> </a:t>
            </a:r>
            <a:r>
              <a:rPr lang="en-US" dirty="0"/>
              <a:t>statements </a:t>
            </a:r>
          </a:p>
          <a:p>
            <a:endParaRPr lang="en-US" dirty="0"/>
          </a:p>
          <a:p>
            <a:r>
              <a:rPr lang="en-US" dirty="0"/>
              <a:t>Catching Exceptions: </a:t>
            </a:r>
            <a:r>
              <a:rPr lang="en-US" i="1" dirty="0"/>
              <a:t>try</a:t>
            </a:r>
            <a:r>
              <a:rPr lang="en-US" dirty="0"/>
              <a:t>/</a:t>
            </a:r>
            <a:r>
              <a:rPr lang="en-US" i="1" dirty="0"/>
              <a:t>except</a:t>
            </a:r>
            <a:r>
              <a:rPr lang="en-US" dirty="0"/>
              <a:t>/</a:t>
            </a:r>
            <a:r>
              <a:rPr lang="en-US" i="1" dirty="0"/>
              <a:t>finally</a:t>
            </a:r>
            <a:endParaRPr lang="en-US" dirty="0"/>
          </a:p>
        </p:txBody>
      </p:sp>
    </p:spTree>
    <p:extLst>
      <p:ext uri="{BB962C8B-B14F-4D97-AF65-F5344CB8AC3E}">
        <p14:creationId xmlns:p14="http://schemas.microsoft.com/office/powerpoint/2010/main" val="849438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For-loops </a:t>
            </a:r>
          </a:p>
        </p:txBody>
      </p:sp>
      <p:sp>
        <p:nvSpPr>
          <p:cNvPr id="3" name="Content Placeholder 2"/>
          <p:cNvSpPr>
            <a:spLocks noGrp="1"/>
          </p:cNvSpPr>
          <p:nvPr>
            <p:ph idx="1"/>
          </p:nvPr>
        </p:nvSpPr>
        <p:spPr>
          <a:xfrm>
            <a:off x="680322" y="2336872"/>
            <a:ext cx="6273932" cy="42017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know </a:t>
            </a:r>
            <a:r>
              <a:rPr lang="en-US" i="1" dirty="0"/>
              <a:t>exactly </a:t>
            </a:r>
            <a:r>
              <a:rPr lang="en-US" dirty="0"/>
              <a:t>how many times the block should repeat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Come in two flavors: </a:t>
            </a:r>
          </a:p>
          <a:p>
            <a:pPr lvl="1">
              <a:lnSpc>
                <a:spcPct val="100000"/>
              </a:lnSpc>
              <a:spcBef>
                <a:spcPts val="0"/>
              </a:spcBef>
            </a:pPr>
            <a:r>
              <a:rPr lang="en-US" i="1" dirty="0"/>
              <a:t>Explicit</a:t>
            </a:r>
            <a:r>
              <a:rPr lang="en-US" dirty="0"/>
              <a:t> for loop: “</a:t>
            </a:r>
            <a:r>
              <a:rPr lang="en-US" i="1" dirty="0"/>
              <a:t>for </a:t>
            </a:r>
            <a:r>
              <a:rPr lang="en-US" i="1" dirty="0" err="1"/>
              <a:t>i</a:t>
            </a:r>
            <a:r>
              <a:rPr lang="en-US" i="1" dirty="0"/>
              <a:t> in &lt;some </a:t>
            </a:r>
            <a:r>
              <a:rPr lang="en-US" i="1" dirty="0" err="1"/>
              <a:t>iterable</a:t>
            </a:r>
            <a:r>
              <a:rPr lang="en-US" i="1" dirty="0"/>
              <a:t>&gt;”</a:t>
            </a:r>
            <a:r>
              <a:rPr lang="en-US" dirty="0"/>
              <a:t> followed by an indented block (example: top) </a:t>
            </a:r>
          </a:p>
          <a:p>
            <a:pPr lvl="1">
              <a:lnSpc>
                <a:spcPct val="100000"/>
              </a:lnSpc>
              <a:spcBef>
                <a:spcPts val="0"/>
              </a:spcBef>
            </a:pPr>
            <a:r>
              <a:rPr lang="en-US" i="1" dirty="0"/>
              <a:t>Implicit</a:t>
            </a:r>
            <a:r>
              <a:rPr lang="en-US" dirty="0"/>
              <a:t> for loop: occurs within a list comprehension (example: bottom)</a:t>
            </a:r>
          </a:p>
          <a:p>
            <a:pPr lvl="2">
              <a:lnSpc>
                <a:spcPct val="100000"/>
              </a:lnSpc>
              <a:spcBef>
                <a:spcPts val="0"/>
              </a:spcBef>
            </a:pPr>
            <a:r>
              <a:rPr lang="en-US" dirty="0"/>
              <a:t>Note that list comprehensions return a </a:t>
            </a:r>
            <a:r>
              <a:rPr lang="en-US" i="1" dirty="0"/>
              <a:t>list</a:t>
            </a:r>
            <a:r>
              <a:rPr lang="en-US" dirty="0"/>
              <a:t>, so you must type-cast to an array if you want to write your program using arrays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05" y="2336873"/>
            <a:ext cx="4396874" cy="3833860"/>
          </a:xfrm>
          <a:prstGeom prst="rect">
            <a:avLst/>
          </a:prstGeom>
        </p:spPr>
      </p:pic>
    </p:spTree>
    <p:extLst>
      <p:ext uri="{BB962C8B-B14F-4D97-AF65-F5344CB8AC3E}">
        <p14:creationId xmlns:p14="http://schemas.microsoft.com/office/powerpoint/2010/main" val="72070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While-loops </a:t>
            </a:r>
          </a:p>
        </p:txBody>
      </p:sp>
      <p:sp>
        <p:nvSpPr>
          <p:cNvPr id="3" name="Content Placeholder 2"/>
          <p:cNvSpPr>
            <a:spLocks noGrp="1"/>
          </p:cNvSpPr>
          <p:nvPr>
            <p:ph idx="1"/>
          </p:nvPr>
        </p:nvSpPr>
        <p:spPr>
          <a:xfrm>
            <a:off x="680321" y="2336873"/>
            <a:ext cx="7092079" cy="414344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Should be used when you </a:t>
            </a:r>
            <a:r>
              <a:rPr lang="en-US" i="1" dirty="0"/>
              <a:t>don’t</a:t>
            </a:r>
            <a:r>
              <a:rPr lang="en-US" dirty="0"/>
              <a:t> know how many times the block should repeat</a:t>
            </a:r>
          </a:p>
          <a:p>
            <a:pPr lvl="1">
              <a:lnSpc>
                <a:spcPct val="100000"/>
              </a:lnSpc>
              <a:spcBef>
                <a:spcPts val="0"/>
              </a:spcBef>
              <a:defRPr/>
            </a:pPr>
            <a:r>
              <a:rPr lang="en-US" dirty="0"/>
              <a:t>You should break this rule when the alternate version is significantly more readable (this is quite universal advice)</a:t>
            </a:r>
          </a:p>
          <a:p>
            <a:pPr marL="0" indent="0">
              <a:lnSpc>
                <a:spcPct val="100000"/>
              </a:lnSpc>
              <a:spcBef>
                <a:spcPts val="0"/>
              </a:spcBef>
              <a:buNone/>
            </a:pPr>
            <a:endParaRPr lang="en-US" i="1" dirty="0"/>
          </a:p>
          <a:p>
            <a:pPr marL="0" indent="0">
              <a:lnSpc>
                <a:spcPct val="100000"/>
              </a:lnSpc>
              <a:spcBef>
                <a:spcPts val="0"/>
              </a:spcBef>
              <a:buNone/>
            </a:pPr>
            <a:endParaRPr lang="en-US" i="1" dirty="0"/>
          </a:p>
          <a:p>
            <a:pPr marL="0" indent="0">
              <a:lnSpc>
                <a:spcPct val="100000"/>
              </a:lnSpc>
              <a:spcBef>
                <a:spcPts val="0"/>
              </a:spcBef>
              <a:buNone/>
            </a:pPr>
            <a:r>
              <a:rPr lang="en-US" i="1" dirty="0"/>
              <a:t>while True: &lt;</a:t>
            </a:r>
            <a:r>
              <a:rPr lang="mr-IN" i="1" dirty="0"/>
              <a:t>…</a:t>
            </a:r>
            <a:r>
              <a:rPr lang="en-US" i="1" dirty="0"/>
              <a:t>&gt; break </a:t>
            </a:r>
            <a:r>
              <a:rPr lang="en-US" dirty="0"/>
              <a:t>is not uncommon, but considered bad practice by some</a:t>
            </a:r>
          </a:p>
          <a:p>
            <a:pPr lvl="1">
              <a:lnSpc>
                <a:spcPct val="100000"/>
              </a:lnSpc>
              <a:spcBef>
                <a:spcPts val="0"/>
              </a:spcBef>
            </a:pPr>
            <a:r>
              <a:rPr lang="en-US" dirty="0"/>
              <a:t>Advantage: The loop will </a:t>
            </a:r>
            <a:r>
              <a:rPr lang="en-US" i="1" dirty="0"/>
              <a:t>always</a:t>
            </a:r>
            <a:r>
              <a:rPr lang="en-US" dirty="0"/>
              <a:t> execute at least once. Other languages achieve this with what is called a </a:t>
            </a:r>
            <a:r>
              <a:rPr lang="en-US" i="1" dirty="0"/>
              <a:t>do-while</a:t>
            </a:r>
            <a:r>
              <a:rPr lang="en-US" dirty="0"/>
              <a:t> loop. </a:t>
            </a:r>
          </a:p>
          <a:p>
            <a:pPr marL="0" indent="0">
              <a:lnSpc>
                <a:spcPct val="100000"/>
              </a:lnSpc>
              <a:spcBef>
                <a:spcPts val="0"/>
              </a:spcBef>
              <a:buNone/>
            </a:pPr>
            <a:endParaRPr lang="en-US" i="1" dirty="0"/>
          </a:p>
          <a:p>
            <a:pPr marL="0" indent="0">
              <a:lnSpc>
                <a:spcPct val="100000"/>
              </a:lnSpc>
              <a:spcBef>
                <a:spcPts val="0"/>
              </a:spcBef>
              <a:buNone/>
            </a:pP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984" y="0"/>
            <a:ext cx="3021806" cy="6858000"/>
          </a:xfrm>
          <a:prstGeom prst="rect">
            <a:avLst/>
          </a:prstGeom>
        </p:spPr>
      </p:pic>
    </p:spTree>
    <p:extLst>
      <p:ext uri="{BB962C8B-B14F-4D97-AF65-F5344CB8AC3E}">
        <p14:creationId xmlns:p14="http://schemas.microsoft.com/office/powerpoint/2010/main" val="40978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a:xfrm>
            <a:off x="680321" y="2229257"/>
            <a:ext cx="6490500" cy="4015132"/>
          </a:xfrm>
        </p:spPr>
        <p:txBody>
          <a:bodyPr>
            <a:normAutofit/>
          </a:bodyPr>
          <a:lstStyle/>
          <a:p>
            <a:pPr marL="0" indent="0">
              <a:buNone/>
            </a:pPr>
            <a:r>
              <a:rPr lang="en-US" dirty="0"/>
              <a:t>Often referred to as “methods” in other languages </a:t>
            </a:r>
          </a:p>
          <a:p>
            <a:pPr marL="0" indent="0">
              <a:buNone/>
            </a:pPr>
            <a:endParaRPr lang="en-US" dirty="0"/>
          </a:p>
          <a:p>
            <a:pPr marL="0" indent="0">
              <a:buNone/>
            </a:pPr>
            <a:r>
              <a:rPr lang="en-US" dirty="0"/>
              <a:t>Created with the </a:t>
            </a:r>
            <a:r>
              <a:rPr lang="en-US" i="1" dirty="0" err="1"/>
              <a:t>def</a:t>
            </a:r>
            <a:r>
              <a:rPr lang="en-US" dirty="0"/>
              <a:t> keyword followed by an indented block. Between the </a:t>
            </a:r>
            <a:r>
              <a:rPr lang="en-US" i="1" dirty="0" err="1"/>
              <a:t>def</a:t>
            </a:r>
            <a:r>
              <a:rPr lang="en-US" dirty="0"/>
              <a:t> statement and the body of the function is where you should put a </a:t>
            </a:r>
            <a:r>
              <a:rPr lang="en-US" i="1" dirty="0" err="1"/>
              <a:t>docstring</a:t>
            </a:r>
            <a:r>
              <a:rPr lang="en-US" dirty="0"/>
              <a:t>. </a:t>
            </a:r>
          </a:p>
          <a:p>
            <a:pPr marL="0" indent="0">
              <a:buNone/>
            </a:pPr>
            <a:endParaRPr lang="en-US" dirty="0"/>
          </a:p>
          <a:p>
            <a:pPr marL="0" indent="0">
              <a:buNone/>
            </a:pPr>
            <a:r>
              <a:rPr lang="en-US" dirty="0"/>
              <a:t>Astronomers (and scientists in general) are </a:t>
            </a:r>
            <a:r>
              <a:rPr lang="en-US" i="1" dirty="0"/>
              <a:t>notorious </a:t>
            </a:r>
            <a:r>
              <a:rPr lang="en-US" dirty="0"/>
              <a:t>for thin documentation if they document at all.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274" y="889668"/>
            <a:ext cx="4267200" cy="5511800"/>
          </a:xfrm>
          <a:prstGeom prst="rect">
            <a:avLst/>
          </a:prstGeom>
        </p:spPr>
      </p:pic>
    </p:spTree>
    <p:extLst>
      <p:ext uri="{BB962C8B-B14F-4D97-AF65-F5344CB8AC3E}">
        <p14:creationId xmlns:p14="http://schemas.microsoft.com/office/powerpoint/2010/main" val="127489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The Implicit Return </a:t>
            </a:r>
          </a:p>
        </p:txBody>
      </p:sp>
      <p:sp>
        <p:nvSpPr>
          <p:cNvPr id="3" name="Content Placeholder 2"/>
          <p:cNvSpPr>
            <a:spLocks noGrp="1"/>
          </p:cNvSpPr>
          <p:nvPr>
            <p:ph idx="1"/>
          </p:nvPr>
        </p:nvSpPr>
        <p:spPr>
          <a:xfrm>
            <a:off x="680321" y="2229257"/>
            <a:ext cx="6297996" cy="4063259"/>
          </a:xfrm>
        </p:spPr>
        <p:txBody>
          <a:bodyPr>
            <a:normAutofit/>
          </a:bodyPr>
          <a:lstStyle/>
          <a:p>
            <a:pPr marL="0" indent="0">
              <a:buNone/>
            </a:pPr>
            <a:r>
              <a:rPr lang="en-US" dirty="0"/>
              <a:t>Unless otherwise specified, a function will return </a:t>
            </a:r>
            <a:r>
              <a:rPr lang="en-US" i="1" dirty="0"/>
              <a:t>None</a:t>
            </a:r>
            <a:r>
              <a:rPr lang="en-US" dirty="0"/>
              <a:t>. </a:t>
            </a:r>
          </a:p>
          <a:p>
            <a:pPr marL="0" indent="0">
              <a:buNone/>
            </a:pPr>
            <a:endParaRPr lang="en-US" dirty="0"/>
          </a:p>
          <a:p>
            <a:pPr marL="0" indent="0">
              <a:buNone/>
            </a:pPr>
            <a:r>
              <a:rPr lang="en-US" dirty="0"/>
              <a:t>In order to obtain an object from a function, you have to override this with a </a:t>
            </a:r>
            <a:r>
              <a:rPr lang="en-US" i="1" dirty="0"/>
              <a:t>return</a:t>
            </a:r>
            <a:r>
              <a:rPr lang="en-US" dirty="0"/>
              <a:t> statement </a:t>
            </a:r>
          </a:p>
          <a:p>
            <a:pPr marL="0" indent="0">
              <a:buNone/>
            </a:pPr>
            <a:endParaRPr lang="en-US" dirty="0"/>
          </a:p>
          <a:p>
            <a:pPr marL="0" indent="0">
              <a:buNone/>
            </a:pPr>
            <a:r>
              <a:rPr lang="en-US" dirty="0"/>
              <a:t>A note about variable scope: variables declared inside a function cannot be accessed outside the function.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733" y="342900"/>
            <a:ext cx="4673600" cy="6172200"/>
          </a:xfrm>
          <a:prstGeom prst="rect">
            <a:avLst/>
          </a:prstGeom>
        </p:spPr>
      </p:pic>
    </p:spTree>
    <p:extLst>
      <p:ext uri="{BB962C8B-B14F-4D97-AF65-F5344CB8AC3E}">
        <p14:creationId xmlns:p14="http://schemas.microsoft.com/office/powerpoint/2010/main" val="196428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 Alternative for One-Liners </a:t>
            </a:r>
          </a:p>
        </p:txBody>
      </p:sp>
      <p:sp>
        <p:nvSpPr>
          <p:cNvPr id="3" name="Content Placeholder 2"/>
          <p:cNvSpPr>
            <a:spLocks noGrp="1"/>
          </p:cNvSpPr>
          <p:nvPr>
            <p:ph idx="1"/>
          </p:nvPr>
        </p:nvSpPr>
        <p:spPr>
          <a:xfrm>
            <a:off x="680321" y="2336873"/>
            <a:ext cx="4781695"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One line function: </a:t>
            </a:r>
            <a:r>
              <a:rPr lang="en-US" i="1" dirty="0"/>
              <a:t>lambda</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By nature don’t have any error-handling or documentation attached to them, so should only be used </a:t>
            </a:r>
            <a:r>
              <a:rPr lang="en-US"/>
              <a:t>when this isn’t necessary </a:t>
            </a:r>
            <a:r>
              <a:rPr lang="mr-IN"/>
              <a:t>–</a:t>
            </a:r>
            <a:r>
              <a:rPr lang="en-US" dirty="0"/>
              <a:t> a </a:t>
            </a:r>
            <a:r>
              <a:rPr lang="en-US" i="1" dirty="0"/>
              <a:t>lambda </a:t>
            </a:r>
            <a:r>
              <a:rPr lang="en-US" dirty="0"/>
              <a:t>worth documenting is better replaced by a </a:t>
            </a:r>
            <a:r>
              <a:rPr lang="en-US" i="1" dirty="0" err="1"/>
              <a:t>def</a:t>
            </a:r>
            <a:r>
              <a:rPr lang="en-US" dirty="0"/>
              <a:t> with a one-line </a:t>
            </a:r>
            <a:r>
              <a:rPr lang="en-US" i="1" dirty="0"/>
              <a:t>return</a:t>
            </a:r>
            <a:r>
              <a:rPr lang="en-US" dirty="0"/>
              <a:t> and a </a:t>
            </a:r>
            <a:r>
              <a:rPr lang="en-US" dirty="0" err="1"/>
              <a:t>docstring</a:t>
            </a:r>
            <a:r>
              <a:rPr lang="en-US" dirty="0"/>
              <a:t> </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456" y="2745881"/>
            <a:ext cx="3352800" cy="2781300"/>
          </a:xfrm>
          <a:prstGeom prst="rect">
            <a:avLst/>
          </a:prstGeom>
        </p:spPr>
      </p:pic>
    </p:spTree>
    <p:extLst>
      <p:ext uri="{BB962C8B-B14F-4D97-AF65-F5344CB8AC3E}">
        <p14:creationId xmlns:p14="http://schemas.microsoft.com/office/powerpoint/2010/main" val="154181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a:t>
            </a:r>
          </a:p>
        </p:txBody>
      </p:sp>
      <p:sp>
        <p:nvSpPr>
          <p:cNvPr id="3" name="Content Placeholder 2"/>
          <p:cNvSpPr>
            <a:spLocks noGrp="1"/>
          </p:cNvSpPr>
          <p:nvPr>
            <p:ph idx="1"/>
          </p:nvPr>
        </p:nvSpPr>
        <p:spPr>
          <a:xfrm>
            <a:off x="680321" y="2336872"/>
            <a:ext cx="5549791" cy="415282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Catch exceptions before their raised and handle them.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Different types of exceptions can be treated differently by specifying them in the except statement.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The exception can be raised “as is” with the python keyword </a:t>
            </a:r>
            <a:r>
              <a:rPr lang="en-US" i="1" dirty="0"/>
              <a:t>raise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787" y="2184400"/>
            <a:ext cx="4597400" cy="4305300"/>
          </a:xfrm>
          <a:prstGeom prst="rect">
            <a:avLst/>
          </a:prstGeom>
        </p:spPr>
      </p:pic>
    </p:spTree>
    <p:extLst>
      <p:ext uri="{BB962C8B-B14F-4D97-AF65-F5344CB8AC3E}">
        <p14:creationId xmlns:p14="http://schemas.microsoft.com/office/powerpoint/2010/main" val="193619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 try-except-finally </a:t>
            </a:r>
          </a:p>
        </p:txBody>
      </p:sp>
      <p:sp>
        <p:nvSpPr>
          <p:cNvPr id="3" name="Content Placeholder 2"/>
          <p:cNvSpPr>
            <a:spLocks noGrp="1"/>
          </p:cNvSpPr>
          <p:nvPr>
            <p:ph idx="1"/>
          </p:nvPr>
        </p:nvSpPr>
        <p:spPr>
          <a:xfrm>
            <a:off x="680321" y="2336872"/>
            <a:ext cx="5354719" cy="435653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Use a </a:t>
            </a:r>
            <a:r>
              <a:rPr lang="en-US" i="1" dirty="0"/>
              <a:t>finally</a:t>
            </a:r>
            <a:r>
              <a:rPr lang="en-US" dirty="0"/>
              <a:t> block when you need something to </a:t>
            </a:r>
            <a:r>
              <a:rPr lang="en-US" i="1" dirty="0"/>
              <a:t>always run</a:t>
            </a:r>
            <a:r>
              <a:rPr lang="en-US" dirty="0"/>
              <a:t> regardless of the errors that may or may not be raised.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freeing up memory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Disclaimer </a:t>
            </a:r>
            <a:r>
              <a:rPr lang="mr-IN" dirty="0"/>
              <a:t>–</a:t>
            </a:r>
            <a:r>
              <a:rPr lang="en-US" dirty="0"/>
              <a:t> return statements in a </a:t>
            </a:r>
            <a:r>
              <a:rPr lang="en-US" i="1" dirty="0"/>
              <a:t>finally</a:t>
            </a:r>
            <a:r>
              <a:rPr lang="en-US" dirty="0"/>
              <a:t> block will always override previous return statements in the try-except block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60" y="2564384"/>
            <a:ext cx="4559300" cy="2997200"/>
          </a:xfrm>
          <a:prstGeom prst="rect">
            <a:avLst/>
          </a:prstGeom>
        </p:spPr>
      </p:pic>
    </p:spTree>
    <p:extLst>
      <p:ext uri="{BB962C8B-B14F-4D97-AF65-F5344CB8AC3E}">
        <p14:creationId xmlns:p14="http://schemas.microsoft.com/office/powerpoint/2010/main" val="131487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Case statements can introduce new local variables</a:t>
            </a:r>
          </a:p>
          <a:p>
            <a:pPr marL="0" indent="0">
              <a:buNone/>
            </a:pPr>
            <a:endParaRPr lang="en-US" dirty="0"/>
          </a:p>
          <a:p>
            <a:pPr marL="0" indent="0">
              <a:buNone/>
            </a:pPr>
            <a:r>
              <a:rPr lang="en-US" dirty="0"/>
              <a:t>_ represents some default scenario</a:t>
            </a:r>
          </a:p>
        </p:txBody>
      </p:sp>
      <p:pic>
        <p:nvPicPr>
          <p:cNvPr id="7" name="Picture 6">
            <a:extLst>
              <a:ext uri="{FF2B5EF4-FFF2-40B4-BE49-F238E27FC236}">
                <a16:creationId xmlns:a16="http://schemas.microsoft.com/office/drawing/2014/main" id="{48509C0C-1507-8D49-B33C-69ECE5F8565D}"/>
              </a:ext>
            </a:extLst>
          </p:cNvPr>
          <p:cNvPicPr>
            <a:picLocks noChangeAspect="1"/>
          </p:cNvPicPr>
          <p:nvPr/>
        </p:nvPicPr>
        <p:blipFill>
          <a:blip r:embed="rId3"/>
          <a:stretch>
            <a:fillRect/>
          </a:stretch>
        </p:blipFill>
        <p:spPr>
          <a:xfrm>
            <a:off x="6694186" y="2091350"/>
            <a:ext cx="5267472" cy="4556781"/>
          </a:xfrm>
          <a:prstGeom prst="rect">
            <a:avLst/>
          </a:prstGeom>
        </p:spPr>
      </p:pic>
    </p:spTree>
    <p:extLst>
      <p:ext uri="{BB962C8B-B14F-4D97-AF65-F5344CB8AC3E}">
        <p14:creationId xmlns:p14="http://schemas.microsoft.com/office/powerpoint/2010/main" val="425385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0" y="2091350"/>
            <a:ext cx="6174463"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p:txBody>
      </p:sp>
      <p:pic>
        <p:nvPicPr>
          <p:cNvPr id="8" name="Picture 7">
            <a:extLst>
              <a:ext uri="{FF2B5EF4-FFF2-40B4-BE49-F238E27FC236}">
                <a16:creationId xmlns:a16="http://schemas.microsoft.com/office/drawing/2014/main" id="{A5717878-7AFA-4B42-8792-73F3748BDFBF}"/>
              </a:ext>
            </a:extLst>
          </p:cNvPr>
          <p:cNvPicPr>
            <a:picLocks noChangeAspect="1"/>
          </p:cNvPicPr>
          <p:nvPr/>
        </p:nvPicPr>
        <p:blipFill>
          <a:blip r:embed="rId2"/>
          <a:stretch>
            <a:fillRect/>
          </a:stretch>
        </p:blipFill>
        <p:spPr>
          <a:xfrm>
            <a:off x="6980844" y="1628256"/>
            <a:ext cx="4165600" cy="4914900"/>
          </a:xfrm>
          <a:prstGeom prst="rect">
            <a:avLst/>
          </a:prstGeom>
        </p:spPr>
      </p:pic>
    </p:spTree>
    <p:extLst>
      <p:ext uri="{BB962C8B-B14F-4D97-AF65-F5344CB8AC3E}">
        <p14:creationId xmlns:p14="http://schemas.microsoft.com/office/powerpoint/2010/main" val="2969120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r>
              <a:rPr lang="en-US" dirty="0"/>
              <a:t>Logical “or” function can be used with | character…</a:t>
            </a:r>
          </a:p>
          <a:p>
            <a:pPr marL="0" indent="0">
              <a:buNone/>
            </a:pPr>
            <a:endParaRPr lang="en-US" dirty="0"/>
          </a:p>
          <a:p>
            <a:pPr marL="0" indent="0">
              <a:buNone/>
            </a:pPr>
            <a:r>
              <a:rPr lang="en-US" dirty="0"/>
              <a:t>… and can be used with </a:t>
            </a:r>
            <a:r>
              <a:rPr lang="en-US" i="1" dirty="0"/>
              <a:t>as</a:t>
            </a:r>
            <a:r>
              <a:rPr lang="en-US" dirty="0"/>
              <a:t> to capture the value as a local variable</a:t>
            </a:r>
          </a:p>
        </p:txBody>
      </p:sp>
      <p:pic>
        <p:nvPicPr>
          <p:cNvPr id="10" name="Picture 9">
            <a:extLst>
              <a:ext uri="{FF2B5EF4-FFF2-40B4-BE49-F238E27FC236}">
                <a16:creationId xmlns:a16="http://schemas.microsoft.com/office/drawing/2014/main" id="{DC6A2B06-CC18-D44E-B110-FFDAC9A71280}"/>
              </a:ext>
            </a:extLst>
          </p:cNvPr>
          <p:cNvPicPr>
            <a:picLocks noChangeAspect="1"/>
          </p:cNvPicPr>
          <p:nvPr/>
        </p:nvPicPr>
        <p:blipFill>
          <a:blip r:embed="rId2"/>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41064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Types </a:t>
            </a:r>
          </a:p>
        </p:txBody>
      </p:sp>
      <p:sp>
        <p:nvSpPr>
          <p:cNvPr id="3" name="Content Placeholder 2"/>
          <p:cNvSpPr>
            <a:spLocks noGrp="1"/>
          </p:cNvSpPr>
          <p:nvPr>
            <p:ph idx="1"/>
          </p:nvPr>
        </p:nvSpPr>
        <p:spPr>
          <a:xfrm>
            <a:off x="680321" y="2336872"/>
            <a:ext cx="9613861" cy="435268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Built-in numeric types are </a:t>
            </a:r>
            <a:r>
              <a:rPr lang="en-US" i="1" dirty="0" err="1"/>
              <a:t>int</a:t>
            </a:r>
            <a:r>
              <a:rPr lang="en-US" dirty="0"/>
              <a:t> (integers) and </a:t>
            </a:r>
            <a:r>
              <a:rPr lang="en-US" i="1" dirty="0"/>
              <a:t>float</a:t>
            </a:r>
            <a:r>
              <a:rPr lang="en-US" dirty="0"/>
              <a:t> (real numbers) </a:t>
            </a:r>
          </a:p>
          <a:p>
            <a:pPr lvl="1">
              <a:lnSpc>
                <a:spcPct val="100000"/>
              </a:lnSpc>
              <a:spcBef>
                <a:spcPts val="0"/>
              </a:spcBef>
            </a:pPr>
            <a:r>
              <a:rPr lang="en-US" dirty="0"/>
              <a:t>Some packages implement their own numeric types (e.g. NumPy: numpy.int64)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Numeric operations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 +, -, *, /, //, %, +=, -=, *=, /=, //=,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Recall: x += y is the same as x = x + 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vs. //: true division vs. floor division (i.e. integer quotient) </a:t>
            </a:r>
          </a:p>
          <a:p>
            <a:pPr lvl="1">
              <a:lnSpc>
                <a:spcPct val="100000"/>
              </a:lnSpc>
              <a:spcBef>
                <a:spcPts val="0"/>
              </a:spcBef>
            </a:pPr>
            <a:r>
              <a:rPr lang="en-US" dirty="0"/>
              <a:t>3 / 2 returns 1.5, but 3 // 2 returns 1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modulo (calculates remainder)  </a:t>
            </a:r>
          </a:p>
          <a:p>
            <a:pPr lvl="1">
              <a:lnSpc>
                <a:spcPct val="100000"/>
              </a:lnSpc>
              <a:spcBef>
                <a:spcPts val="0"/>
              </a:spcBef>
            </a:pPr>
            <a:r>
              <a:rPr lang="en-US" dirty="0"/>
              <a:t>5 % 2 returns 1; 5 % 3 returns 2; 5 % 1 returns 0 </a:t>
            </a:r>
          </a:p>
        </p:txBody>
      </p:sp>
    </p:spTree>
    <p:extLst>
      <p:ext uri="{BB962C8B-B14F-4D97-AF65-F5344CB8AC3E}">
        <p14:creationId xmlns:p14="http://schemas.microsoft.com/office/powerpoint/2010/main" val="126887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18A1-AFA1-644C-B2C7-ECD421140330}"/>
              </a:ext>
            </a:extLst>
          </p:cNvPr>
          <p:cNvSpPr>
            <a:spLocks noGrp="1"/>
          </p:cNvSpPr>
          <p:nvPr>
            <p:ph type="title"/>
          </p:nvPr>
        </p:nvSpPr>
        <p:spPr/>
        <p:txBody>
          <a:bodyPr/>
          <a:lstStyle/>
          <a:p>
            <a:r>
              <a:rPr lang="en-US" dirty="0"/>
              <a:t>Pattern-Matching: Python 3.10</a:t>
            </a:r>
          </a:p>
        </p:txBody>
      </p:sp>
      <p:sp>
        <p:nvSpPr>
          <p:cNvPr id="3" name="Content Placeholder 2">
            <a:extLst>
              <a:ext uri="{FF2B5EF4-FFF2-40B4-BE49-F238E27FC236}">
                <a16:creationId xmlns:a16="http://schemas.microsoft.com/office/drawing/2014/main" id="{127FD841-4A5A-FA41-B7B1-EB2054DBBB84}"/>
              </a:ext>
            </a:extLst>
          </p:cNvPr>
          <p:cNvSpPr>
            <a:spLocks noGrp="1"/>
          </p:cNvSpPr>
          <p:nvPr>
            <p:ph idx="1"/>
          </p:nvPr>
        </p:nvSpPr>
        <p:spPr>
          <a:xfrm>
            <a:off x="225761" y="2091350"/>
            <a:ext cx="5875782" cy="4676616"/>
          </a:xfrm>
        </p:spPr>
        <p:txBody>
          <a:bodyPr>
            <a:normAutofit/>
          </a:bodyPr>
          <a:lstStyle/>
          <a:p>
            <a:pPr marL="0" indent="0">
              <a:buNone/>
            </a:pPr>
            <a:r>
              <a:rPr lang="en-US" dirty="0"/>
              <a:t>Python 3.10 (released October 4, 2021) introduced the new </a:t>
            </a:r>
            <a:r>
              <a:rPr lang="en-US" i="1" dirty="0"/>
              <a:t>match-case</a:t>
            </a:r>
            <a:r>
              <a:rPr lang="en-US" dirty="0"/>
              <a:t> syntax</a:t>
            </a:r>
          </a:p>
          <a:p>
            <a:pPr lvl="1"/>
            <a:r>
              <a:rPr lang="en-US" dirty="0"/>
              <a:t>Similar to the </a:t>
            </a:r>
            <a:r>
              <a:rPr lang="en-US" i="1" dirty="0"/>
              <a:t>switch-case</a:t>
            </a:r>
            <a:r>
              <a:rPr lang="en-US" dirty="0"/>
              <a:t> construction in C/C++</a:t>
            </a:r>
          </a:p>
          <a:p>
            <a:pPr lvl="1"/>
            <a:r>
              <a:rPr lang="en-US" dirty="0"/>
              <a:t>Usually implicitly includes some form of type-checking and length-matching for short arrays</a:t>
            </a:r>
          </a:p>
          <a:p>
            <a:pPr marL="0" indent="0">
              <a:buNone/>
            </a:pPr>
            <a:endParaRPr lang="en-US" dirty="0"/>
          </a:p>
          <a:p>
            <a:pPr marL="0" indent="0">
              <a:buNone/>
            </a:pPr>
            <a:endParaRPr lang="en-US" dirty="0"/>
          </a:p>
          <a:p>
            <a:pPr marL="0" indent="0">
              <a:buNone/>
            </a:pPr>
            <a:endParaRPr lang="en-US" dirty="0"/>
          </a:p>
          <a:p>
            <a:pPr marL="0" indent="0">
              <a:buNone/>
            </a:pPr>
            <a:r>
              <a:rPr lang="en-US" dirty="0"/>
              <a:t>PEP 636 presents a comprehensive tutorial</a:t>
            </a:r>
          </a:p>
          <a:p>
            <a:pPr lvl="1"/>
            <a:r>
              <a:rPr lang="en-US" dirty="0">
                <a:hlinkClick r:id="rId2"/>
              </a:rPr>
              <a:t>https://peps.python.org</a:t>
            </a:r>
            <a:r>
              <a:rPr lang="en-US" dirty="0"/>
              <a:t> or google “pep 636”</a:t>
            </a:r>
          </a:p>
          <a:p>
            <a:pPr lvl="1"/>
            <a:r>
              <a:rPr lang="en-US" dirty="0"/>
              <a:t>PEP: Python Enhancement Proposal</a:t>
            </a:r>
          </a:p>
        </p:txBody>
      </p:sp>
      <p:pic>
        <p:nvPicPr>
          <p:cNvPr id="5" name="Picture 4">
            <a:extLst>
              <a:ext uri="{FF2B5EF4-FFF2-40B4-BE49-F238E27FC236}">
                <a16:creationId xmlns:a16="http://schemas.microsoft.com/office/drawing/2014/main" id="{52DA699F-09C7-A64E-B784-457847EA027B}"/>
              </a:ext>
            </a:extLst>
          </p:cNvPr>
          <p:cNvPicPr>
            <a:picLocks noChangeAspect="1"/>
          </p:cNvPicPr>
          <p:nvPr/>
        </p:nvPicPr>
        <p:blipFill>
          <a:blip r:embed="rId3"/>
          <a:stretch>
            <a:fillRect/>
          </a:stretch>
        </p:blipFill>
        <p:spPr>
          <a:xfrm>
            <a:off x="6101543" y="2069142"/>
            <a:ext cx="5978085" cy="4698824"/>
          </a:xfrm>
          <a:prstGeom prst="rect">
            <a:avLst/>
          </a:prstGeom>
        </p:spPr>
      </p:pic>
    </p:spTree>
    <p:extLst>
      <p:ext uri="{BB962C8B-B14F-4D97-AF65-F5344CB8AC3E}">
        <p14:creationId xmlns:p14="http://schemas.microsoft.com/office/powerpoint/2010/main" val="180599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Built-In Functions </a:t>
            </a:r>
          </a:p>
        </p:txBody>
      </p:sp>
      <p:sp>
        <p:nvSpPr>
          <p:cNvPr id="3" name="Content Placeholder 2"/>
          <p:cNvSpPr>
            <a:spLocks noGrp="1"/>
          </p:cNvSpPr>
          <p:nvPr>
            <p:ph idx="1"/>
          </p:nvPr>
        </p:nvSpPr>
        <p:spPr>
          <a:xfrm>
            <a:off x="680321" y="2336872"/>
            <a:ext cx="10597279" cy="4234615"/>
          </a:xfrm>
        </p:spPr>
        <p:txBody>
          <a:bodyPr>
            <a:normAutofit/>
          </a:bodyPr>
          <a:lstStyle/>
          <a:p>
            <a:pPr marL="0" indent="0">
              <a:buNone/>
            </a:pPr>
            <a:r>
              <a:rPr lang="en-US" i="1" dirty="0"/>
              <a:t>any</a:t>
            </a:r>
            <a:r>
              <a:rPr lang="en-US" dirty="0"/>
              <a:t>: Iterates over a list/array and determines if at least one element is </a:t>
            </a:r>
            <a:r>
              <a:rPr lang="en-US" i="1" dirty="0"/>
              <a:t>True</a:t>
            </a:r>
            <a:r>
              <a:rPr lang="en-US" dirty="0"/>
              <a:t> </a:t>
            </a:r>
          </a:p>
          <a:p>
            <a:pPr marL="0" indent="0">
              <a:buNone/>
            </a:pPr>
            <a:r>
              <a:rPr lang="en-US" i="1" dirty="0"/>
              <a:t>all</a:t>
            </a:r>
            <a:r>
              <a:rPr lang="en-US" dirty="0"/>
              <a:t>: Iterates over a list/array and determines if all elements are </a:t>
            </a:r>
            <a:r>
              <a:rPr lang="en-US" i="1" dirty="0"/>
              <a:t>True</a:t>
            </a:r>
            <a:r>
              <a:rPr lang="en-US" dirty="0"/>
              <a:t> </a:t>
            </a:r>
            <a:endParaRPr lang="en-US" i="1" dirty="0"/>
          </a:p>
          <a:p>
            <a:pPr marL="0" indent="0">
              <a:buNone/>
            </a:pPr>
            <a:r>
              <a:rPr lang="en-US" i="1" dirty="0"/>
              <a:t>zip</a:t>
            </a:r>
            <a:r>
              <a:rPr lang="en-US" dirty="0"/>
              <a:t>: Combine lists/arrays into a 2-D list/array component-wise </a:t>
            </a:r>
            <a:endParaRPr lang="en-US" i="1" dirty="0"/>
          </a:p>
          <a:p>
            <a:pPr marL="0" indent="0">
              <a:buNone/>
            </a:pPr>
            <a:r>
              <a:rPr lang="en-US" i="1" dirty="0"/>
              <a:t>map</a:t>
            </a:r>
            <a:r>
              <a:rPr lang="en-US" dirty="0"/>
              <a:t>: Iterate a function over an array(s) of values </a:t>
            </a:r>
            <a:endParaRPr lang="en-US" i="1" dirty="0"/>
          </a:p>
          <a:p>
            <a:pPr marL="0" indent="0">
              <a:buNone/>
            </a:pPr>
            <a:r>
              <a:rPr lang="en-US" i="1" dirty="0"/>
              <a:t>filter</a:t>
            </a:r>
            <a:r>
              <a:rPr lang="en-US" dirty="0"/>
              <a:t>: Remove elements from a list/array which don’t meet specific criteria </a:t>
            </a:r>
          </a:p>
          <a:p>
            <a:pPr marL="0" indent="0">
              <a:buNone/>
            </a:pPr>
            <a:r>
              <a:rPr lang="en-US" i="1" dirty="0"/>
              <a:t>min</a:t>
            </a:r>
            <a:r>
              <a:rPr lang="en-US" dirty="0"/>
              <a:t>: Calculate minimum value of some set of numbers </a:t>
            </a:r>
            <a:endParaRPr lang="en-US" i="1" dirty="0"/>
          </a:p>
          <a:p>
            <a:pPr marL="0" indent="0">
              <a:buNone/>
            </a:pPr>
            <a:r>
              <a:rPr lang="en-US" i="1" dirty="0"/>
              <a:t>max</a:t>
            </a:r>
            <a:r>
              <a:rPr lang="en-US" dirty="0"/>
              <a:t>: Calculate maximum value of some set of numbers </a:t>
            </a:r>
            <a:endParaRPr lang="en-US" i="1" dirty="0"/>
          </a:p>
          <a:p>
            <a:pPr marL="0" indent="0">
              <a:buNone/>
            </a:pPr>
            <a:r>
              <a:rPr lang="en-US" dirty="0"/>
              <a:t>In python 3, </a:t>
            </a:r>
            <a:r>
              <a:rPr lang="en-US" i="1" dirty="0"/>
              <a:t>zip</a:t>
            </a:r>
            <a:r>
              <a:rPr lang="en-US" dirty="0"/>
              <a:t>, </a:t>
            </a:r>
            <a:r>
              <a:rPr lang="en-US" i="1" dirty="0"/>
              <a:t>map</a:t>
            </a:r>
            <a:r>
              <a:rPr lang="en-US" dirty="0"/>
              <a:t>, and </a:t>
            </a:r>
            <a:r>
              <a:rPr lang="en-US" i="1" dirty="0"/>
              <a:t>filter </a:t>
            </a:r>
            <a:r>
              <a:rPr lang="en-US" dirty="0"/>
              <a:t>return a special type of object which needs to be cast to a list, tuple, etc. </a:t>
            </a:r>
          </a:p>
          <a:p>
            <a:pPr marL="0" indent="0">
              <a:buNone/>
            </a:pPr>
            <a:endParaRPr lang="en-US" i="1" dirty="0"/>
          </a:p>
        </p:txBody>
      </p:sp>
    </p:spTree>
    <p:extLst>
      <p:ext uri="{BB962C8B-B14F-4D97-AF65-F5344CB8AC3E}">
        <p14:creationId xmlns:p14="http://schemas.microsoft.com/office/powerpoint/2010/main" val="59804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p>
        </p:txBody>
      </p:sp>
      <p:sp>
        <p:nvSpPr>
          <p:cNvPr id="3" name="Content Placeholder 2"/>
          <p:cNvSpPr>
            <a:spLocks noGrp="1"/>
          </p:cNvSpPr>
          <p:nvPr>
            <p:ph idx="1"/>
          </p:nvPr>
        </p:nvSpPr>
        <p:spPr>
          <a:xfrm>
            <a:off x="680321" y="2336873"/>
            <a:ext cx="5852825" cy="431659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Text - declared with either single ‘’ or double “” quotes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Triple quotes declare a multi-line string (This will come up again later)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Are compatible with the += operator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 Python 3, strings are </a:t>
            </a:r>
            <a:r>
              <a:rPr lang="en-US" i="1" dirty="0" err="1"/>
              <a:t>unicode</a:t>
            </a:r>
            <a:r>
              <a:rPr lang="en-US" dirty="0"/>
              <a:t> by default, meaning you can use special characters without changing anything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180" y="3068053"/>
            <a:ext cx="3934099" cy="1950793"/>
          </a:xfrm>
          <a:prstGeom prst="rect">
            <a:avLst/>
          </a:prstGeom>
        </p:spPr>
      </p:pic>
    </p:spTree>
    <p:extLst>
      <p:ext uri="{BB962C8B-B14F-4D97-AF65-F5344CB8AC3E}">
        <p14:creationId xmlns:p14="http://schemas.microsoft.com/office/powerpoint/2010/main" val="16343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Print Function</a:t>
            </a:r>
          </a:p>
        </p:txBody>
      </p:sp>
      <p:sp>
        <p:nvSpPr>
          <p:cNvPr id="3" name="Content Placeholder 2"/>
          <p:cNvSpPr>
            <a:spLocks noGrp="1"/>
          </p:cNvSpPr>
          <p:nvPr>
            <p:ph idx="1"/>
          </p:nvPr>
        </p:nvSpPr>
        <p:spPr>
          <a:xfrm>
            <a:off x="680321" y="2336872"/>
            <a:ext cx="10629363" cy="411205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 C/C++ print statements are done with </a:t>
            </a:r>
            <a:r>
              <a:rPr lang="en-US" i="1" dirty="0" err="1"/>
              <a:t>printf</a:t>
            </a:r>
            <a:r>
              <a:rPr lang="en-US" dirty="0"/>
              <a:t> in </a:t>
            </a:r>
            <a:r>
              <a:rPr lang="en-US" dirty="0" err="1"/>
              <a:t>stdio.h</a:t>
            </a:r>
            <a:r>
              <a:rPr lang="en-US" dirty="0"/>
              <a:t>, and </a:t>
            </a:r>
            <a:r>
              <a:rPr lang="en-US" i="1" dirty="0" err="1"/>
              <a:t>cout</a:t>
            </a:r>
            <a:r>
              <a:rPr lang="en-US" i="1" dirty="0"/>
              <a:t> </a:t>
            </a:r>
            <a:r>
              <a:rPr lang="en-US" dirty="0"/>
              <a:t>in </a:t>
            </a:r>
            <a:r>
              <a:rPr lang="en-US" dirty="0" err="1"/>
              <a:t>iostream</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Python: </a:t>
            </a:r>
            <a:r>
              <a:rPr lang="en-US" i="1" dirty="0"/>
              <a:t>print(&lt;things to print&gt;) </a:t>
            </a:r>
          </a:p>
          <a:p>
            <a:pPr lvl="1">
              <a:lnSpc>
                <a:spcPct val="100000"/>
              </a:lnSpc>
              <a:spcBef>
                <a:spcPts val="0"/>
              </a:spcBef>
            </a:pPr>
            <a:r>
              <a:rPr lang="en-US" dirty="0"/>
              <a:t>Can pass multiple parameters separated by commas, and they’ll print with spaces between them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Parentheses are required in Python 3, but not Python 2 (which is deprecated so you shouldn’t be using it anyway) </a:t>
            </a:r>
          </a:p>
        </p:txBody>
      </p:sp>
    </p:spTree>
    <p:extLst>
      <p:ext uri="{BB962C8B-B14F-4D97-AF65-F5344CB8AC3E}">
        <p14:creationId xmlns:p14="http://schemas.microsoft.com/office/powerpoint/2010/main" val="192330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Casting </a:t>
            </a:r>
          </a:p>
        </p:txBody>
      </p:sp>
      <p:sp>
        <p:nvSpPr>
          <p:cNvPr id="3" name="Content Placeholder 2"/>
          <p:cNvSpPr>
            <a:spLocks noGrp="1"/>
          </p:cNvSpPr>
          <p:nvPr>
            <p:ph idx="1"/>
          </p:nvPr>
        </p:nvSpPr>
        <p:spPr>
          <a:xfrm>
            <a:off x="680321" y="2336873"/>
            <a:ext cx="5540005" cy="426846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Python objects can be converted between compatible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Strings containing numbers can be converted to numeric types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Integers can be converted to floats and vice versa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500" y="2336873"/>
            <a:ext cx="1854200" cy="4076700"/>
          </a:xfrm>
          <a:prstGeom prst="rect">
            <a:avLst/>
          </a:prstGeom>
        </p:spPr>
      </p:pic>
    </p:spTree>
    <p:extLst>
      <p:ext uri="{BB962C8B-B14F-4D97-AF65-F5344CB8AC3E}">
        <p14:creationId xmlns:p14="http://schemas.microsoft.com/office/powerpoint/2010/main" val="100719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Statements </a:t>
            </a:r>
          </a:p>
        </p:txBody>
      </p:sp>
      <p:sp>
        <p:nvSpPr>
          <p:cNvPr id="3" name="Content Placeholder 2"/>
          <p:cNvSpPr>
            <a:spLocks noGrp="1"/>
          </p:cNvSpPr>
          <p:nvPr>
            <p:ph idx="1"/>
          </p:nvPr>
        </p:nvSpPr>
        <p:spPr>
          <a:xfrm>
            <a:off x="680321" y="2336873"/>
            <a:ext cx="5323437" cy="4220338"/>
          </a:xfrm>
        </p:spPr>
        <p:txBody>
          <a:bodyPr>
            <a:normAutofit/>
          </a:bodyPr>
          <a:lstStyle/>
          <a:p>
            <a:pPr marL="0" indent="0">
              <a:buNone/>
            </a:pPr>
            <a:r>
              <a:rPr lang="en-US" dirty="0"/>
              <a:t>Used to load a python library into your current code </a:t>
            </a:r>
          </a:p>
          <a:p>
            <a:pPr marL="0" indent="0">
              <a:buNone/>
            </a:pPr>
            <a:endParaRPr lang="en-US" dirty="0"/>
          </a:p>
          <a:p>
            <a:pPr marL="0" indent="0">
              <a:buNone/>
            </a:pPr>
            <a:r>
              <a:rPr lang="en-US" dirty="0"/>
              <a:t>Analogous to </a:t>
            </a:r>
            <a:r>
              <a:rPr lang="en-US" i="1" dirty="0"/>
              <a:t>#include</a:t>
            </a:r>
            <a:r>
              <a:rPr lang="en-US" dirty="0"/>
              <a:t> and </a:t>
            </a:r>
            <a:r>
              <a:rPr lang="en-US" i="1" dirty="0"/>
              <a:t>using</a:t>
            </a:r>
            <a:r>
              <a:rPr lang="en-US" dirty="0"/>
              <a:t> in C/C++ </a:t>
            </a:r>
          </a:p>
          <a:p>
            <a:pPr marL="0" indent="0">
              <a:buNone/>
            </a:pPr>
            <a:endParaRPr lang="en-US" dirty="0"/>
          </a:p>
          <a:p>
            <a:pPr marL="0" indent="0">
              <a:buNone/>
            </a:pPr>
            <a:r>
              <a:rPr lang="en-US" dirty="0"/>
              <a:t>Can assign imported modules new names upon import with </a:t>
            </a:r>
            <a:r>
              <a:rPr lang="en-US" i="1" dirty="0"/>
              <a:t>from</a:t>
            </a:r>
            <a:r>
              <a:rPr lang="en-US" dirty="0"/>
              <a:t> and </a:t>
            </a:r>
            <a:r>
              <a:rPr lang="en-US" i="1" dirty="0"/>
              <a:t>as </a:t>
            </a:r>
          </a:p>
          <a:p>
            <a:pPr marL="0" indent="0">
              <a:buNone/>
            </a:pPr>
            <a:endParaRPr lang="en-US" i="1" dirty="0"/>
          </a:p>
          <a:p>
            <a:pPr marL="0" indent="0">
              <a:buNone/>
            </a:pPr>
            <a:r>
              <a:rPr lang="en-US" i="1" dirty="0"/>
              <a:t>from</a:t>
            </a:r>
            <a:r>
              <a:rPr lang="en-US" dirty="0"/>
              <a:t> ___ </a:t>
            </a:r>
            <a:r>
              <a:rPr lang="en-US" i="1" dirty="0"/>
              <a:t>import *</a:t>
            </a:r>
            <a:r>
              <a:rPr lang="en-US" dirty="0"/>
              <a:t> imports all contents </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973" y="2766214"/>
            <a:ext cx="3550652" cy="3297034"/>
          </a:xfrm>
          <a:prstGeom prst="rect">
            <a:avLst/>
          </a:prstGeom>
        </p:spPr>
      </p:pic>
    </p:spTree>
    <p:extLst>
      <p:ext uri="{BB962C8B-B14F-4D97-AF65-F5344CB8AC3E}">
        <p14:creationId xmlns:p14="http://schemas.microsoft.com/office/powerpoint/2010/main" val="180662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3" name="Content Placeholder 2"/>
          <p:cNvSpPr>
            <a:spLocks noGrp="1"/>
          </p:cNvSpPr>
          <p:nvPr>
            <p:ph idx="1"/>
          </p:nvPr>
        </p:nvSpPr>
        <p:spPr>
          <a:xfrm>
            <a:off x="680322" y="2336873"/>
            <a:ext cx="6798652" cy="3599316"/>
          </a:xfrm>
        </p:spPr>
        <p:txBody>
          <a:bodyPr/>
          <a:lstStyle/>
          <a:p>
            <a:pPr marL="0" indent="0">
              <a:buNone/>
            </a:pPr>
            <a:r>
              <a:rPr lang="en-US" dirty="0"/>
              <a:t>A sequence of objects </a:t>
            </a:r>
          </a:p>
          <a:p>
            <a:pPr lvl="1"/>
            <a:r>
              <a:rPr lang="en-US" dirty="0"/>
              <a:t>Created with square brackets [ ]</a:t>
            </a:r>
          </a:p>
          <a:p>
            <a:pPr lvl="1"/>
            <a:r>
              <a:rPr lang="en-US" dirty="0"/>
              <a:t>Can be any mix of types </a:t>
            </a:r>
          </a:p>
          <a:p>
            <a:pPr lvl="1"/>
            <a:r>
              <a:rPr lang="en-US" dirty="0"/>
              <a:t>Access an element of the sequence by its position</a:t>
            </a:r>
          </a:p>
          <a:p>
            <a:pPr lvl="2"/>
            <a:r>
              <a:rPr lang="en-US" dirty="0"/>
              <a:t>Negative indices start at the </a:t>
            </a:r>
            <a:r>
              <a:rPr lang="en-US" i="1" dirty="0"/>
              <a:t>end</a:t>
            </a:r>
            <a:r>
              <a:rPr lang="en-US" dirty="0"/>
              <a:t> of the list and count backwards </a:t>
            </a:r>
          </a:p>
          <a:p>
            <a:pPr lvl="2"/>
            <a:r>
              <a:rPr lang="en-US" dirty="0"/>
              <a:t>Modification proceeds in the same manner </a:t>
            </a:r>
          </a:p>
          <a:p>
            <a:pPr lvl="1"/>
            <a:r>
              <a:rPr lang="en-US" dirty="0"/>
              <a:t>Append function adds an element to the end </a:t>
            </a:r>
          </a:p>
          <a:p>
            <a:pPr lvl="2"/>
            <a:r>
              <a:rPr lang="en-US" dirty="0"/>
              <a:t>Can also use ‘+’ to combine lists </a:t>
            </a:r>
          </a:p>
          <a:p>
            <a:endParaRPr lang="en-US"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974" y="2114350"/>
            <a:ext cx="4056040" cy="4516003"/>
          </a:xfrm>
          <a:prstGeom prst="rect">
            <a:avLst/>
          </a:prstGeom>
        </p:spPr>
      </p:pic>
    </p:spTree>
    <p:extLst>
      <p:ext uri="{BB962C8B-B14F-4D97-AF65-F5344CB8AC3E}">
        <p14:creationId xmlns:p14="http://schemas.microsoft.com/office/powerpoint/2010/main" val="12726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a:xfrm>
            <a:off x="680321" y="2336873"/>
            <a:ext cx="6275677" cy="3599316"/>
          </a:xfrm>
        </p:spPr>
        <p:txBody>
          <a:bodyPr/>
          <a:lstStyle/>
          <a:p>
            <a:pPr marL="0" indent="0">
              <a:buNone/>
            </a:pPr>
            <a:r>
              <a:rPr lang="en-US" dirty="0"/>
              <a:t>An </a:t>
            </a:r>
            <a:r>
              <a:rPr lang="en-US" i="1" dirty="0"/>
              <a:t>immutable</a:t>
            </a:r>
            <a:r>
              <a:rPr lang="en-US" dirty="0"/>
              <a:t> sequence of objects </a:t>
            </a:r>
          </a:p>
          <a:p>
            <a:pPr lvl="1"/>
            <a:r>
              <a:rPr lang="en-US" dirty="0"/>
              <a:t>Created with parentheses ( ) </a:t>
            </a:r>
          </a:p>
          <a:p>
            <a:pPr lvl="1"/>
            <a:r>
              <a:rPr lang="en-US" dirty="0"/>
              <a:t>Can be any mix of types </a:t>
            </a:r>
          </a:p>
          <a:p>
            <a:pPr lvl="1"/>
            <a:r>
              <a:rPr lang="en-US" dirty="0"/>
              <a:t>Access an element of the sequence by its position </a:t>
            </a:r>
          </a:p>
          <a:p>
            <a:pPr lvl="2"/>
            <a:r>
              <a:rPr lang="en-US" dirty="0"/>
              <a:t>Negative indices start at the </a:t>
            </a:r>
            <a:r>
              <a:rPr lang="en-US" i="1" dirty="0"/>
              <a:t>end</a:t>
            </a:r>
            <a:r>
              <a:rPr lang="en-US" dirty="0"/>
              <a:t> of the tuple and count backwards </a:t>
            </a:r>
          </a:p>
          <a:p>
            <a:pPr lvl="2"/>
            <a:r>
              <a:rPr lang="en-US" dirty="0"/>
              <a:t>Modification </a:t>
            </a:r>
            <a:r>
              <a:rPr lang="en-US" i="1" dirty="0"/>
              <a:t>not allowed</a:t>
            </a:r>
            <a:r>
              <a:rPr lang="en-US" dirty="0"/>
              <a:t> (immutability) </a:t>
            </a:r>
          </a:p>
          <a:p>
            <a:pPr lvl="2"/>
            <a:r>
              <a:rPr lang="en-US" dirty="0"/>
              <a:t>Can still use ‘+’ to add elements to the end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74" y="533819"/>
            <a:ext cx="5429384" cy="5996634"/>
          </a:xfrm>
          <a:prstGeom prst="rect">
            <a:avLst/>
          </a:prstGeom>
        </p:spPr>
      </p:pic>
    </p:spTree>
    <p:extLst>
      <p:ext uri="{BB962C8B-B14F-4D97-AF65-F5344CB8AC3E}">
        <p14:creationId xmlns:p14="http://schemas.microsoft.com/office/powerpoint/2010/main" val="2549901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997</TotalTime>
  <Words>2977</Words>
  <Application>Microsoft Macintosh PowerPoint</Application>
  <PresentationFormat>Widescreen</PresentationFormat>
  <Paragraphs>282</Paragraphs>
  <Slides>31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Trebuchet MS</vt:lpstr>
      <vt:lpstr>Berlin</vt:lpstr>
      <vt:lpstr>Review</vt:lpstr>
      <vt:lpstr>Objectives</vt:lpstr>
      <vt:lpstr>Numeric Types </vt:lpstr>
      <vt:lpstr>Strings </vt:lpstr>
      <vt:lpstr>The Print Function</vt:lpstr>
      <vt:lpstr>Type Casting </vt:lpstr>
      <vt:lpstr>Import Statements </vt:lpstr>
      <vt:lpstr>List</vt:lpstr>
      <vt:lpstr>Tuple</vt:lpstr>
      <vt:lpstr>Set</vt:lpstr>
      <vt:lpstr>Dictionary</vt:lpstr>
      <vt:lpstr>Which Data Type Should I Use? </vt:lpstr>
      <vt:lpstr>Arrays </vt:lpstr>
      <vt:lpstr>Lists vs. Arrays </vt:lpstr>
      <vt:lpstr>Lists vs. Arrays </vt:lpstr>
      <vt:lpstr>Slicing</vt:lpstr>
      <vt:lpstr>Conditions</vt:lpstr>
      <vt:lpstr>Conditions</vt:lpstr>
      <vt:lpstr>Loops </vt:lpstr>
      <vt:lpstr>For-loops </vt:lpstr>
      <vt:lpstr>While-loops </vt:lpstr>
      <vt:lpstr>Functions </vt:lpstr>
      <vt:lpstr>Functions: The Implicit Return </vt:lpstr>
      <vt:lpstr>Functions: An Alternative for One-Liners </vt:lpstr>
      <vt:lpstr>Catching Exceptions: try-except</vt:lpstr>
      <vt:lpstr>Catching Exceptions: try-except-finally </vt:lpstr>
      <vt:lpstr>Pattern-Matching: Python 3.10</vt:lpstr>
      <vt:lpstr>Pattern-Matching: Python 3.10</vt:lpstr>
      <vt:lpstr>Pattern-Matching: Python 3.10</vt:lpstr>
      <vt:lpstr>Pattern-Matching: Python 3.10</vt:lpstr>
      <vt:lpstr>Useful Built-In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cp:lastModifiedBy>
  <cp:revision>357</cp:revision>
  <dcterms:created xsi:type="dcterms:W3CDTF">2020-02-27T18:08:37Z</dcterms:created>
  <dcterms:modified xsi:type="dcterms:W3CDTF">2023-05-17T14:19:38Z</dcterms:modified>
</cp:coreProperties>
</file>