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77" r:id="rId14"/>
    <p:sldId id="278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3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E9693-3B1A-6144-852A-5B7733F5E2A6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AE321-3917-0140-B87E-FBAD3B4B5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2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verbally</a:t>
            </a:r>
            <a:r>
              <a:rPr lang="en-US" baseline="0" dirty="0" smtClean="0"/>
              <a:t> that you can do this simply because even the __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__ function can be inherited. If you’re just going to “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 __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__(self): super().__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__()” then you don’t even need to write that.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24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case anyone hadn’t seen</a:t>
            </a:r>
            <a:r>
              <a:rPr lang="en-US" baseline="0" dirty="0" smtClean="0"/>
              <a:t> it up to this point, </a:t>
            </a:r>
            <a:r>
              <a:rPr lang="en-US" i="1" baseline="0" dirty="0" smtClean="0"/>
              <a:t>pass</a:t>
            </a:r>
            <a:r>
              <a:rPr lang="en-US" i="0" baseline="0" dirty="0" smtClean="0"/>
              <a:t> is a python keyword that just means “do nothing”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25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case anyone hadn’t seen</a:t>
            </a:r>
            <a:r>
              <a:rPr lang="en-US" baseline="0" dirty="0" smtClean="0"/>
              <a:t> it up to this point, </a:t>
            </a:r>
            <a:r>
              <a:rPr lang="en-US" i="1" baseline="0" dirty="0" smtClean="0"/>
              <a:t>pass</a:t>
            </a:r>
            <a:r>
              <a:rPr lang="en-US" i="0" baseline="0" dirty="0" smtClean="0"/>
              <a:t> is a python keyword that just means “do nothing”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05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case anyone hadn’t seen</a:t>
            </a:r>
            <a:r>
              <a:rPr lang="en-US" baseline="0" dirty="0" smtClean="0"/>
              <a:t> it up to this point, </a:t>
            </a:r>
            <a:r>
              <a:rPr lang="en-US" i="1" baseline="0" dirty="0" smtClean="0"/>
              <a:t>pass</a:t>
            </a:r>
            <a:r>
              <a:rPr lang="en-US" i="0" baseline="0" dirty="0" smtClean="0"/>
              <a:t> is a python keyword that just means “do nothing”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2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worth noting because folks who engineer their code will</a:t>
            </a:r>
            <a:r>
              <a:rPr lang="en-US" baseline="0" dirty="0" smtClean="0"/>
              <a:t> likely run across this caveat.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4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&amp; Composition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</a:t>
            </a:r>
            <a:r>
              <a:rPr lang="en-US" smtClean="0"/>
              <a:t>2021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</a:t>
            </a:r>
            <a:r>
              <a:rPr lang="en-US" dirty="0" err="1" smtClean="0"/>
              <a:t>Subclassing</a:t>
            </a:r>
            <a:r>
              <a:rPr lang="en-US" dirty="0" smtClean="0"/>
              <a:t> Built-Ins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36872"/>
            <a:ext cx="4369351" cy="42822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subclass </a:t>
            </a:r>
            <a:r>
              <a:rPr lang="en-US" i="1" dirty="0" smtClean="0"/>
              <a:t>list</a:t>
            </a:r>
            <a:r>
              <a:rPr lang="en-US" dirty="0" smtClean="0"/>
              <a:t> to make a simple </a:t>
            </a:r>
            <a:r>
              <a:rPr lang="en-US" i="1" dirty="0" smtClean="0"/>
              <a:t>array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Arrays differ from lists in that all elements must be of the same type.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00" y="2074459"/>
            <a:ext cx="6860968" cy="46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3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</a:t>
            </a:r>
            <a:r>
              <a:rPr lang="en-US" dirty="0" err="1" smtClean="0"/>
              <a:t>Subclassing</a:t>
            </a:r>
            <a:r>
              <a:rPr lang="en-US" dirty="0" smtClean="0"/>
              <a:t> Built-Ins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2336872"/>
            <a:ext cx="4585647" cy="42822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 example, a </a:t>
            </a:r>
            <a:r>
              <a:rPr lang="en-US" i="1" dirty="0" err="1" smtClean="0"/>
              <a:t>TypeError</a:t>
            </a:r>
            <a:r>
              <a:rPr lang="en-US" dirty="0" smtClean="0"/>
              <a:t> is raised by </a:t>
            </a:r>
            <a:r>
              <a:rPr lang="en-US" i="1" dirty="0" smtClean="0"/>
              <a:t>__</a:t>
            </a:r>
            <a:r>
              <a:rPr lang="en-US" i="1" dirty="0" err="1" smtClean="0"/>
              <a:t>init</a:t>
            </a:r>
            <a:r>
              <a:rPr lang="en-US" i="1" dirty="0" smtClean="0"/>
              <a:t>__</a:t>
            </a:r>
            <a:r>
              <a:rPr lang="en-US" dirty="0" smtClean="0"/>
              <a:t> if not all elements are of the specified </a:t>
            </a:r>
            <a:r>
              <a:rPr lang="en-US" i="1" dirty="0" err="1" smtClean="0"/>
              <a:t>dtype</a:t>
            </a:r>
            <a:r>
              <a:rPr lang="en-US" dirty="0" smtClean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 override the inherited </a:t>
            </a:r>
            <a:r>
              <a:rPr lang="en-US" i="1" dirty="0" smtClean="0"/>
              <a:t>__</a:t>
            </a:r>
            <a:r>
              <a:rPr lang="en-US" i="1" dirty="0" err="1" smtClean="0"/>
              <a:t>setitem</a:t>
            </a:r>
            <a:r>
              <a:rPr lang="en-US" i="1" dirty="0" smtClean="0"/>
              <a:t>__</a:t>
            </a:r>
            <a:r>
              <a:rPr lang="en-US" dirty="0" smtClean="0"/>
              <a:t> to only accept the specified </a:t>
            </a:r>
            <a:r>
              <a:rPr lang="en-US" i="1" dirty="0" err="1" smtClean="0"/>
              <a:t>dtype</a:t>
            </a:r>
            <a:r>
              <a:rPr lang="en-US" dirty="0" smtClean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 the reappearance of </a:t>
            </a:r>
            <a:r>
              <a:rPr lang="en-US" i="1" dirty="0" smtClean="0"/>
              <a:t>super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it can be used </a:t>
            </a:r>
            <a:r>
              <a:rPr lang="en-US" i="1" dirty="0" smtClean="0"/>
              <a:t>anywhere</a:t>
            </a:r>
            <a:r>
              <a:rPr lang="en-US" dirty="0" smtClean="0"/>
              <a:t> to refer to an inherited class or function.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00" y="2074459"/>
            <a:ext cx="6860968" cy="46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</a:t>
            </a:r>
            <a:r>
              <a:rPr lang="en-US" dirty="0" err="1" smtClean="0"/>
              <a:t>Subclassing</a:t>
            </a:r>
            <a:r>
              <a:rPr lang="en-US" dirty="0" smtClean="0"/>
              <a:t> Built-Ins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2336872"/>
            <a:ext cx="4585647" cy="42822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of the features and behavior of the list are inherited, with the modification that this only allows integers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358" y="1596789"/>
            <a:ext cx="4956795" cy="515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8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Includes Exceptions and Warnings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2336873"/>
            <a:ext cx="398514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create your own </a:t>
            </a:r>
            <a:r>
              <a:rPr lang="en-US" i="1" dirty="0" smtClean="0"/>
              <a:t>Exception</a:t>
            </a:r>
            <a:r>
              <a:rPr lang="en-US" dirty="0" smtClean="0"/>
              <a:t> and </a:t>
            </a:r>
            <a:r>
              <a:rPr lang="en-US" i="1" dirty="0" smtClean="0"/>
              <a:t>Warning </a:t>
            </a:r>
            <a:r>
              <a:rPr lang="en-US" dirty="0" smtClean="0"/>
              <a:t>classes by </a:t>
            </a:r>
            <a:r>
              <a:rPr lang="en-US" dirty="0" err="1" smtClean="0"/>
              <a:t>subclassing</a:t>
            </a:r>
            <a:r>
              <a:rPr lang="en-US" dirty="0" smtClean="0"/>
              <a:t> these built-in types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Unless you want to do something special, this only requires two lines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386" y="2052531"/>
            <a:ext cx="75184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The Python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97649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Everything is an object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 the end of the day, </a:t>
            </a:r>
            <a:r>
              <a:rPr lang="en-US" i="1" dirty="0" smtClean="0"/>
              <a:t>everything</a:t>
            </a:r>
            <a:r>
              <a:rPr lang="en-US" dirty="0" smtClean="0"/>
              <a:t> inherits from </a:t>
            </a:r>
            <a:r>
              <a:rPr lang="en-US" i="1" dirty="0" smtClean="0"/>
              <a:t>object</a:t>
            </a:r>
            <a:r>
              <a:rPr lang="en-US" dirty="0"/>
              <a:t>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err="1" smtClean="0"/>
              <a:t>isinstance</a:t>
            </a:r>
            <a:r>
              <a:rPr lang="en-US" i="1" dirty="0" smtClean="0"/>
              <a:t>(x, object)</a:t>
            </a:r>
            <a:r>
              <a:rPr lang="en-US" dirty="0" smtClean="0"/>
              <a:t> will </a:t>
            </a:r>
            <a:r>
              <a:rPr lang="en-US" b="1" i="1" dirty="0" smtClean="0"/>
              <a:t>always </a:t>
            </a:r>
            <a:r>
              <a:rPr lang="en-US" dirty="0" smtClean="0"/>
              <a:t>return </a:t>
            </a:r>
            <a:r>
              <a:rPr lang="en-US" i="1" dirty="0" smtClean="0"/>
              <a:t>True</a:t>
            </a:r>
            <a:r>
              <a:rPr lang="en-US" dirty="0"/>
              <a:t>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031" y="2656981"/>
            <a:ext cx="3886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0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astronomical example: A solar system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Components: star, planets, moons, asteroids, comets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0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astronomical example: A solar system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Components: star, planets, moons, asteroids, comets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9617" y="4881550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Star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5336" y="4059303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Times New Roman" charset="0"/>
                <a:ea typeface="Times New Roman" charset="0"/>
                <a:cs typeface="Times New Roman" charset="0"/>
              </a:rPr>
              <a:t>Satellite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6158" y="4974599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Planet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16304" y="4974600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Moon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26450" y="4974599"/>
            <a:ext cx="132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Asteroid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97234" y="4923165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Comet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093514" y="4471893"/>
            <a:ext cx="1841823" cy="55178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692301" y="4582113"/>
            <a:ext cx="587754" cy="39248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75295" y="4560600"/>
            <a:ext cx="608046" cy="39347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130941" y="4496417"/>
            <a:ext cx="1786712" cy="45766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09555" y="5592369"/>
            <a:ext cx="240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Planetary System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Frame 22"/>
          <p:cNvSpPr/>
          <p:nvPr/>
        </p:nvSpPr>
        <p:spPr>
          <a:xfrm>
            <a:off x="1083733" y="3742267"/>
            <a:ext cx="10498667" cy="2794000"/>
          </a:xfrm>
          <a:prstGeom prst="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/>
          <p:cNvSpPr/>
          <p:nvPr/>
        </p:nvSpPr>
        <p:spPr>
          <a:xfrm>
            <a:off x="3906158" y="4805587"/>
            <a:ext cx="3329884" cy="774559"/>
          </a:xfrm>
          <a:prstGeom prst="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9728" y="3674866"/>
            <a:ext cx="240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Solar System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4986" y="4092568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Body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597248" y="4466485"/>
            <a:ext cx="741704" cy="48759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9712" y="4362428"/>
            <a:ext cx="2643395" cy="106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84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160921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pieces: the inheritance structure of the solar system bodies. All solar system bodies have a name and a mass, so we put those in the base class.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06" y="1528549"/>
            <a:ext cx="5580100" cy="512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0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29160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pieces: the inheritance structure of the solar system bodies. All solar system bodies have a name and a mass, so we put those in the base class.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star doesn’t need any more than this, so we can let it inherit </a:t>
            </a:r>
            <a:r>
              <a:rPr lang="en-US" i="1" dirty="0" smtClean="0"/>
              <a:t>everything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even the </a:t>
            </a:r>
            <a:r>
              <a:rPr lang="en-US" i="1" dirty="0" smtClean="0"/>
              <a:t>__</a:t>
            </a:r>
            <a:r>
              <a:rPr lang="en-US" i="1" dirty="0" err="1" smtClean="0"/>
              <a:t>init</a:t>
            </a:r>
            <a:r>
              <a:rPr lang="en-US" i="1" dirty="0" smtClean="0"/>
              <a:t>__</a:t>
            </a:r>
            <a:r>
              <a:rPr lang="en-US" dirty="0" smtClean="0"/>
              <a:t> function.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896" y="3803929"/>
            <a:ext cx="2297375" cy="73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5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29160" cy="3599316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First pieces: the inheritance structure of the solar system bodies. All solar system bodies have a name and a mass, </a:t>
            </a:r>
            <a:r>
              <a:rPr lang="en-US" dirty="0"/>
              <a:t>so we put those in the base class</a:t>
            </a:r>
            <a:r>
              <a:rPr lang="en-US" dirty="0" smtClean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satellite object also has a semi-major axis and an eccentricity.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464" y="150125"/>
            <a:ext cx="5701130" cy="642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5027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Inheritance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An object is based on another object, is a special type of that object, or is some kind of extension of it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Subclasses</a:t>
            </a:r>
            <a:r>
              <a:rPr lang="en-US" dirty="0"/>
              <a:t> </a:t>
            </a:r>
            <a:r>
              <a:rPr lang="en-US" dirty="0" smtClean="0"/>
              <a:t>“inherit” functionality from their </a:t>
            </a:r>
            <a:r>
              <a:rPr lang="en-US" i="1" dirty="0" smtClean="0"/>
              <a:t>parent class</a:t>
            </a:r>
            <a:r>
              <a:rPr lang="en-US" dirty="0" smtClean="0"/>
              <a:t>, which may have its own parent class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Composition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An object </a:t>
            </a:r>
            <a:r>
              <a:rPr lang="en-US" i="1" dirty="0" smtClean="0"/>
              <a:t>contains</a:t>
            </a:r>
            <a:r>
              <a:rPr lang="en-US" dirty="0" smtClean="0"/>
              <a:t> other objects, is </a:t>
            </a:r>
            <a:r>
              <a:rPr lang="en-US" i="1" dirty="0" smtClean="0"/>
              <a:t>made of</a:t>
            </a:r>
            <a:r>
              <a:rPr lang="en-US" dirty="0" smtClean="0"/>
              <a:t> them, and may not have meaning without them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3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29160" cy="3599316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First pieces: the inheritance structure of the solar system bodies. All solar system bodies have a name and a mass, </a:t>
            </a:r>
            <a:r>
              <a:rPr lang="en-US" dirty="0"/>
              <a:t>so we put those in the base class.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satellite object also has a semi-major axis and an eccentricity.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Planets, moons, asteroids, and comets don’t need any data beyond that.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684" y="2708701"/>
            <a:ext cx="28956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6538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Next: A planetary system composed of a planet object and moons. This requires no new syntax </a:t>
            </a:r>
            <a:r>
              <a:rPr lang="mr-IN" dirty="0" smtClean="0"/>
              <a:t>–</a:t>
            </a:r>
            <a:r>
              <a:rPr lang="en-US" dirty="0" smtClean="0"/>
              <a:t> these can be properties of a new class.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Here the planet attribute is just the planet object, and the moons is a list of moon objects.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50" y="616748"/>
            <a:ext cx="5898750" cy="61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2840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Next: A solar system object composed of a star, planetary system objects, asteroids, and comets.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the </a:t>
            </a:r>
            <a:r>
              <a:rPr lang="en-US" i="1" dirty="0" smtClean="0"/>
              <a:t>__</a:t>
            </a:r>
            <a:r>
              <a:rPr lang="en-US" i="1" dirty="0" err="1" smtClean="0"/>
              <a:t>init</a:t>
            </a:r>
            <a:r>
              <a:rPr lang="en-US" i="1" dirty="0" smtClean="0"/>
              <a:t>__ </a:t>
            </a:r>
            <a:r>
              <a:rPr lang="en-US" dirty="0" smtClean="0"/>
              <a:t>function is calling setter functions not pictured here.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48" y="2336873"/>
            <a:ext cx="6751163" cy="385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4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2840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Next: A solar system object composed of a star, planetary system objects, asteroids, and comets.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</a:t>
            </a:r>
            <a:r>
              <a:rPr lang="en-US" i="1" dirty="0" smtClean="0"/>
              <a:t>planets</a:t>
            </a:r>
            <a:r>
              <a:rPr lang="en-US" dirty="0" smtClean="0"/>
              <a:t> attribute is a list of </a:t>
            </a:r>
            <a:r>
              <a:rPr lang="en-US" i="1" dirty="0" err="1" smtClean="0"/>
              <a:t>planetary_system</a:t>
            </a:r>
            <a:r>
              <a:rPr lang="en-US" dirty="0" smtClean="0"/>
              <a:t> objects. The </a:t>
            </a:r>
            <a:r>
              <a:rPr lang="en-US" i="1" dirty="0" smtClean="0"/>
              <a:t>asteroids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comets</a:t>
            </a:r>
            <a:r>
              <a:rPr lang="en-US" dirty="0" smtClean="0"/>
              <a:t> properties proceed similarly.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2601451"/>
            <a:ext cx="6751997" cy="30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6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2840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</a:t>
            </a:r>
            <a:r>
              <a:rPr lang="en-US" i="1" dirty="0" err="1" smtClean="0"/>
              <a:t>planetary_system</a:t>
            </a:r>
            <a:r>
              <a:rPr lang="en-US" dirty="0" smtClean="0"/>
              <a:t> and the </a:t>
            </a:r>
            <a:r>
              <a:rPr lang="en-US" i="1" dirty="0" err="1" smtClean="0"/>
              <a:t>solar_system</a:t>
            </a:r>
            <a:r>
              <a:rPr lang="en-US" dirty="0" smtClean="0"/>
              <a:t> objects in action: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0997"/>
            <a:ext cx="5776382" cy="32686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077" y="2469000"/>
            <a:ext cx="6492923" cy="41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0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vs. Aggregation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87" y="2132156"/>
            <a:ext cx="10306127" cy="472584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Composition</a:t>
            </a:r>
            <a:r>
              <a:rPr lang="en-US" dirty="0" smtClean="0"/>
              <a:t> differs in detail from </a:t>
            </a:r>
            <a:r>
              <a:rPr lang="en-US" i="1" dirty="0" smtClean="0"/>
              <a:t>aggregation </a:t>
            </a:r>
            <a:r>
              <a:rPr lang="mr-IN" dirty="0" smtClean="0"/>
              <a:t>–</a:t>
            </a:r>
            <a:r>
              <a:rPr lang="en-US" dirty="0" smtClean="0"/>
              <a:t> composition implies ownership whereas aggregation implies usage.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Consider a program in which object A “owns” object B, and object B is destroyed when object A is destroyed. This is composition.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Consider another program in which object A “uses” object B, and object B is </a:t>
            </a:r>
            <a:r>
              <a:rPr lang="en-US" i="1" dirty="0"/>
              <a:t>n</a:t>
            </a:r>
            <a:r>
              <a:rPr lang="en-US" i="1" dirty="0" smtClean="0"/>
              <a:t>ot</a:t>
            </a:r>
            <a:r>
              <a:rPr lang="en-US" dirty="0" smtClean="0"/>
              <a:t> destroyed when object A is destroyed. This is aggregation.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Like composition, aggregation requires no syntax we haven’t already covered - the two are often confused. A simple example would be a file importing some instance of a class and making use of that particular instance in another class.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781" y="2118508"/>
            <a:ext cx="11193231" cy="4739491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classic example: Pets (the implementation of this is left for an exercise)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Features shared by all pets should be implemented in the </a:t>
            </a:r>
            <a:r>
              <a:rPr lang="en-US" i="1" dirty="0" smtClean="0"/>
              <a:t>pet</a:t>
            </a:r>
            <a:r>
              <a:rPr lang="en-US" dirty="0" smtClean="0"/>
              <a:t> base class. Those shared by all cats but not dogs in the </a:t>
            </a:r>
            <a:r>
              <a:rPr lang="en-US" i="1" dirty="0" smtClean="0"/>
              <a:t>cat</a:t>
            </a:r>
            <a:r>
              <a:rPr lang="en-US" dirty="0" smtClean="0"/>
              <a:t> class. These features will be automatically included in all </a:t>
            </a:r>
            <a:r>
              <a:rPr lang="en-US" i="1" dirty="0" smtClean="0"/>
              <a:t>subclasses</a:t>
            </a:r>
            <a:r>
              <a:rPr lang="en-US" dirty="0" smtClean="0"/>
              <a:t> (a.k.a. </a:t>
            </a:r>
            <a:r>
              <a:rPr lang="en-US" i="1" dirty="0" smtClean="0"/>
              <a:t>derived classes</a:t>
            </a:r>
            <a:r>
              <a:rPr lang="en-US" dirty="0" smtClean="0"/>
              <a:t>).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2326" y="3250357"/>
            <a:ext cx="525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at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1890" y="2636292"/>
            <a:ext cx="525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9084" y="3250356"/>
            <a:ext cx="525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9156" y="4358439"/>
            <a:ext cx="1618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paniel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00369" y="4415619"/>
            <a:ext cx="1580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hepherd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1847" y="4386723"/>
            <a:ext cx="145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</a:rPr>
              <a:t>engal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8582" y="4358439"/>
            <a:ext cx="1502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sz="2400" smtClean="0">
                <a:latin typeface="Times New Roman" charset="0"/>
                <a:ea typeface="Times New Roman" charset="0"/>
                <a:cs typeface="Times New Roman" charset="0"/>
              </a:rPr>
              <a:t>iamese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162567" y="2982541"/>
            <a:ext cx="1569493" cy="38323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21830" y="3026030"/>
            <a:ext cx="1976009" cy="339743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4155709" y="3695884"/>
            <a:ext cx="950117" cy="68187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70245" y="3672806"/>
            <a:ext cx="1099496" cy="70494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082586" y="3691465"/>
            <a:ext cx="1098644" cy="68628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618577" y="3649155"/>
            <a:ext cx="679263" cy="73756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3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Students and Professors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4533692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First: A base class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You need something to inherit from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Both can inherit from a base class </a:t>
            </a:r>
            <a:r>
              <a:rPr lang="en-US" i="1" dirty="0" smtClean="0"/>
              <a:t>person</a:t>
            </a:r>
            <a:r>
              <a:rPr lang="en-US" dirty="0" smtClean="0"/>
              <a:t> storing the data any person would have (e.g. their name).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So far there’s nothing new.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013" y="2470245"/>
            <a:ext cx="6692057" cy="3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3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Students and Professors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7631164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Next: A derived class 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The derived class needs to call its parent class’s </a:t>
            </a:r>
            <a:r>
              <a:rPr lang="en-US" i="1" dirty="0" smtClean="0"/>
              <a:t>__</a:t>
            </a:r>
            <a:r>
              <a:rPr lang="en-US" i="1" dirty="0" err="1" smtClean="0"/>
              <a:t>init</a:t>
            </a:r>
            <a:r>
              <a:rPr lang="en-US" i="1" dirty="0" smtClean="0"/>
              <a:t>__</a:t>
            </a:r>
            <a:r>
              <a:rPr lang="en-US" dirty="0" smtClean="0"/>
              <a:t> function, and inheritance is accomplished.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Here student objects have a property </a:t>
            </a:r>
            <a:r>
              <a:rPr lang="en-US" i="1" dirty="0" smtClean="0"/>
              <a:t>name</a:t>
            </a:r>
            <a:r>
              <a:rPr lang="en-US" dirty="0" smtClean="0"/>
              <a:t> which is </a:t>
            </a:r>
            <a:r>
              <a:rPr lang="en-US" i="1" dirty="0" smtClean="0"/>
              <a:t>inherited</a:t>
            </a:r>
            <a:r>
              <a:rPr lang="en-US" dirty="0" smtClean="0"/>
              <a:t> from the person object.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090" y="4099671"/>
            <a:ext cx="3390900" cy="101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885" y="2203733"/>
            <a:ext cx="34163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9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Students and Professors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6443809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Next: A derived class 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The derived class can have properties, functions, etc. that is unique to that derived class.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4" y="4388133"/>
            <a:ext cx="6972300" cy="210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564" y="2864133"/>
            <a:ext cx="50419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5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Students and Professors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6443809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Next: Another derived class 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A different derived class can have a function with the same name executing a different task.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8" y="4242747"/>
            <a:ext cx="6731000" cy="204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22" y="2960047"/>
            <a:ext cx="41783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Students and Professors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6443809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derived classes can also </a:t>
            </a:r>
            <a:r>
              <a:rPr lang="en-US" i="1" dirty="0" smtClean="0"/>
              <a:t>override</a:t>
            </a:r>
            <a:r>
              <a:rPr lang="en-US" dirty="0" smtClean="0"/>
              <a:t> inherited functions or properties.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can be used to create objects which share data and do </a:t>
            </a:r>
            <a:r>
              <a:rPr lang="en-US" i="1" dirty="0" smtClean="0"/>
              <a:t>different </a:t>
            </a:r>
            <a:r>
              <a:rPr lang="en-US" dirty="0" smtClean="0"/>
              <a:t>things when you call the </a:t>
            </a:r>
            <a:r>
              <a:rPr lang="en-US" i="1" dirty="0" smtClean="0"/>
              <a:t>same </a:t>
            </a:r>
            <a:r>
              <a:rPr lang="en-US" dirty="0" smtClean="0"/>
              <a:t>function.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" y="3331633"/>
            <a:ext cx="7315742" cy="18545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00" y="2468034"/>
            <a:ext cx="48641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</a:t>
            </a:r>
            <a:r>
              <a:rPr lang="en-US" dirty="0" err="1" smtClean="0"/>
              <a:t>Subclassing</a:t>
            </a:r>
            <a:r>
              <a:rPr lang="en-US" dirty="0" smtClean="0"/>
              <a:t> Built-Ins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9568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Built-in data types can be </a:t>
            </a:r>
            <a:r>
              <a:rPr lang="en-US" dirty="0" err="1" smtClean="0"/>
              <a:t>subclassed</a:t>
            </a:r>
            <a:r>
              <a:rPr lang="en-US" dirty="0" smtClean="0"/>
              <a:t> too!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a little more difficult than subclass a user-defined class, because the </a:t>
            </a:r>
            <a:r>
              <a:rPr lang="en-US" i="1" dirty="0" smtClean="0"/>
              <a:t>__</a:t>
            </a:r>
            <a:r>
              <a:rPr lang="en-US" i="1" dirty="0" err="1" smtClean="0"/>
              <a:t>init</a:t>
            </a:r>
            <a:r>
              <a:rPr lang="en-US" i="1" dirty="0" smtClean="0"/>
              <a:t>__</a:t>
            </a:r>
            <a:r>
              <a:rPr lang="en-US" dirty="0" smtClean="0"/>
              <a:t> function of a built-in type usually accepts </a:t>
            </a:r>
            <a:r>
              <a:rPr lang="en-US" i="1" dirty="0" smtClean="0"/>
              <a:t>*</a:t>
            </a:r>
            <a:r>
              <a:rPr lang="en-US" i="1" dirty="0" err="1" smtClean="0"/>
              <a:t>args</a:t>
            </a:r>
            <a:r>
              <a:rPr lang="en-US" dirty="0" smtClean="0"/>
              <a:t> and </a:t>
            </a:r>
            <a:r>
              <a:rPr lang="en-US" i="1" dirty="0" smtClean="0"/>
              <a:t>**</a:t>
            </a:r>
            <a:r>
              <a:rPr lang="en-US" i="1" dirty="0" err="1" smtClean="0"/>
              <a:t>kwargs</a:t>
            </a:r>
            <a:r>
              <a:rPr lang="en-US" dirty="0" smtClean="0"/>
              <a:t> as parameters.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 inheriting built-in features can be </a:t>
            </a:r>
            <a:r>
              <a:rPr lang="en-US" i="1" dirty="0" smtClean="0"/>
              <a:t>very powerful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1575</TotalTime>
  <Words>1215</Words>
  <Application>Microsoft Macintosh PowerPoint</Application>
  <PresentationFormat>Widescreen</PresentationFormat>
  <Paragraphs>174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Times New Roman</vt:lpstr>
      <vt:lpstr>Trebuchet MS</vt:lpstr>
      <vt:lpstr>Arial</vt:lpstr>
      <vt:lpstr>Berlin</vt:lpstr>
      <vt:lpstr>Inheritance &amp; Composition</vt:lpstr>
      <vt:lpstr>What Are They?</vt:lpstr>
      <vt:lpstr>Inheritance </vt:lpstr>
      <vt:lpstr>Inheritance: Students and Professors </vt:lpstr>
      <vt:lpstr>Inheritance: Students and Professors </vt:lpstr>
      <vt:lpstr>Inheritance: Students and Professors </vt:lpstr>
      <vt:lpstr>Inheritance: Students and Professors </vt:lpstr>
      <vt:lpstr>Inheritance: Students and Professors </vt:lpstr>
      <vt:lpstr>Inheritance: Subclassing Built-Ins </vt:lpstr>
      <vt:lpstr>Inheritance: Subclassing Built-Ins </vt:lpstr>
      <vt:lpstr>Inheritance: Subclassing Built-Ins </vt:lpstr>
      <vt:lpstr>Inheritance: Subclassing Built-Ins </vt:lpstr>
      <vt:lpstr>This Includes Exceptions and Warnings </vt:lpstr>
      <vt:lpstr>Recall: The Python Model </vt:lpstr>
      <vt:lpstr>Composition </vt:lpstr>
      <vt:lpstr>Composition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 vs. Aggregation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196</cp:revision>
  <dcterms:created xsi:type="dcterms:W3CDTF">2020-02-27T18:08:37Z</dcterms:created>
  <dcterms:modified xsi:type="dcterms:W3CDTF">2021-05-07T18:00:12Z</dcterms:modified>
</cp:coreProperties>
</file>