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94" r:id="rId1"/>
  </p:sldMasterIdLst>
  <p:notesMasterIdLst>
    <p:notesMasterId r:id="rId33"/>
  </p:notesMasterIdLst>
  <p:sldIdLst>
    <p:sldId id="256" r:id="rId2"/>
    <p:sldId id="257" r:id="rId3"/>
    <p:sldId id="262" r:id="rId4"/>
    <p:sldId id="274" r:id="rId5"/>
    <p:sldId id="275" r:id="rId6"/>
    <p:sldId id="273" r:id="rId7"/>
    <p:sldId id="271" r:id="rId8"/>
    <p:sldId id="258" r:id="rId9"/>
    <p:sldId id="259" r:id="rId10"/>
    <p:sldId id="280" r:id="rId11"/>
    <p:sldId id="260" r:id="rId12"/>
    <p:sldId id="281" r:id="rId13"/>
    <p:sldId id="261" r:id="rId14"/>
    <p:sldId id="263" r:id="rId15"/>
    <p:sldId id="272" r:id="rId16"/>
    <p:sldId id="276" r:id="rId17"/>
    <p:sldId id="264" r:id="rId18"/>
    <p:sldId id="265" r:id="rId19"/>
    <p:sldId id="267" r:id="rId20"/>
    <p:sldId id="266" r:id="rId21"/>
    <p:sldId id="268" r:id="rId22"/>
    <p:sldId id="269" r:id="rId23"/>
    <p:sldId id="270" r:id="rId24"/>
    <p:sldId id="282" r:id="rId25"/>
    <p:sldId id="277" r:id="rId26"/>
    <p:sldId id="278" r:id="rId27"/>
    <p:sldId id="284" r:id="rId28"/>
    <p:sldId id="285" r:id="rId29"/>
    <p:sldId id="286" r:id="rId30"/>
    <p:sldId id="287" r:id="rId31"/>
    <p:sldId id="27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37"/>
    <p:restoredTop sz="89746"/>
  </p:normalViewPr>
  <p:slideViewPr>
    <p:cSldViewPr snapToGrid="0" snapToObjects="1">
      <p:cViewPr varScale="1">
        <p:scale>
          <a:sx n="97" d="100"/>
          <a:sy n="97" d="100"/>
        </p:scale>
        <p:origin x="8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0069D-D4B1-DA43-B156-1FB9179E1249}" type="datetimeFigureOut">
              <a:rPr lang="en-US" smtClean="0"/>
              <a:t>5/11/22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0D7ED9-0168-6F49-A704-0689E647D42E}" type="slidenum">
              <a:rPr lang="en-US" smtClean="0"/>
              <a:t>‹#›</a:t>
            </a:fld>
            <a:endParaRPr lang="en-US"/>
          </a:p>
        </p:txBody>
      </p:sp>
    </p:spTree>
    <p:extLst>
      <p:ext uri="{BB962C8B-B14F-4D97-AF65-F5344CB8AC3E}">
        <p14:creationId xmlns:p14="http://schemas.microsoft.com/office/powerpoint/2010/main" val="1812236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also the </a:t>
            </a:r>
            <a:r>
              <a:rPr lang="en-US" dirty="0" err="1"/>
              <a:t>str.join</a:t>
            </a:r>
            <a:r>
              <a:rPr lang="en-US" baseline="0" dirty="0"/>
              <a:t> function, but if all you’re looking for a simple string concatenation, I find that the += operator is simply more straight-forward and more readable. </a:t>
            </a:r>
            <a:endParaRPr lang="en-US" dirty="0"/>
          </a:p>
        </p:txBody>
      </p:sp>
      <p:sp>
        <p:nvSpPr>
          <p:cNvPr id="4" name="Slide Number Placeholder 3"/>
          <p:cNvSpPr>
            <a:spLocks noGrp="1"/>
          </p:cNvSpPr>
          <p:nvPr>
            <p:ph type="sldNum" sz="quarter" idx="10"/>
          </p:nvPr>
        </p:nvSpPr>
        <p:spPr/>
        <p:txBody>
          <a:bodyPr/>
          <a:lstStyle/>
          <a:p>
            <a:fld id="{A10D7ED9-0168-6F49-A704-0689E647D42E}" type="slidenum">
              <a:rPr lang="en-US" smtClean="0"/>
              <a:t>4</a:t>
            </a:fld>
            <a:endParaRPr lang="en-US"/>
          </a:p>
        </p:txBody>
      </p:sp>
    </p:spTree>
    <p:extLst>
      <p:ext uri="{BB962C8B-B14F-4D97-AF65-F5344CB8AC3E}">
        <p14:creationId xmlns:p14="http://schemas.microsoft.com/office/powerpoint/2010/main" val="1977311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“from ___ import *” construction is considered bad practice as it is often difficult to control the namespace. Think about “from </a:t>
            </a:r>
            <a:r>
              <a:rPr lang="en-US" baseline="0" dirty="0" err="1"/>
              <a:t>numpy</a:t>
            </a:r>
            <a:r>
              <a:rPr lang="en-US" baseline="0" dirty="0"/>
              <a:t> import *” followed by “from math import *” versus the opposite order. We’ll come back to this in the </a:t>
            </a:r>
            <a:r>
              <a:rPr lang="en-US" baseline="0"/>
              <a:t>next session. </a:t>
            </a:r>
            <a:endParaRPr lang="en-US" dirty="0"/>
          </a:p>
        </p:txBody>
      </p:sp>
      <p:sp>
        <p:nvSpPr>
          <p:cNvPr id="4" name="Slide Number Placeholder 3"/>
          <p:cNvSpPr>
            <a:spLocks noGrp="1"/>
          </p:cNvSpPr>
          <p:nvPr>
            <p:ph type="sldNum" sz="quarter" idx="10"/>
          </p:nvPr>
        </p:nvSpPr>
        <p:spPr/>
        <p:txBody>
          <a:bodyPr/>
          <a:lstStyle/>
          <a:p>
            <a:fld id="{A10D7ED9-0168-6F49-A704-0689E647D42E}" type="slidenum">
              <a:rPr lang="en-US" smtClean="0"/>
              <a:t>7</a:t>
            </a:fld>
            <a:endParaRPr lang="en-US"/>
          </a:p>
        </p:txBody>
      </p:sp>
    </p:spTree>
    <p:extLst>
      <p:ext uri="{BB962C8B-B14F-4D97-AF65-F5344CB8AC3E}">
        <p14:creationId xmlns:p14="http://schemas.microsoft.com/office/powerpoint/2010/main" val="548991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the students parrot this statement back to you </a:t>
            </a:r>
          </a:p>
        </p:txBody>
      </p:sp>
      <p:sp>
        <p:nvSpPr>
          <p:cNvPr id="4" name="Slide Number Placeholder 3"/>
          <p:cNvSpPr>
            <a:spLocks noGrp="1"/>
          </p:cNvSpPr>
          <p:nvPr>
            <p:ph type="sldNum" sz="quarter" idx="10"/>
          </p:nvPr>
        </p:nvSpPr>
        <p:spPr/>
        <p:txBody>
          <a:bodyPr/>
          <a:lstStyle/>
          <a:p>
            <a:fld id="{A10D7ED9-0168-6F49-A704-0689E647D42E}" type="slidenum">
              <a:rPr lang="en-US" smtClean="0"/>
              <a:t>13</a:t>
            </a:fld>
            <a:endParaRPr lang="en-US"/>
          </a:p>
        </p:txBody>
      </p:sp>
    </p:spTree>
    <p:extLst>
      <p:ext uri="{BB962C8B-B14F-4D97-AF65-F5344CB8AC3E}">
        <p14:creationId xmlns:p14="http://schemas.microsoft.com/office/powerpoint/2010/main" val="1857295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0D7ED9-0168-6F49-A704-0689E647D42E}" type="slidenum">
              <a:rPr lang="en-US" smtClean="0"/>
              <a:t>19</a:t>
            </a:fld>
            <a:endParaRPr lang="en-US"/>
          </a:p>
        </p:txBody>
      </p:sp>
    </p:spTree>
    <p:extLst>
      <p:ext uri="{BB962C8B-B14F-4D97-AF65-F5344CB8AC3E}">
        <p14:creationId xmlns:p14="http://schemas.microsoft.com/office/powerpoint/2010/main" val="705247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is read much more often than it is written – this will come up again in the final session. 50 lines of code that are clear and explicit about their functionality are much better than 10 opaque and convoluted lines doing the same operation.</a:t>
            </a:r>
          </a:p>
        </p:txBody>
      </p:sp>
      <p:sp>
        <p:nvSpPr>
          <p:cNvPr id="4" name="Slide Number Placeholder 3"/>
          <p:cNvSpPr>
            <a:spLocks noGrp="1"/>
          </p:cNvSpPr>
          <p:nvPr>
            <p:ph type="sldNum" sz="quarter" idx="5"/>
          </p:nvPr>
        </p:nvSpPr>
        <p:spPr/>
        <p:txBody>
          <a:bodyPr/>
          <a:lstStyle/>
          <a:p>
            <a:fld id="{A10D7ED9-0168-6F49-A704-0689E647D42E}" type="slidenum">
              <a:rPr lang="en-US" smtClean="0"/>
              <a:t>21</a:t>
            </a:fld>
            <a:endParaRPr lang="en-US"/>
          </a:p>
        </p:txBody>
      </p:sp>
    </p:spTree>
    <p:extLst>
      <p:ext uri="{BB962C8B-B14F-4D97-AF65-F5344CB8AC3E}">
        <p14:creationId xmlns:p14="http://schemas.microsoft.com/office/powerpoint/2010/main" val="944494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scientists at the</a:t>
            </a:r>
            <a:r>
              <a:rPr lang="en-US" baseline="0" dirty="0"/>
              <a:t> very beginning of their computational careers, students can make the decision of what kind of code they’re going to write *now*. </a:t>
            </a:r>
            <a:endParaRPr lang="en-US" dirty="0"/>
          </a:p>
        </p:txBody>
      </p:sp>
      <p:sp>
        <p:nvSpPr>
          <p:cNvPr id="4" name="Slide Number Placeholder 3"/>
          <p:cNvSpPr>
            <a:spLocks noGrp="1"/>
          </p:cNvSpPr>
          <p:nvPr>
            <p:ph type="sldNum" sz="quarter" idx="10"/>
          </p:nvPr>
        </p:nvSpPr>
        <p:spPr/>
        <p:txBody>
          <a:bodyPr/>
          <a:lstStyle/>
          <a:p>
            <a:fld id="{A10D7ED9-0168-6F49-A704-0689E647D42E}" type="slidenum">
              <a:rPr lang="en-US" smtClean="0"/>
              <a:t>22</a:t>
            </a:fld>
            <a:endParaRPr lang="en-US"/>
          </a:p>
        </p:txBody>
      </p:sp>
    </p:spTree>
    <p:extLst>
      <p:ext uri="{BB962C8B-B14F-4D97-AF65-F5344CB8AC3E}">
        <p14:creationId xmlns:p14="http://schemas.microsoft.com/office/powerpoint/2010/main" val="1317898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bare </a:t>
            </a:r>
            <a:r>
              <a:rPr lang="en-US" i="1" baseline="0" dirty="0"/>
              <a:t>raise</a:t>
            </a:r>
            <a:r>
              <a:rPr lang="en-US" i="0" baseline="0" dirty="0"/>
              <a:t> statement works only in an </a:t>
            </a:r>
            <a:r>
              <a:rPr lang="en-US" i="1" baseline="0" dirty="0"/>
              <a:t>except</a:t>
            </a:r>
            <a:r>
              <a:rPr lang="en-US" i="0" baseline="0" dirty="0"/>
              <a:t> block where there is an active exception. </a:t>
            </a:r>
            <a:endParaRPr lang="en-US" dirty="0"/>
          </a:p>
        </p:txBody>
      </p:sp>
      <p:sp>
        <p:nvSpPr>
          <p:cNvPr id="4" name="Slide Number Placeholder 3"/>
          <p:cNvSpPr>
            <a:spLocks noGrp="1"/>
          </p:cNvSpPr>
          <p:nvPr>
            <p:ph type="sldNum" sz="quarter" idx="10"/>
          </p:nvPr>
        </p:nvSpPr>
        <p:spPr/>
        <p:txBody>
          <a:bodyPr/>
          <a:lstStyle/>
          <a:p>
            <a:fld id="{A10D7ED9-0168-6F49-A704-0689E647D42E}" type="slidenum">
              <a:rPr lang="en-US" smtClean="0"/>
              <a:t>25</a:t>
            </a:fld>
            <a:endParaRPr lang="en-US"/>
          </a:p>
        </p:txBody>
      </p:sp>
    </p:spTree>
    <p:extLst>
      <p:ext uri="{BB962C8B-B14F-4D97-AF65-F5344CB8AC3E}">
        <p14:creationId xmlns:p14="http://schemas.microsoft.com/office/powerpoint/2010/main" val="2046340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difference folks might notice between python’s match-case and C/C++’s switch-case is that the C/C++ switch-case requires a break statement at the end of each case, otherwise it will start to run the subsequent case statement. The break statement is implicitly included in python.</a:t>
            </a:r>
          </a:p>
        </p:txBody>
      </p:sp>
      <p:sp>
        <p:nvSpPr>
          <p:cNvPr id="4" name="Slide Number Placeholder 3"/>
          <p:cNvSpPr>
            <a:spLocks noGrp="1"/>
          </p:cNvSpPr>
          <p:nvPr>
            <p:ph type="sldNum" sz="quarter" idx="5"/>
          </p:nvPr>
        </p:nvSpPr>
        <p:spPr/>
        <p:txBody>
          <a:bodyPr/>
          <a:lstStyle/>
          <a:p>
            <a:fld id="{A10D7ED9-0168-6F49-A704-0689E647D42E}" type="slidenum">
              <a:rPr lang="en-US" smtClean="0"/>
              <a:t>27</a:t>
            </a:fld>
            <a:endParaRPr lang="en-US"/>
          </a:p>
        </p:txBody>
      </p:sp>
    </p:spTree>
    <p:extLst>
      <p:ext uri="{BB962C8B-B14F-4D97-AF65-F5344CB8AC3E}">
        <p14:creationId xmlns:p14="http://schemas.microsoft.com/office/powerpoint/2010/main" val="1753589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Worth</a:t>
            </a:r>
            <a:r>
              <a:rPr lang="en-US" baseline="0" dirty="0"/>
              <a:t> noting here that filter and map were almost removed from Python 3 in favor of list comprehensions, but they’re still </a:t>
            </a:r>
            <a:r>
              <a:rPr lang="en-US" baseline="0"/>
              <a:t>part of Python. </a:t>
            </a:r>
            <a:endParaRPr lang="en-US" dirty="0"/>
          </a:p>
        </p:txBody>
      </p:sp>
      <p:sp>
        <p:nvSpPr>
          <p:cNvPr id="4" name="Slide Number Placeholder 3"/>
          <p:cNvSpPr>
            <a:spLocks noGrp="1"/>
          </p:cNvSpPr>
          <p:nvPr>
            <p:ph type="sldNum" sz="quarter" idx="10"/>
          </p:nvPr>
        </p:nvSpPr>
        <p:spPr/>
        <p:txBody>
          <a:bodyPr/>
          <a:lstStyle/>
          <a:p>
            <a:fld id="{A10D7ED9-0168-6F49-A704-0689E647D42E}" type="slidenum">
              <a:rPr lang="en-US" smtClean="0"/>
              <a:t>31</a:t>
            </a:fld>
            <a:endParaRPr lang="en-US"/>
          </a:p>
        </p:txBody>
      </p:sp>
    </p:spTree>
    <p:extLst>
      <p:ext uri="{BB962C8B-B14F-4D97-AF65-F5344CB8AC3E}">
        <p14:creationId xmlns:p14="http://schemas.microsoft.com/office/powerpoint/2010/main" val="9250578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atin typeface="Times New Roman" charset="0"/>
                <a:ea typeface="Times New Roman" charset="0"/>
                <a:cs typeface="Times New Roman" charset="0"/>
              </a:defRPr>
            </a:lvl1pPr>
          </a:lstStyle>
          <a:p>
            <a:r>
              <a:rPr lang="en-US" dirty="0"/>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1673806-0BCD-1F42-BAA8-2011034B3C6A}" type="datetimeFigureOut">
              <a:rPr lang="en-US" smtClean="0"/>
              <a:t>5/11/22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E91FEF2-9535-6649-9966-C0D43DCC741C}"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E91FEF2-9535-6649-9966-C0D43DCC741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E91FEF2-9535-6649-9966-C0D43DCC741C}"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5/11/22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Drag picture to placeholder or click icon to add</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Drag picture to placeholder or click icon to add</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Drag picture to placeholder or click icon to add</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5/11/22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1673806-0BCD-1F42-BAA8-2011034B3C6A}" type="datetimeFigureOut">
              <a:rPr lang="en-US" smtClean="0"/>
              <a:t>5/11/22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E91FEF2-9535-6649-9966-C0D43DCC741C}"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673806-0BCD-1F42-BAA8-2011034B3C6A}" type="datetimeFigureOut">
              <a:rPr lang="en-US" smtClean="0"/>
              <a:t>5/11/22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E91FEF2-9535-6649-9966-C0D43DCC741C}"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673806-0BCD-1F42-BAA8-2011034B3C6A}" type="datetimeFigureOut">
              <a:rPr lang="en-US" smtClean="0"/>
              <a:t>5/11/22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73806-0BCD-1F42-BAA8-2011034B3C6A}" type="datetimeFigureOut">
              <a:rPr lang="en-US" smtClean="0"/>
              <a:t>5/11/22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E91FEF2-9535-6649-9966-C0D43DCC741C}"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73806-0BCD-1F42-BAA8-2011034B3C6A}" type="datetimeFigureOut">
              <a:rPr lang="en-US" smtClean="0"/>
              <a:t>5/11/22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1673806-0BCD-1F42-BAA8-2011034B3C6A}" type="datetimeFigureOut">
              <a:rPr lang="en-US" smtClean="0"/>
              <a:t>5/11/22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E91FEF2-9535-6649-9966-C0D43DCC741C}"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5/11/22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latin typeface="Times New Roman" charset="0"/>
                <a:ea typeface="Times New Roman" charset="0"/>
                <a:cs typeface="Times New Roman" charset="0"/>
              </a:defRPr>
            </a:lvl1pPr>
          </a:lstStyle>
          <a:p>
            <a:fld id="{51673806-0BCD-1F42-BAA8-2011034B3C6A}" type="datetimeFigureOut">
              <a:rPr lang="en-US" smtClean="0"/>
              <a:pPr/>
              <a:t>5/11/22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latin typeface="Times New Roman" charset="0"/>
                <a:ea typeface="Times New Roman" charset="0"/>
                <a:cs typeface="Times New Roman" charset="0"/>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latin typeface="Times New Roman" charset="0"/>
                <a:ea typeface="Times New Roman" charset="0"/>
                <a:cs typeface="Times New Roman" charset="0"/>
              </a:defRPr>
            </a:lvl1pPr>
          </a:lstStyle>
          <a:p>
            <a:fld id="{6E91FEF2-9535-6649-9966-C0D43DCC741C}" type="slidenum">
              <a:rPr lang="en-US" smtClean="0"/>
              <a:pPr/>
              <a:t>‹#›</a:t>
            </a:fld>
            <a:endParaRPr lang="en-US" dirty="0"/>
          </a:p>
        </p:txBody>
      </p:sp>
    </p:spTree>
    <p:extLst>
      <p:ext uri="{BB962C8B-B14F-4D97-AF65-F5344CB8AC3E}">
        <p14:creationId xmlns:p14="http://schemas.microsoft.com/office/powerpoint/2010/main" val="2069047378"/>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4" r:id="rId10"/>
    <p:sldLayoutId id="2147484305" r:id="rId11"/>
    <p:sldLayoutId id="2147484306" r:id="rId12"/>
    <p:sldLayoutId id="2147484307" r:id="rId13"/>
    <p:sldLayoutId id="2147484308" r:id="rId14"/>
    <p:sldLayoutId id="2147484309" r:id="rId15"/>
    <p:sldLayoutId id="2147484310" r:id="rId16"/>
    <p:sldLayoutId id="2147484311" r:id="rId17"/>
  </p:sldLayoutIdLst>
  <p:txStyles>
    <p:titleStyle>
      <a:lvl1pPr algn="l" defTabSz="914400" rtl="0" eaLnBrk="1" latinLnBrk="0" hangingPunct="1">
        <a:lnSpc>
          <a:spcPct val="90000"/>
        </a:lnSpc>
        <a:spcBef>
          <a:spcPct val="0"/>
        </a:spcBef>
        <a:buNone/>
        <a:defRPr sz="3600" kern="1200">
          <a:solidFill>
            <a:schemeClr val="tx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peps.python.or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Review</a:t>
            </a:r>
          </a:p>
        </p:txBody>
      </p:sp>
      <p:sp>
        <p:nvSpPr>
          <p:cNvPr id="3" name="Subtitle 2"/>
          <p:cNvSpPr>
            <a:spLocks noGrp="1"/>
          </p:cNvSpPr>
          <p:nvPr>
            <p:ph type="subTitle" idx="1"/>
          </p:nvPr>
        </p:nvSpPr>
        <p:spPr/>
        <p:txBody>
          <a:bodyPr>
            <a:normAutofit lnSpcReduction="10000"/>
          </a:bodyPr>
          <a:lstStyle/>
          <a:p>
            <a:r>
              <a:rPr lang="en-US" dirty="0"/>
              <a:t>SURP 2022 Python Bootcamp</a:t>
            </a:r>
          </a:p>
          <a:p>
            <a:r>
              <a:rPr lang="en-US" dirty="0"/>
              <a:t>Ohio State Astronomy </a:t>
            </a:r>
          </a:p>
          <a:p>
            <a:r>
              <a:rPr lang="en-US" dirty="0"/>
              <a:t>Slides by: James W. Johnson</a:t>
            </a:r>
          </a:p>
        </p:txBody>
      </p:sp>
    </p:spTree>
    <p:extLst>
      <p:ext uri="{BB962C8B-B14F-4D97-AF65-F5344CB8AC3E}">
        <p14:creationId xmlns:p14="http://schemas.microsoft.com/office/powerpoint/2010/main" val="1750027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a:t>
            </a:r>
          </a:p>
        </p:txBody>
      </p:sp>
      <p:sp>
        <p:nvSpPr>
          <p:cNvPr id="3" name="Content Placeholder 2"/>
          <p:cNvSpPr>
            <a:spLocks noGrp="1"/>
          </p:cNvSpPr>
          <p:nvPr>
            <p:ph idx="1"/>
          </p:nvPr>
        </p:nvSpPr>
        <p:spPr>
          <a:xfrm>
            <a:off x="680321" y="2336873"/>
            <a:ext cx="5574175" cy="3599316"/>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Ensure uniqueness</a:t>
            </a:r>
          </a:p>
          <a:p>
            <a:pPr lvl="1">
              <a:lnSpc>
                <a:spcPct val="100000"/>
              </a:lnSpc>
              <a:spcBef>
                <a:spcPts val="0"/>
              </a:spcBef>
            </a:pPr>
            <a:r>
              <a:rPr lang="en-US" i="1" dirty="0"/>
              <a:t>list(set(</a:t>
            </a:r>
            <a:r>
              <a:rPr lang="en-US" i="1" dirty="0" err="1"/>
              <a:t>some_list</a:t>
            </a:r>
            <a:r>
              <a:rPr lang="en-US" i="1" dirty="0"/>
              <a:t>))</a:t>
            </a:r>
            <a:r>
              <a:rPr lang="en-US" dirty="0"/>
              <a:t> will remove duplicate elements </a:t>
            </a:r>
          </a:p>
          <a:p>
            <a:pPr lvl="1">
              <a:lnSpc>
                <a:spcPct val="100000"/>
              </a:lnSpc>
              <a:spcBef>
                <a:spcPts val="0"/>
              </a:spcBef>
            </a:pPr>
            <a:r>
              <a:rPr lang="en-US" dirty="0"/>
              <a:t>Created with the </a:t>
            </a:r>
            <a:r>
              <a:rPr lang="en-US" i="1" dirty="0"/>
              <a:t>set()</a:t>
            </a:r>
            <a:r>
              <a:rPr lang="en-US" dirty="0"/>
              <a:t> function or with {} enclosing elements (be careful w/this, see next slide) </a:t>
            </a:r>
          </a:p>
          <a:p>
            <a:pPr lvl="1">
              <a:lnSpc>
                <a:spcPct val="100000"/>
              </a:lnSpc>
              <a:spcBef>
                <a:spcPts val="0"/>
              </a:spcBef>
            </a:pPr>
            <a:r>
              <a:rPr lang="en-US" dirty="0"/>
              <a:t>Don</a:t>
            </a:r>
            <a:r>
              <a:rPr lang="mr-IN" dirty="0"/>
              <a:t>’</a:t>
            </a:r>
            <a:r>
              <a:rPr lang="en-US" dirty="0"/>
              <a:t>t allow indexing, so aren’t as commonly used as lists, tuples, and dictionaries </a:t>
            </a:r>
          </a:p>
          <a:p>
            <a:pPr lvl="1">
              <a:lnSpc>
                <a:spcPct val="100000"/>
              </a:lnSpc>
              <a:spcBef>
                <a:spcPts val="0"/>
              </a:spcBef>
            </a:pPr>
            <a:r>
              <a:rPr lang="en-US" dirty="0"/>
              <a:t>Have some other useful function such as union and intersection (‘|’ and ‘&amp;’)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9404" y="2726831"/>
            <a:ext cx="3619500" cy="2819400"/>
          </a:xfrm>
          <a:prstGeom prst="rect">
            <a:avLst/>
          </a:prstGeom>
        </p:spPr>
      </p:pic>
    </p:spTree>
    <p:extLst>
      <p:ext uri="{BB962C8B-B14F-4D97-AF65-F5344CB8AC3E}">
        <p14:creationId xmlns:p14="http://schemas.microsoft.com/office/powerpoint/2010/main" val="2107188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a:t>
            </a:r>
          </a:p>
        </p:txBody>
      </p:sp>
      <p:sp>
        <p:nvSpPr>
          <p:cNvPr id="3" name="Content Placeholder 2"/>
          <p:cNvSpPr>
            <a:spLocks noGrp="1"/>
          </p:cNvSpPr>
          <p:nvPr>
            <p:ph idx="1"/>
          </p:nvPr>
        </p:nvSpPr>
        <p:spPr>
          <a:xfrm>
            <a:off x="680322" y="2336873"/>
            <a:ext cx="4423941" cy="3599316"/>
          </a:xfrm>
        </p:spPr>
        <p:txBody>
          <a:bodyPr/>
          <a:lstStyle/>
          <a:p>
            <a:pPr marL="0" indent="0">
              <a:buNone/>
            </a:pPr>
            <a:r>
              <a:rPr lang="en-US" dirty="0"/>
              <a:t>Python’s version of a</a:t>
            </a:r>
            <a:r>
              <a:rPr lang="en-US" i="1" dirty="0"/>
              <a:t> hash table</a:t>
            </a:r>
            <a:r>
              <a:rPr lang="en-US" dirty="0"/>
              <a:t>. </a:t>
            </a:r>
          </a:p>
          <a:p>
            <a:pPr lvl="1"/>
            <a:r>
              <a:rPr lang="en-US" dirty="0"/>
              <a:t>Can be used to map objects to other objects </a:t>
            </a:r>
          </a:p>
          <a:p>
            <a:pPr lvl="1"/>
            <a:r>
              <a:rPr lang="en-US" dirty="0"/>
              <a:t>Created with {} </a:t>
            </a:r>
          </a:p>
          <a:p>
            <a:pPr lvl="1"/>
            <a:r>
              <a:rPr lang="en-US" dirty="0"/>
              <a:t>Stored values can be accessed via their </a:t>
            </a:r>
            <a:r>
              <a:rPr lang="en-US" i="1" dirty="0"/>
              <a:t>key</a:t>
            </a:r>
            <a:r>
              <a:rPr lang="en-US" dirty="0"/>
              <a:t> </a:t>
            </a:r>
          </a:p>
          <a:p>
            <a:pPr lvl="1"/>
            <a:r>
              <a:rPr lang="en-US" i="1" dirty="0"/>
              <a:t>keys() </a:t>
            </a:r>
            <a:r>
              <a:rPr lang="en-US" dirty="0"/>
              <a:t>function returns each key </a:t>
            </a:r>
          </a:p>
          <a:p>
            <a:pPr lvl="1"/>
            <a:r>
              <a:rPr lang="en-US" dirty="0"/>
              <a:t>Popular method of storing data b/c keys can be strings which describe the data, allowing very readable code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7893" y="2336873"/>
            <a:ext cx="6591300" cy="3429000"/>
          </a:xfrm>
          <a:prstGeom prst="rect">
            <a:avLst/>
          </a:prstGeom>
        </p:spPr>
      </p:pic>
    </p:spTree>
    <p:extLst>
      <p:ext uri="{BB962C8B-B14F-4D97-AF65-F5344CB8AC3E}">
        <p14:creationId xmlns:p14="http://schemas.microsoft.com/office/powerpoint/2010/main" val="1044591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Data Type Should I Use? </a:t>
            </a:r>
          </a:p>
        </p:txBody>
      </p:sp>
      <p:sp>
        <p:nvSpPr>
          <p:cNvPr id="3" name="Content Placeholder 2"/>
          <p:cNvSpPr>
            <a:spLocks noGrp="1"/>
          </p:cNvSpPr>
          <p:nvPr>
            <p:ph idx="1"/>
          </p:nvPr>
        </p:nvSpPr>
        <p:spPr>
          <a:xfrm>
            <a:off x="680321" y="2336872"/>
            <a:ext cx="9854068" cy="4198039"/>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Do you need a logical </a:t>
            </a:r>
            <a:r>
              <a:rPr lang="en-US" i="1" dirty="0"/>
              <a:t>key-value</a:t>
            </a:r>
            <a:r>
              <a:rPr lang="en-US" dirty="0"/>
              <a:t> connection?</a:t>
            </a:r>
          </a:p>
          <a:p>
            <a:pPr marL="0" marR="0" lvl="0" indent="0" defTabSz="914400" eaLnBrk="1" fontAlgn="auto" latinLnBrk="0" hangingPunct="1">
              <a:lnSpc>
                <a:spcPct val="100000"/>
              </a:lnSpc>
              <a:spcBef>
                <a:spcPts val="0"/>
              </a:spcBef>
              <a:spcAft>
                <a:spcPts val="0"/>
              </a:spcAft>
              <a:buClrTx/>
              <a:buSzTx/>
              <a:buFontTx/>
              <a:buNone/>
              <a:tabLst/>
              <a:defRPr/>
            </a:pPr>
            <a:r>
              <a:rPr lang="en-US" dirty="0"/>
              <a:t>	If yes: use a dictionary</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Do you need to ensure uniqueness of each element, or perhaps union or intersection operations?</a:t>
            </a:r>
          </a:p>
          <a:p>
            <a:pPr marL="0" marR="0" lvl="0" indent="0" defTabSz="914400" eaLnBrk="1" fontAlgn="auto" latinLnBrk="0" hangingPunct="1">
              <a:lnSpc>
                <a:spcPct val="100000"/>
              </a:lnSpc>
              <a:spcBef>
                <a:spcPts val="0"/>
              </a:spcBef>
              <a:spcAft>
                <a:spcPts val="0"/>
              </a:spcAft>
              <a:buClrTx/>
              <a:buSzTx/>
              <a:buFontTx/>
              <a:buNone/>
              <a:tabLst/>
              <a:defRPr/>
            </a:pPr>
            <a:r>
              <a:rPr lang="en-US" dirty="0"/>
              <a:t>	If yes: use a set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Do you need to ensure that the contents will never change?</a:t>
            </a:r>
          </a:p>
          <a:p>
            <a:pPr marL="0" marR="0" lvl="0" indent="0" defTabSz="914400" eaLnBrk="1" fontAlgn="auto" latinLnBrk="0" hangingPunct="1">
              <a:lnSpc>
                <a:spcPct val="100000"/>
              </a:lnSpc>
              <a:spcBef>
                <a:spcPts val="0"/>
              </a:spcBef>
              <a:spcAft>
                <a:spcPts val="0"/>
              </a:spcAft>
              <a:buClrTx/>
              <a:buSzTx/>
              <a:buFontTx/>
              <a:buNone/>
              <a:tabLst/>
              <a:defRPr/>
            </a:pPr>
            <a:r>
              <a:rPr lang="en-US" dirty="0"/>
              <a:t>	If yes: use a tuple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If you answered no to all of these, a list should suffice.</a:t>
            </a:r>
          </a:p>
        </p:txBody>
      </p:sp>
    </p:spTree>
    <p:extLst>
      <p:ext uri="{BB962C8B-B14F-4D97-AF65-F5344CB8AC3E}">
        <p14:creationId xmlns:p14="http://schemas.microsoft.com/office/powerpoint/2010/main" val="1830114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a:t>
            </a:r>
          </a:p>
        </p:txBody>
      </p:sp>
      <p:sp>
        <p:nvSpPr>
          <p:cNvPr id="3" name="Content Placeholder 2"/>
          <p:cNvSpPr>
            <a:spLocks noGrp="1"/>
          </p:cNvSpPr>
          <p:nvPr>
            <p:ph idx="1"/>
          </p:nvPr>
        </p:nvSpPr>
        <p:spPr>
          <a:xfrm>
            <a:off x="680321" y="2336872"/>
            <a:ext cx="10505421" cy="3901090"/>
          </a:xfrm>
        </p:spPr>
        <p:txBody>
          <a:bodyPr>
            <a:normAutofit/>
          </a:bodyPr>
          <a:lstStyle/>
          <a:p>
            <a:pPr marL="0" indent="0">
              <a:buNone/>
            </a:pPr>
            <a:r>
              <a:rPr lang="en-US" dirty="0"/>
              <a:t>In practice the same as a list, but has some special implementation of tracking data types under the hood, and allow some calculations to be automatically “vectorized”</a:t>
            </a:r>
          </a:p>
          <a:p>
            <a:pPr lvl="1"/>
            <a:r>
              <a:rPr lang="en-US" dirty="0"/>
              <a:t>Can often speed up code</a:t>
            </a:r>
          </a:p>
          <a:p>
            <a:pPr lvl="1"/>
            <a:r>
              <a:rPr lang="en-US" dirty="0"/>
              <a:t>There is a built-in array object, but in practice, most people use the NumPy array</a:t>
            </a:r>
          </a:p>
          <a:p>
            <a:pPr marL="0" indent="0">
              <a:buNone/>
            </a:pPr>
            <a:endParaRPr lang="en-US" dirty="0"/>
          </a:p>
          <a:p>
            <a:pPr marL="0" indent="0">
              <a:buNone/>
            </a:pPr>
            <a:r>
              <a:rPr lang="en-US" dirty="0"/>
              <a:t>The single most important thing to remember about arrays:</a:t>
            </a:r>
          </a:p>
          <a:p>
            <a:pPr marL="0" indent="0" algn="ctr">
              <a:buNone/>
            </a:pPr>
            <a:r>
              <a:rPr lang="en-US" sz="4800" dirty="0"/>
              <a:t>LISTS AND ARRAYS ARE </a:t>
            </a:r>
            <a:r>
              <a:rPr lang="en-US" sz="4800" b="1" i="1" u="sng" dirty="0"/>
              <a:t>NOT</a:t>
            </a:r>
            <a:r>
              <a:rPr lang="en-US" sz="4800" dirty="0"/>
              <a:t> THE SAME THING</a:t>
            </a:r>
          </a:p>
        </p:txBody>
      </p:sp>
    </p:spTree>
    <p:extLst>
      <p:ext uri="{BB962C8B-B14F-4D97-AF65-F5344CB8AC3E}">
        <p14:creationId xmlns:p14="http://schemas.microsoft.com/office/powerpoint/2010/main" val="1156555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 vs. Arrays </a:t>
            </a:r>
          </a:p>
        </p:txBody>
      </p:sp>
      <p:sp>
        <p:nvSpPr>
          <p:cNvPr id="3" name="Content Placeholder 2"/>
          <p:cNvSpPr>
            <a:spLocks noGrp="1"/>
          </p:cNvSpPr>
          <p:nvPr>
            <p:ph idx="1"/>
          </p:nvPr>
        </p:nvSpPr>
        <p:spPr>
          <a:xfrm>
            <a:off x="680322" y="2336873"/>
            <a:ext cx="5010616" cy="4208306"/>
          </a:xfrm>
        </p:spPr>
        <p:txBody>
          <a:bodyPr>
            <a:normAutofit/>
          </a:bodyPr>
          <a:lstStyle/>
          <a:p>
            <a:pPr marL="0" indent="0">
              <a:buNone/>
            </a:pPr>
            <a:r>
              <a:rPr lang="en-US" dirty="0"/>
              <a:t>They are </a:t>
            </a:r>
            <a:r>
              <a:rPr lang="en-US" b="1" i="1" dirty="0"/>
              <a:t>different objects</a:t>
            </a:r>
            <a:r>
              <a:rPr lang="en-US" b="1" dirty="0"/>
              <a:t> </a:t>
            </a:r>
            <a:r>
              <a:rPr lang="en-US" dirty="0"/>
              <a:t>meant to store similar data </a:t>
            </a:r>
          </a:p>
          <a:p>
            <a:pPr marL="0" indent="0">
              <a:buNone/>
            </a:pPr>
            <a:endParaRPr lang="en-US" dirty="0"/>
          </a:p>
          <a:p>
            <a:pPr marL="0" indent="0">
              <a:buNone/>
            </a:pPr>
            <a:r>
              <a:rPr lang="en-US" dirty="0"/>
              <a:t>Example: </a:t>
            </a:r>
            <a:r>
              <a:rPr lang="en-US" dirty="0" err="1"/>
              <a:t>NumPy</a:t>
            </a:r>
            <a:r>
              <a:rPr lang="en-US" dirty="0"/>
              <a:t> arrays allow multiplication with another array. A list does not. </a:t>
            </a:r>
          </a:p>
          <a:p>
            <a:pPr marL="0" indent="0">
              <a:buNone/>
            </a:pPr>
            <a:endParaRPr lang="en-US" dirty="0"/>
          </a:p>
          <a:p>
            <a:pPr marL="0" indent="0">
              <a:buNone/>
            </a:pPr>
            <a:r>
              <a:rPr lang="en-US" dirty="0"/>
              <a:t>Advice: Pick one of either lists or arrays for a given program and stick to it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9211" y="1491915"/>
            <a:ext cx="5354201" cy="4854742"/>
          </a:xfrm>
          <a:prstGeom prst="rect">
            <a:avLst/>
          </a:prstGeom>
        </p:spPr>
      </p:pic>
    </p:spTree>
    <p:extLst>
      <p:ext uri="{BB962C8B-B14F-4D97-AF65-F5344CB8AC3E}">
        <p14:creationId xmlns:p14="http://schemas.microsoft.com/office/powerpoint/2010/main" val="416532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 vs. Arrays </a:t>
            </a:r>
          </a:p>
        </p:txBody>
      </p:sp>
      <p:sp>
        <p:nvSpPr>
          <p:cNvPr id="3" name="Content Placeholder 2"/>
          <p:cNvSpPr>
            <a:spLocks noGrp="1"/>
          </p:cNvSpPr>
          <p:nvPr>
            <p:ph idx="1"/>
          </p:nvPr>
        </p:nvSpPr>
        <p:spPr>
          <a:xfrm>
            <a:off x="680322" y="2336873"/>
            <a:ext cx="5010616" cy="4208306"/>
          </a:xfrm>
        </p:spPr>
        <p:txBody>
          <a:bodyPr>
            <a:normAutofit/>
          </a:bodyPr>
          <a:lstStyle/>
          <a:p>
            <a:pPr marL="0" indent="0">
              <a:buNone/>
            </a:pPr>
            <a:r>
              <a:rPr lang="en-US" dirty="0"/>
              <a:t>They are </a:t>
            </a:r>
            <a:r>
              <a:rPr lang="en-US" b="1" i="1" dirty="0"/>
              <a:t>different objects</a:t>
            </a:r>
            <a:r>
              <a:rPr lang="en-US" b="1" dirty="0"/>
              <a:t> </a:t>
            </a:r>
            <a:r>
              <a:rPr lang="en-US" dirty="0"/>
              <a:t>meant to store similar data </a:t>
            </a:r>
          </a:p>
          <a:p>
            <a:pPr marL="0" indent="0">
              <a:buNone/>
            </a:pPr>
            <a:endParaRPr lang="en-US" dirty="0"/>
          </a:p>
          <a:p>
            <a:pPr marL="0" indent="0">
              <a:buNone/>
            </a:pPr>
            <a:endParaRPr lang="en-US" dirty="0"/>
          </a:p>
          <a:p>
            <a:pPr marL="0" indent="0">
              <a:buNone/>
            </a:pPr>
            <a:r>
              <a:rPr lang="en-US" dirty="0"/>
              <a:t>It’s probably safe to say that a large portion of all modern scientific code is written using NumPy arrays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9211" y="1491915"/>
            <a:ext cx="5354201" cy="4854742"/>
          </a:xfrm>
          <a:prstGeom prst="rect">
            <a:avLst/>
          </a:prstGeom>
        </p:spPr>
      </p:pic>
    </p:spTree>
    <p:extLst>
      <p:ext uri="{BB962C8B-B14F-4D97-AF65-F5344CB8AC3E}">
        <p14:creationId xmlns:p14="http://schemas.microsoft.com/office/powerpoint/2010/main" val="1355583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Slicing</a:t>
            </a:r>
          </a:p>
        </p:txBody>
      </p:sp>
      <p:sp>
        <p:nvSpPr>
          <p:cNvPr id="3" name="Content Placeholder 2"/>
          <p:cNvSpPr>
            <a:spLocks noGrp="1"/>
          </p:cNvSpPr>
          <p:nvPr>
            <p:ph idx="1"/>
          </p:nvPr>
        </p:nvSpPr>
        <p:spPr>
          <a:xfrm>
            <a:off x="680320" y="2336873"/>
            <a:ext cx="5670376" cy="4301922"/>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A technique used to pull multiple items from array-like objects </a:t>
            </a:r>
          </a:p>
          <a:p>
            <a:pPr lvl="1">
              <a:lnSpc>
                <a:spcPct val="100000"/>
              </a:lnSpc>
              <a:spcBef>
                <a:spcPts val="0"/>
              </a:spcBef>
              <a:defRPr/>
            </a:pPr>
            <a:r>
              <a:rPr lang="en-US" dirty="0"/>
              <a:t>General rule: </a:t>
            </a:r>
            <a:r>
              <a:rPr lang="en-US" i="1" dirty="0" err="1"/>
              <a:t>start:stop:stepsize</a:t>
            </a:r>
            <a:endParaRPr lang="en-US" i="1" dirty="0"/>
          </a:p>
          <a:p>
            <a:pPr lvl="1">
              <a:lnSpc>
                <a:spcPct val="100000"/>
              </a:lnSpc>
              <a:spcBef>
                <a:spcPts val="0"/>
              </a:spcBef>
              <a:defRPr/>
            </a:pPr>
            <a:r>
              <a:rPr lang="en-US" i="1" dirty="0"/>
              <a:t>Start</a:t>
            </a:r>
            <a:r>
              <a:rPr lang="en-US" dirty="0"/>
              <a:t>, </a:t>
            </a:r>
            <a:r>
              <a:rPr lang="en-US" i="1" dirty="0"/>
              <a:t>stop</a:t>
            </a:r>
            <a:r>
              <a:rPr lang="en-US" dirty="0"/>
              <a:t>, and </a:t>
            </a:r>
            <a:r>
              <a:rPr lang="en-US" i="1" dirty="0" err="1"/>
              <a:t>stepsize</a:t>
            </a:r>
            <a:r>
              <a:rPr lang="en-US" i="1" dirty="0"/>
              <a:t> </a:t>
            </a:r>
            <a:r>
              <a:rPr lang="en-US" dirty="0"/>
              <a:t>can be omitted, and Python defaults to the beginning or end with a step size of 1, depending on what’s omitted</a:t>
            </a:r>
            <a:endParaRPr lang="en-US"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Achieved by separating indices with a colon</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Negative step sizes go through the array in reverse order</a:t>
            </a:r>
          </a:p>
        </p:txBody>
      </p:sp>
      <p:pic>
        <p:nvPicPr>
          <p:cNvPr id="6" name="Picture 5" descr="Text&#10;&#10;Description automatically generated">
            <a:extLst>
              <a:ext uri="{FF2B5EF4-FFF2-40B4-BE49-F238E27FC236}">
                <a16:creationId xmlns:a16="http://schemas.microsoft.com/office/drawing/2014/main" id="{6B3DD78F-DD09-AC42-BB43-2415A3CDC728}"/>
              </a:ext>
            </a:extLst>
          </p:cNvPr>
          <p:cNvPicPr>
            <a:picLocks noChangeAspect="1"/>
          </p:cNvPicPr>
          <p:nvPr/>
        </p:nvPicPr>
        <p:blipFill>
          <a:blip r:embed="rId2"/>
          <a:stretch>
            <a:fillRect/>
          </a:stretch>
        </p:blipFill>
        <p:spPr>
          <a:xfrm>
            <a:off x="6845975" y="753228"/>
            <a:ext cx="4152900" cy="5600700"/>
          </a:xfrm>
          <a:prstGeom prst="rect">
            <a:avLst/>
          </a:prstGeom>
        </p:spPr>
      </p:pic>
    </p:spTree>
    <p:extLst>
      <p:ext uri="{BB962C8B-B14F-4D97-AF65-F5344CB8AC3E}">
        <p14:creationId xmlns:p14="http://schemas.microsoft.com/office/powerpoint/2010/main" val="736711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Conditions</a:t>
            </a:r>
          </a:p>
        </p:txBody>
      </p:sp>
      <p:sp>
        <p:nvSpPr>
          <p:cNvPr id="3" name="Content Placeholder 2"/>
          <p:cNvSpPr>
            <a:spLocks noGrp="1"/>
          </p:cNvSpPr>
          <p:nvPr>
            <p:ph idx="1"/>
          </p:nvPr>
        </p:nvSpPr>
        <p:spPr>
          <a:xfrm>
            <a:off x="680321" y="2336872"/>
            <a:ext cx="5912983" cy="4214240"/>
          </a:xfrm>
        </p:spPr>
        <p:txBody>
          <a:bodyPr>
            <a:normAutofit/>
          </a:bodyPr>
          <a:lstStyle/>
          <a:p>
            <a:pPr marL="0" indent="0">
              <a:buNone/>
            </a:pPr>
            <a:r>
              <a:rPr lang="en-US" dirty="0"/>
              <a:t>Conduct different operations based on whether or not a given condition is satisfied</a:t>
            </a:r>
          </a:p>
          <a:p>
            <a:pPr marL="0" indent="0">
              <a:buNone/>
            </a:pPr>
            <a:endParaRPr lang="en-US" dirty="0"/>
          </a:p>
          <a:p>
            <a:pPr marL="0" indent="0">
              <a:buNone/>
            </a:pPr>
            <a:r>
              <a:rPr lang="en-US" dirty="0"/>
              <a:t>Uses </a:t>
            </a:r>
            <a:r>
              <a:rPr lang="en-US" dirty="0" err="1"/>
              <a:t>boolean</a:t>
            </a:r>
            <a:r>
              <a:rPr lang="en-US" dirty="0"/>
              <a:t> logic: </a:t>
            </a:r>
            <a:r>
              <a:rPr lang="en-US" i="1" dirty="0"/>
              <a:t>True</a:t>
            </a:r>
            <a:r>
              <a:rPr lang="en-US" dirty="0"/>
              <a:t> and </a:t>
            </a:r>
            <a:r>
              <a:rPr lang="en-US" i="1" dirty="0"/>
              <a:t>False</a:t>
            </a:r>
          </a:p>
          <a:p>
            <a:pPr lvl="1"/>
            <a:r>
              <a:rPr lang="en-US" dirty="0"/>
              <a:t>Note: Numbers can be used as well </a:t>
            </a:r>
            <a:r>
              <a:rPr lang="mr-IN" dirty="0"/>
              <a:t>–</a:t>
            </a:r>
            <a:r>
              <a:rPr lang="en-US" dirty="0"/>
              <a:t> anything nonzero evaluates to True.</a:t>
            </a:r>
          </a:p>
          <a:p>
            <a:pPr marL="0" indent="0">
              <a:buNone/>
            </a:pPr>
            <a:endParaRPr lang="en-US" dirty="0"/>
          </a:p>
          <a:p>
            <a:pPr marL="0" indent="0">
              <a:buNone/>
            </a:pPr>
            <a:r>
              <a:rPr lang="en-US" dirty="0"/>
              <a:t>Tip: Don’t compare to </a:t>
            </a:r>
            <a:r>
              <a:rPr lang="en-US" i="1" dirty="0"/>
              <a:t>True</a:t>
            </a:r>
            <a:r>
              <a:rPr lang="en-US" dirty="0"/>
              <a:t> and </a:t>
            </a:r>
            <a:r>
              <a:rPr lang="en-US" i="1" dirty="0"/>
              <a:t>False</a:t>
            </a:r>
          </a:p>
          <a:p>
            <a:pPr lvl="1"/>
            <a:r>
              <a:rPr lang="en-US" i="1" dirty="0"/>
              <a:t>if x == True</a:t>
            </a:r>
            <a:r>
              <a:rPr lang="en-US" dirty="0"/>
              <a:t> and </a:t>
            </a:r>
            <a:r>
              <a:rPr lang="en-US" i="1" dirty="0"/>
              <a:t>if x == False </a:t>
            </a:r>
            <a:r>
              <a:rPr lang="en-US" dirty="0"/>
              <a:t>are simply </a:t>
            </a:r>
            <a:r>
              <a:rPr lang="en-US" i="1" dirty="0"/>
              <a:t>if x </a:t>
            </a:r>
            <a:r>
              <a:rPr lang="en-US" dirty="0"/>
              <a:t>and </a:t>
            </a:r>
            <a:r>
              <a:rPr lang="en-US" i="1" dirty="0"/>
              <a:t>if not x</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7432" y="0"/>
            <a:ext cx="3282566" cy="6858000"/>
          </a:xfrm>
          <a:prstGeom prst="rect">
            <a:avLst/>
          </a:prstGeom>
        </p:spPr>
      </p:pic>
    </p:spTree>
    <p:extLst>
      <p:ext uri="{BB962C8B-B14F-4D97-AF65-F5344CB8AC3E}">
        <p14:creationId xmlns:p14="http://schemas.microsoft.com/office/powerpoint/2010/main" val="1736834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Conditions</a:t>
            </a:r>
          </a:p>
        </p:txBody>
      </p:sp>
      <p:sp>
        <p:nvSpPr>
          <p:cNvPr id="3" name="Content Placeholder 2"/>
          <p:cNvSpPr>
            <a:spLocks noGrp="1"/>
          </p:cNvSpPr>
          <p:nvPr>
            <p:ph idx="1"/>
          </p:nvPr>
        </p:nvSpPr>
        <p:spPr>
          <a:xfrm>
            <a:off x="680321" y="2336873"/>
            <a:ext cx="5912983" cy="4316590"/>
          </a:xfrm>
        </p:spPr>
        <p:txBody>
          <a:bodyPr/>
          <a:lstStyle/>
          <a:p>
            <a:pPr marL="0" indent="0">
              <a:buNone/>
            </a:pPr>
            <a:r>
              <a:rPr lang="en-US" dirty="0"/>
              <a:t>Conduct different operations based on whether or not a given condition is satisfied </a:t>
            </a:r>
          </a:p>
          <a:p>
            <a:pPr marL="0" indent="0">
              <a:buNone/>
            </a:pPr>
            <a:endParaRPr lang="en-US" dirty="0"/>
          </a:p>
          <a:p>
            <a:pPr marL="0" indent="0">
              <a:buNone/>
            </a:pPr>
            <a:r>
              <a:rPr lang="en-US" dirty="0"/>
              <a:t>Uses </a:t>
            </a:r>
            <a:r>
              <a:rPr lang="en-US" dirty="0" err="1"/>
              <a:t>boolean</a:t>
            </a:r>
            <a:r>
              <a:rPr lang="en-US" dirty="0"/>
              <a:t> logic: </a:t>
            </a:r>
            <a:r>
              <a:rPr lang="en-US" i="1" dirty="0"/>
              <a:t>True</a:t>
            </a:r>
            <a:r>
              <a:rPr lang="en-US" dirty="0"/>
              <a:t> and </a:t>
            </a:r>
            <a:r>
              <a:rPr lang="en-US" i="1" dirty="0"/>
              <a:t>False</a:t>
            </a:r>
          </a:p>
          <a:p>
            <a:pPr lvl="1"/>
            <a:r>
              <a:rPr lang="en-US" dirty="0"/>
              <a:t>Note: Numbers can be used as well </a:t>
            </a:r>
            <a:r>
              <a:rPr lang="mr-IN" dirty="0"/>
              <a:t>–</a:t>
            </a:r>
            <a:r>
              <a:rPr lang="en-US" dirty="0"/>
              <a:t> anything nonzero evaluates to True. </a:t>
            </a:r>
          </a:p>
          <a:p>
            <a:pPr marL="0" indent="0">
              <a:buNone/>
            </a:pPr>
            <a:endParaRPr lang="en-US" dirty="0"/>
          </a:p>
          <a:p>
            <a:pPr marL="0" indent="0">
              <a:buNone/>
            </a:pPr>
            <a:r>
              <a:rPr lang="en-US" dirty="0"/>
              <a:t>Note: </a:t>
            </a:r>
            <a:r>
              <a:rPr lang="en-US" i="1" dirty="0"/>
              <a:t>if</a:t>
            </a:r>
            <a:r>
              <a:rPr lang="en-US" dirty="0"/>
              <a:t>/</a:t>
            </a:r>
            <a:r>
              <a:rPr lang="en-US" i="1" dirty="0" err="1"/>
              <a:t>elif</a:t>
            </a:r>
            <a:r>
              <a:rPr lang="en-US" dirty="0"/>
              <a:t>/</a:t>
            </a:r>
            <a:r>
              <a:rPr lang="en-US" i="1" dirty="0"/>
              <a:t>else</a:t>
            </a:r>
            <a:r>
              <a:rPr lang="en-US" dirty="0"/>
              <a:t> blocks executed </a:t>
            </a:r>
            <a:r>
              <a:rPr lang="en-US" i="1" dirty="0"/>
              <a:t>in order</a:t>
            </a:r>
            <a:r>
              <a:rPr lang="en-US"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2753" y="0"/>
            <a:ext cx="3337316" cy="6858000"/>
          </a:xfrm>
          <a:prstGeom prst="rect">
            <a:avLst/>
          </a:prstGeom>
        </p:spPr>
      </p:pic>
    </p:spTree>
    <p:extLst>
      <p:ext uri="{BB962C8B-B14F-4D97-AF65-F5344CB8AC3E}">
        <p14:creationId xmlns:p14="http://schemas.microsoft.com/office/powerpoint/2010/main" val="492525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 </a:t>
            </a:r>
          </a:p>
        </p:txBody>
      </p:sp>
      <p:sp>
        <p:nvSpPr>
          <p:cNvPr id="3" name="Content Placeholder 2"/>
          <p:cNvSpPr>
            <a:spLocks noGrp="1"/>
          </p:cNvSpPr>
          <p:nvPr>
            <p:ph idx="1"/>
          </p:nvPr>
        </p:nvSpPr>
        <p:spPr>
          <a:xfrm>
            <a:off x="680321" y="2336872"/>
            <a:ext cx="8714199" cy="4151609"/>
          </a:xfrm>
        </p:spPr>
        <p:txBody>
          <a:bodyPr/>
          <a:lstStyle/>
          <a:p>
            <a:pPr marL="0" indent="0">
              <a:buNone/>
            </a:pPr>
            <a:r>
              <a:rPr lang="en-US" dirty="0"/>
              <a:t>Two types</a:t>
            </a:r>
          </a:p>
          <a:p>
            <a:pPr lvl="1"/>
            <a:r>
              <a:rPr lang="en-US" dirty="0"/>
              <a:t>For- and while-loops </a:t>
            </a:r>
          </a:p>
          <a:p>
            <a:pPr marL="0" indent="0">
              <a:buNone/>
            </a:pPr>
            <a:endParaRPr lang="en-US" dirty="0"/>
          </a:p>
          <a:p>
            <a:pPr marL="0" indent="0">
              <a:buNone/>
            </a:pPr>
            <a:r>
              <a:rPr lang="en-US" dirty="0"/>
              <a:t>Both execute the same block of code some number of times</a:t>
            </a:r>
          </a:p>
          <a:p>
            <a:pPr marL="0" indent="0">
              <a:buNone/>
            </a:pPr>
            <a:endParaRPr lang="en-US" dirty="0"/>
          </a:p>
          <a:p>
            <a:pPr marL="0" indent="0">
              <a:buNone/>
            </a:pPr>
            <a:r>
              <a:rPr lang="en-US" dirty="0"/>
              <a:t>Both types of loops can be forced to terminate with the command “break”, and to start the next iteration with “continue” </a:t>
            </a:r>
          </a:p>
        </p:txBody>
      </p:sp>
    </p:spTree>
    <p:extLst>
      <p:ext uri="{BB962C8B-B14F-4D97-AF65-F5344CB8AC3E}">
        <p14:creationId xmlns:p14="http://schemas.microsoft.com/office/powerpoint/2010/main" val="501260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680321" y="2336872"/>
            <a:ext cx="9613861" cy="4210232"/>
          </a:xfrm>
        </p:spPr>
        <p:txBody>
          <a:bodyPr/>
          <a:lstStyle/>
          <a:p>
            <a:r>
              <a:rPr lang="en-US" dirty="0"/>
              <a:t>Built-in Data Types: </a:t>
            </a:r>
            <a:r>
              <a:rPr lang="en-US" i="1" dirty="0" err="1"/>
              <a:t>int</a:t>
            </a:r>
            <a:r>
              <a:rPr lang="en-US" dirty="0"/>
              <a:t>, </a:t>
            </a:r>
            <a:r>
              <a:rPr lang="en-US" i="1" dirty="0"/>
              <a:t>float</a:t>
            </a:r>
            <a:r>
              <a:rPr lang="en-US" dirty="0"/>
              <a:t>,</a:t>
            </a:r>
            <a:r>
              <a:rPr lang="en-US" i="1" dirty="0"/>
              <a:t> list</a:t>
            </a:r>
            <a:r>
              <a:rPr lang="en-US" dirty="0"/>
              <a:t>, </a:t>
            </a:r>
            <a:r>
              <a:rPr lang="en-US" i="1" dirty="0"/>
              <a:t>tuple</a:t>
            </a:r>
            <a:r>
              <a:rPr lang="en-US" dirty="0"/>
              <a:t>, </a:t>
            </a:r>
            <a:r>
              <a:rPr lang="en-US" i="1" dirty="0" err="1"/>
              <a:t>dict</a:t>
            </a:r>
            <a:r>
              <a:rPr lang="en-US" dirty="0"/>
              <a:t>, </a:t>
            </a:r>
            <a:r>
              <a:rPr lang="en-US" i="1" dirty="0"/>
              <a:t>array</a:t>
            </a:r>
            <a:r>
              <a:rPr lang="en-US" dirty="0"/>
              <a:t>, etc. </a:t>
            </a:r>
          </a:p>
          <a:p>
            <a:endParaRPr lang="en-US" dirty="0"/>
          </a:p>
          <a:p>
            <a:r>
              <a:rPr lang="en-US" dirty="0"/>
              <a:t>Conditionals: </a:t>
            </a:r>
            <a:r>
              <a:rPr lang="en-US" i="1" dirty="0"/>
              <a:t>if/else</a:t>
            </a:r>
            <a:r>
              <a:rPr lang="en-US" dirty="0"/>
              <a:t> statements </a:t>
            </a:r>
          </a:p>
          <a:p>
            <a:endParaRPr lang="en-US" dirty="0"/>
          </a:p>
          <a:p>
            <a:r>
              <a:rPr lang="en-US" dirty="0"/>
              <a:t>Loops:</a:t>
            </a:r>
            <a:r>
              <a:rPr lang="en-US" i="1" dirty="0"/>
              <a:t> for</a:t>
            </a:r>
            <a:r>
              <a:rPr lang="en-US" dirty="0"/>
              <a:t> and </a:t>
            </a:r>
            <a:r>
              <a:rPr lang="en-US" i="1" dirty="0"/>
              <a:t>while </a:t>
            </a:r>
            <a:endParaRPr lang="en-US" dirty="0"/>
          </a:p>
          <a:p>
            <a:endParaRPr lang="en-US" dirty="0"/>
          </a:p>
          <a:p>
            <a:r>
              <a:rPr lang="en-US" dirty="0"/>
              <a:t>Functions: </a:t>
            </a:r>
            <a:r>
              <a:rPr lang="en-US" i="1" dirty="0" err="1"/>
              <a:t>def</a:t>
            </a:r>
            <a:r>
              <a:rPr lang="en-US" i="1" dirty="0"/>
              <a:t> </a:t>
            </a:r>
            <a:r>
              <a:rPr lang="en-US" dirty="0"/>
              <a:t>statements </a:t>
            </a:r>
          </a:p>
          <a:p>
            <a:endParaRPr lang="en-US" dirty="0"/>
          </a:p>
          <a:p>
            <a:r>
              <a:rPr lang="en-US" dirty="0"/>
              <a:t>Catching Exceptions: </a:t>
            </a:r>
            <a:r>
              <a:rPr lang="en-US" i="1" dirty="0"/>
              <a:t>try</a:t>
            </a:r>
            <a:r>
              <a:rPr lang="en-US" dirty="0"/>
              <a:t>/</a:t>
            </a:r>
            <a:r>
              <a:rPr lang="en-US" i="1" dirty="0"/>
              <a:t>except</a:t>
            </a:r>
            <a:r>
              <a:rPr lang="en-US" dirty="0"/>
              <a:t>/</a:t>
            </a:r>
            <a:r>
              <a:rPr lang="en-US" i="1" dirty="0"/>
              <a:t>finally</a:t>
            </a:r>
            <a:endParaRPr lang="en-US" dirty="0"/>
          </a:p>
        </p:txBody>
      </p:sp>
    </p:spTree>
    <p:extLst>
      <p:ext uri="{BB962C8B-B14F-4D97-AF65-F5344CB8AC3E}">
        <p14:creationId xmlns:p14="http://schemas.microsoft.com/office/powerpoint/2010/main" val="849438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For-loops </a:t>
            </a:r>
          </a:p>
        </p:txBody>
      </p:sp>
      <p:sp>
        <p:nvSpPr>
          <p:cNvPr id="3" name="Content Placeholder 2"/>
          <p:cNvSpPr>
            <a:spLocks noGrp="1"/>
          </p:cNvSpPr>
          <p:nvPr>
            <p:ph idx="1"/>
          </p:nvPr>
        </p:nvSpPr>
        <p:spPr>
          <a:xfrm>
            <a:off x="680322" y="2336872"/>
            <a:ext cx="6273932" cy="4201713"/>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Should be used when you know </a:t>
            </a:r>
            <a:r>
              <a:rPr lang="en-US" i="1" dirty="0"/>
              <a:t>exactly </a:t>
            </a:r>
            <a:r>
              <a:rPr lang="en-US" dirty="0"/>
              <a:t>how many times the block should repeat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Come in two flavors: </a:t>
            </a:r>
          </a:p>
          <a:p>
            <a:pPr lvl="1">
              <a:lnSpc>
                <a:spcPct val="100000"/>
              </a:lnSpc>
              <a:spcBef>
                <a:spcPts val="0"/>
              </a:spcBef>
            </a:pPr>
            <a:r>
              <a:rPr lang="en-US" i="1" dirty="0"/>
              <a:t>Explicit</a:t>
            </a:r>
            <a:r>
              <a:rPr lang="en-US" dirty="0"/>
              <a:t> for loop: “</a:t>
            </a:r>
            <a:r>
              <a:rPr lang="en-US" i="1" dirty="0"/>
              <a:t>for </a:t>
            </a:r>
            <a:r>
              <a:rPr lang="en-US" i="1" dirty="0" err="1"/>
              <a:t>i</a:t>
            </a:r>
            <a:r>
              <a:rPr lang="en-US" i="1" dirty="0"/>
              <a:t> in &lt;some </a:t>
            </a:r>
            <a:r>
              <a:rPr lang="en-US" i="1" dirty="0" err="1"/>
              <a:t>iterable</a:t>
            </a:r>
            <a:r>
              <a:rPr lang="en-US" i="1" dirty="0"/>
              <a:t>&gt;”</a:t>
            </a:r>
            <a:r>
              <a:rPr lang="en-US" dirty="0"/>
              <a:t> followed by an indented block (example: top) </a:t>
            </a:r>
          </a:p>
          <a:p>
            <a:pPr lvl="1">
              <a:lnSpc>
                <a:spcPct val="100000"/>
              </a:lnSpc>
              <a:spcBef>
                <a:spcPts val="0"/>
              </a:spcBef>
            </a:pPr>
            <a:r>
              <a:rPr lang="en-US" i="1" dirty="0"/>
              <a:t>Implicit</a:t>
            </a:r>
            <a:r>
              <a:rPr lang="en-US" dirty="0"/>
              <a:t> for loop: occurs within a list comprehension (example: bottom)</a:t>
            </a:r>
          </a:p>
          <a:p>
            <a:pPr lvl="2">
              <a:lnSpc>
                <a:spcPct val="100000"/>
              </a:lnSpc>
              <a:spcBef>
                <a:spcPts val="0"/>
              </a:spcBef>
            </a:pPr>
            <a:r>
              <a:rPr lang="en-US" dirty="0"/>
              <a:t>Note that list comprehensions return a </a:t>
            </a:r>
            <a:r>
              <a:rPr lang="en-US" i="1" dirty="0"/>
              <a:t>list</a:t>
            </a:r>
            <a:r>
              <a:rPr lang="en-US" dirty="0"/>
              <a:t>, so you must type-cast to an array if you want to write your program using arrays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7505" y="2336873"/>
            <a:ext cx="4396874" cy="3833860"/>
          </a:xfrm>
          <a:prstGeom prst="rect">
            <a:avLst/>
          </a:prstGeom>
        </p:spPr>
      </p:pic>
    </p:spTree>
    <p:extLst>
      <p:ext uri="{BB962C8B-B14F-4D97-AF65-F5344CB8AC3E}">
        <p14:creationId xmlns:p14="http://schemas.microsoft.com/office/powerpoint/2010/main" val="720703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While-loops </a:t>
            </a:r>
          </a:p>
        </p:txBody>
      </p:sp>
      <p:sp>
        <p:nvSpPr>
          <p:cNvPr id="3" name="Content Placeholder 2"/>
          <p:cNvSpPr>
            <a:spLocks noGrp="1"/>
          </p:cNvSpPr>
          <p:nvPr>
            <p:ph idx="1"/>
          </p:nvPr>
        </p:nvSpPr>
        <p:spPr>
          <a:xfrm>
            <a:off x="680321" y="2336873"/>
            <a:ext cx="7092079" cy="414344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Should be used when you </a:t>
            </a:r>
            <a:r>
              <a:rPr lang="en-US" i="1" dirty="0"/>
              <a:t>don’t</a:t>
            </a:r>
            <a:r>
              <a:rPr lang="en-US" dirty="0"/>
              <a:t> know how many times the block should repeat</a:t>
            </a:r>
          </a:p>
          <a:p>
            <a:pPr lvl="1">
              <a:lnSpc>
                <a:spcPct val="100000"/>
              </a:lnSpc>
              <a:spcBef>
                <a:spcPts val="0"/>
              </a:spcBef>
              <a:defRPr/>
            </a:pPr>
            <a:r>
              <a:rPr lang="en-US" dirty="0"/>
              <a:t>You should break this rule when the alternate version is significantly more readable (this is quite universal advice)</a:t>
            </a:r>
          </a:p>
          <a:p>
            <a:pPr marL="0" indent="0">
              <a:lnSpc>
                <a:spcPct val="100000"/>
              </a:lnSpc>
              <a:spcBef>
                <a:spcPts val="0"/>
              </a:spcBef>
              <a:buNone/>
            </a:pPr>
            <a:endParaRPr lang="en-US" i="1" dirty="0"/>
          </a:p>
          <a:p>
            <a:pPr marL="0" indent="0">
              <a:lnSpc>
                <a:spcPct val="100000"/>
              </a:lnSpc>
              <a:spcBef>
                <a:spcPts val="0"/>
              </a:spcBef>
              <a:buNone/>
            </a:pPr>
            <a:endParaRPr lang="en-US" i="1" dirty="0"/>
          </a:p>
          <a:p>
            <a:pPr marL="0" indent="0">
              <a:lnSpc>
                <a:spcPct val="100000"/>
              </a:lnSpc>
              <a:spcBef>
                <a:spcPts val="0"/>
              </a:spcBef>
              <a:buNone/>
            </a:pPr>
            <a:r>
              <a:rPr lang="en-US" i="1" dirty="0"/>
              <a:t>while True: &lt;</a:t>
            </a:r>
            <a:r>
              <a:rPr lang="mr-IN" i="1" dirty="0"/>
              <a:t>…</a:t>
            </a:r>
            <a:r>
              <a:rPr lang="en-US" i="1" dirty="0"/>
              <a:t>&gt; break </a:t>
            </a:r>
            <a:r>
              <a:rPr lang="en-US" dirty="0"/>
              <a:t>is not uncommon, but considered bad practice by some</a:t>
            </a:r>
          </a:p>
          <a:p>
            <a:pPr lvl="1">
              <a:lnSpc>
                <a:spcPct val="100000"/>
              </a:lnSpc>
              <a:spcBef>
                <a:spcPts val="0"/>
              </a:spcBef>
            </a:pPr>
            <a:r>
              <a:rPr lang="en-US" dirty="0"/>
              <a:t>Advantage: The loop will </a:t>
            </a:r>
            <a:r>
              <a:rPr lang="en-US" i="1" dirty="0"/>
              <a:t>always</a:t>
            </a:r>
            <a:r>
              <a:rPr lang="en-US" dirty="0"/>
              <a:t> execute at least once. Other languages achieve this with what is called a </a:t>
            </a:r>
            <a:r>
              <a:rPr lang="en-US" i="1" dirty="0"/>
              <a:t>do-while</a:t>
            </a:r>
            <a:r>
              <a:rPr lang="en-US" dirty="0"/>
              <a:t> loop. </a:t>
            </a:r>
          </a:p>
          <a:p>
            <a:pPr marL="0" indent="0">
              <a:lnSpc>
                <a:spcPct val="100000"/>
              </a:lnSpc>
              <a:spcBef>
                <a:spcPts val="0"/>
              </a:spcBef>
              <a:buNone/>
            </a:pPr>
            <a:endParaRPr lang="en-US" i="1" dirty="0"/>
          </a:p>
          <a:p>
            <a:pPr marL="0" indent="0">
              <a:lnSpc>
                <a:spcPct val="100000"/>
              </a:lnSpc>
              <a:spcBef>
                <a:spcPts val="0"/>
              </a:spcBef>
              <a:buNone/>
            </a:pPr>
            <a:endParaRPr lang="en-US" i="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1984" y="0"/>
            <a:ext cx="3021806" cy="6858000"/>
          </a:xfrm>
          <a:prstGeom prst="rect">
            <a:avLst/>
          </a:prstGeom>
        </p:spPr>
      </p:pic>
    </p:spTree>
    <p:extLst>
      <p:ext uri="{BB962C8B-B14F-4D97-AF65-F5344CB8AC3E}">
        <p14:creationId xmlns:p14="http://schemas.microsoft.com/office/powerpoint/2010/main" val="409787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p>
        </p:txBody>
      </p:sp>
      <p:sp>
        <p:nvSpPr>
          <p:cNvPr id="3" name="Content Placeholder 2"/>
          <p:cNvSpPr>
            <a:spLocks noGrp="1"/>
          </p:cNvSpPr>
          <p:nvPr>
            <p:ph idx="1"/>
          </p:nvPr>
        </p:nvSpPr>
        <p:spPr>
          <a:xfrm>
            <a:off x="680321" y="2229257"/>
            <a:ext cx="6490500" cy="4015132"/>
          </a:xfrm>
        </p:spPr>
        <p:txBody>
          <a:bodyPr>
            <a:normAutofit/>
          </a:bodyPr>
          <a:lstStyle/>
          <a:p>
            <a:pPr marL="0" indent="0">
              <a:buNone/>
            </a:pPr>
            <a:r>
              <a:rPr lang="en-US" dirty="0"/>
              <a:t>Often referred to as “methods” in other languages </a:t>
            </a:r>
          </a:p>
          <a:p>
            <a:pPr marL="0" indent="0">
              <a:buNone/>
            </a:pPr>
            <a:endParaRPr lang="en-US" dirty="0"/>
          </a:p>
          <a:p>
            <a:pPr marL="0" indent="0">
              <a:buNone/>
            </a:pPr>
            <a:r>
              <a:rPr lang="en-US" dirty="0"/>
              <a:t>Created with the </a:t>
            </a:r>
            <a:r>
              <a:rPr lang="en-US" i="1" dirty="0" err="1"/>
              <a:t>def</a:t>
            </a:r>
            <a:r>
              <a:rPr lang="en-US" dirty="0"/>
              <a:t> keyword followed by an indented block. Between the </a:t>
            </a:r>
            <a:r>
              <a:rPr lang="en-US" i="1" dirty="0" err="1"/>
              <a:t>def</a:t>
            </a:r>
            <a:r>
              <a:rPr lang="en-US" dirty="0"/>
              <a:t> statement and the body of the function is where you should put a </a:t>
            </a:r>
            <a:r>
              <a:rPr lang="en-US" i="1" dirty="0" err="1"/>
              <a:t>docstring</a:t>
            </a:r>
            <a:r>
              <a:rPr lang="en-US" dirty="0"/>
              <a:t>. </a:t>
            </a:r>
          </a:p>
          <a:p>
            <a:pPr marL="0" indent="0">
              <a:buNone/>
            </a:pPr>
            <a:endParaRPr lang="en-US" dirty="0"/>
          </a:p>
          <a:p>
            <a:pPr marL="0" indent="0">
              <a:buNone/>
            </a:pPr>
            <a:r>
              <a:rPr lang="en-US" dirty="0"/>
              <a:t>Astronomers (and scientists in general) are </a:t>
            </a:r>
            <a:r>
              <a:rPr lang="en-US" i="1" dirty="0"/>
              <a:t>notorious </a:t>
            </a:r>
            <a:r>
              <a:rPr lang="en-US" dirty="0"/>
              <a:t>for thin documentation if they document at all.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3274" y="889668"/>
            <a:ext cx="4267200" cy="5511800"/>
          </a:xfrm>
          <a:prstGeom prst="rect">
            <a:avLst/>
          </a:prstGeom>
        </p:spPr>
      </p:pic>
    </p:spTree>
    <p:extLst>
      <p:ext uri="{BB962C8B-B14F-4D97-AF65-F5344CB8AC3E}">
        <p14:creationId xmlns:p14="http://schemas.microsoft.com/office/powerpoint/2010/main" val="1274892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The Implicit Return </a:t>
            </a:r>
          </a:p>
        </p:txBody>
      </p:sp>
      <p:sp>
        <p:nvSpPr>
          <p:cNvPr id="3" name="Content Placeholder 2"/>
          <p:cNvSpPr>
            <a:spLocks noGrp="1"/>
          </p:cNvSpPr>
          <p:nvPr>
            <p:ph idx="1"/>
          </p:nvPr>
        </p:nvSpPr>
        <p:spPr>
          <a:xfrm>
            <a:off x="680321" y="2229257"/>
            <a:ext cx="6297996" cy="4063259"/>
          </a:xfrm>
        </p:spPr>
        <p:txBody>
          <a:bodyPr>
            <a:normAutofit/>
          </a:bodyPr>
          <a:lstStyle/>
          <a:p>
            <a:pPr marL="0" indent="0">
              <a:buNone/>
            </a:pPr>
            <a:r>
              <a:rPr lang="en-US" dirty="0"/>
              <a:t>Unless otherwise specified, a function will return </a:t>
            </a:r>
            <a:r>
              <a:rPr lang="en-US" i="1" dirty="0"/>
              <a:t>None</a:t>
            </a:r>
            <a:r>
              <a:rPr lang="en-US" dirty="0"/>
              <a:t>. </a:t>
            </a:r>
          </a:p>
          <a:p>
            <a:pPr marL="0" indent="0">
              <a:buNone/>
            </a:pPr>
            <a:endParaRPr lang="en-US" dirty="0"/>
          </a:p>
          <a:p>
            <a:pPr marL="0" indent="0">
              <a:buNone/>
            </a:pPr>
            <a:r>
              <a:rPr lang="en-US" dirty="0"/>
              <a:t>In order to obtain an object from a function, you have to override this with a </a:t>
            </a:r>
            <a:r>
              <a:rPr lang="en-US" i="1" dirty="0"/>
              <a:t>return</a:t>
            </a:r>
            <a:r>
              <a:rPr lang="en-US" dirty="0"/>
              <a:t> statement </a:t>
            </a:r>
          </a:p>
          <a:p>
            <a:pPr marL="0" indent="0">
              <a:buNone/>
            </a:pPr>
            <a:endParaRPr lang="en-US" dirty="0"/>
          </a:p>
          <a:p>
            <a:pPr marL="0" indent="0">
              <a:buNone/>
            </a:pPr>
            <a:r>
              <a:rPr lang="en-US" dirty="0"/>
              <a:t>A note about variable scope: variables declared inside a function cannot be accessed outside the function.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9733" y="342900"/>
            <a:ext cx="4673600" cy="6172200"/>
          </a:xfrm>
          <a:prstGeom prst="rect">
            <a:avLst/>
          </a:prstGeom>
        </p:spPr>
      </p:pic>
    </p:spTree>
    <p:extLst>
      <p:ext uri="{BB962C8B-B14F-4D97-AF65-F5344CB8AC3E}">
        <p14:creationId xmlns:p14="http://schemas.microsoft.com/office/powerpoint/2010/main" val="1964281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An Alternative for One-Liners </a:t>
            </a:r>
          </a:p>
        </p:txBody>
      </p:sp>
      <p:sp>
        <p:nvSpPr>
          <p:cNvPr id="3" name="Content Placeholder 2"/>
          <p:cNvSpPr>
            <a:spLocks noGrp="1"/>
          </p:cNvSpPr>
          <p:nvPr>
            <p:ph idx="1"/>
          </p:nvPr>
        </p:nvSpPr>
        <p:spPr>
          <a:xfrm>
            <a:off x="680321" y="2336873"/>
            <a:ext cx="4781695" cy="3599316"/>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One line function: </a:t>
            </a:r>
            <a:r>
              <a:rPr lang="en-US" i="1" dirty="0"/>
              <a:t>lambda</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By nature don’t have any error-handling or documentation attached to them, so should only be used </a:t>
            </a:r>
            <a:r>
              <a:rPr lang="en-US"/>
              <a:t>when this isn’t necessary </a:t>
            </a:r>
            <a:r>
              <a:rPr lang="mr-IN"/>
              <a:t>–</a:t>
            </a:r>
            <a:r>
              <a:rPr lang="en-US" dirty="0"/>
              <a:t> a </a:t>
            </a:r>
            <a:r>
              <a:rPr lang="en-US" i="1" dirty="0"/>
              <a:t>lambda </a:t>
            </a:r>
            <a:r>
              <a:rPr lang="en-US" dirty="0"/>
              <a:t>worth documenting is better replaced by a </a:t>
            </a:r>
            <a:r>
              <a:rPr lang="en-US" i="1" dirty="0" err="1"/>
              <a:t>def</a:t>
            </a:r>
            <a:r>
              <a:rPr lang="en-US" dirty="0"/>
              <a:t> with a one-line </a:t>
            </a:r>
            <a:r>
              <a:rPr lang="en-US" i="1" dirty="0"/>
              <a:t>return</a:t>
            </a:r>
            <a:r>
              <a:rPr lang="en-US" dirty="0"/>
              <a:t> and a </a:t>
            </a:r>
            <a:r>
              <a:rPr lang="en-US" dirty="0" err="1"/>
              <a:t>docstring</a:t>
            </a:r>
            <a:r>
              <a:rPr lang="en-US" dirty="0"/>
              <a:t> </a:t>
            </a:r>
            <a:endParaRPr lang="en-US"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7456" y="2745881"/>
            <a:ext cx="3352800" cy="2781300"/>
          </a:xfrm>
          <a:prstGeom prst="rect">
            <a:avLst/>
          </a:prstGeom>
        </p:spPr>
      </p:pic>
    </p:spTree>
    <p:extLst>
      <p:ext uri="{BB962C8B-B14F-4D97-AF65-F5344CB8AC3E}">
        <p14:creationId xmlns:p14="http://schemas.microsoft.com/office/powerpoint/2010/main" val="1541813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Exceptions: try-except</a:t>
            </a:r>
          </a:p>
        </p:txBody>
      </p:sp>
      <p:sp>
        <p:nvSpPr>
          <p:cNvPr id="3" name="Content Placeholder 2"/>
          <p:cNvSpPr>
            <a:spLocks noGrp="1"/>
          </p:cNvSpPr>
          <p:nvPr>
            <p:ph idx="1"/>
          </p:nvPr>
        </p:nvSpPr>
        <p:spPr>
          <a:xfrm>
            <a:off x="680321" y="2336872"/>
            <a:ext cx="5549791" cy="4152827"/>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Catch exceptions before their raised and handle them.</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Different types of exceptions can be treated differently by specifying them in the except statement.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The exception can be raised “as is” with the python keyword </a:t>
            </a:r>
            <a:r>
              <a:rPr lang="en-US" i="1" dirty="0"/>
              <a:t>raise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787" y="2184400"/>
            <a:ext cx="4597400" cy="4305300"/>
          </a:xfrm>
          <a:prstGeom prst="rect">
            <a:avLst/>
          </a:prstGeom>
        </p:spPr>
      </p:pic>
    </p:spTree>
    <p:extLst>
      <p:ext uri="{BB962C8B-B14F-4D97-AF65-F5344CB8AC3E}">
        <p14:creationId xmlns:p14="http://schemas.microsoft.com/office/powerpoint/2010/main" val="1936197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Exceptions: try-except-finally </a:t>
            </a:r>
          </a:p>
        </p:txBody>
      </p:sp>
      <p:sp>
        <p:nvSpPr>
          <p:cNvPr id="3" name="Content Placeholder 2"/>
          <p:cNvSpPr>
            <a:spLocks noGrp="1"/>
          </p:cNvSpPr>
          <p:nvPr>
            <p:ph idx="1"/>
          </p:nvPr>
        </p:nvSpPr>
        <p:spPr>
          <a:xfrm>
            <a:off x="680321" y="2336872"/>
            <a:ext cx="5354719" cy="435653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Use a </a:t>
            </a:r>
            <a:r>
              <a:rPr lang="en-US" i="1" dirty="0"/>
              <a:t>finally</a:t>
            </a:r>
            <a:r>
              <a:rPr lang="en-US" dirty="0"/>
              <a:t> block when you need something to </a:t>
            </a:r>
            <a:r>
              <a:rPr lang="en-US" i="1" dirty="0"/>
              <a:t>always run</a:t>
            </a:r>
            <a:r>
              <a:rPr lang="en-US" dirty="0"/>
              <a:t> regardless of the errors that may or may not be raised.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freeing up memory</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Disclaimer </a:t>
            </a:r>
            <a:r>
              <a:rPr lang="mr-IN" dirty="0"/>
              <a:t>–</a:t>
            </a:r>
            <a:r>
              <a:rPr lang="en-US" dirty="0"/>
              <a:t> return statements in a </a:t>
            </a:r>
            <a:r>
              <a:rPr lang="en-US" i="1" dirty="0"/>
              <a:t>finally</a:t>
            </a:r>
            <a:r>
              <a:rPr lang="en-US" dirty="0"/>
              <a:t> block will always override previous return statements in the try-except block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4160" y="2564384"/>
            <a:ext cx="4559300" cy="2997200"/>
          </a:xfrm>
          <a:prstGeom prst="rect">
            <a:avLst/>
          </a:prstGeom>
        </p:spPr>
      </p:pic>
    </p:spTree>
    <p:extLst>
      <p:ext uri="{BB962C8B-B14F-4D97-AF65-F5344CB8AC3E}">
        <p14:creationId xmlns:p14="http://schemas.microsoft.com/office/powerpoint/2010/main" val="1314873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18A1-AFA1-644C-B2C7-ECD421140330}"/>
              </a:ext>
            </a:extLst>
          </p:cNvPr>
          <p:cNvSpPr>
            <a:spLocks noGrp="1"/>
          </p:cNvSpPr>
          <p:nvPr>
            <p:ph type="title"/>
          </p:nvPr>
        </p:nvSpPr>
        <p:spPr/>
        <p:txBody>
          <a:bodyPr/>
          <a:lstStyle/>
          <a:p>
            <a:r>
              <a:rPr lang="en-US" dirty="0"/>
              <a:t>Pattern-Matching: Python 3.10</a:t>
            </a:r>
          </a:p>
        </p:txBody>
      </p:sp>
      <p:sp>
        <p:nvSpPr>
          <p:cNvPr id="3" name="Content Placeholder 2">
            <a:extLst>
              <a:ext uri="{FF2B5EF4-FFF2-40B4-BE49-F238E27FC236}">
                <a16:creationId xmlns:a16="http://schemas.microsoft.com/office/drawing/2014/main" id="{127FD841-4A5A-FA41-B7B1-EB2054DBBB84}"/>
              </a:ext>
            </a:extLst>
          </p:cNvPr>
          <p:cNvSpPr>
            <a:spLocks noGrp="1"/>
          </p:cNvSpPr>
          <p:nvPr>
            <p:ph idx="1"/>
          </p:nvPr>
        </p:nvSpPr>
        <p:spPr>
          <a:xfrm>
            <a:off x="225760" y="2091350"/>
            <a:ext cx="6174463" cy="4676616"/>
          </a:xfrm>
        </p:spPr>
        <p:txBody>
          <a:bodyPr>
            <a:normAutofit/>
          </a:bodyPr>
          <a:lstStyle/>
          <a:p>
            <a:pPr marL="0" indent="0">
              <a:buNone/>
            </a:pPr>
            <a:r>
              <a:rPr lang="en-US" dirty="0"/>
              <a:t>Python 3.10 (released October 4, 2021) introduced the new </a:t>
            </a:r>
            <a:r>
              <a:rPr lang="en-US" i="1" dirty="0"/>
              <a:t>match-case</a:t>
            </a:r>
            <a:r>
              <a:rPr lang="en-US" dirty="0"/>
              <a:t> syntax</a:t>
            </a:r>
          </a:p>
          <a:p>
            <a:pPr lvl="1"/>
            <a:r>
              <a:rPr lang="en-US" dirty="0"/>
              <a:t>Similar to the </a:t>
            </a:r>
            <a:r>
              <a:rPr lang="en-US" i="1" dirty="0"/>
              <a:t>switch-case</a:t>
            </a:r>
            <a:r>
              <a:rPr lang="en-US" dirty="0"/>
              <a:t> construction in C/C++</a:t>
            </a:r>
          </a:p>
          <a:p>
            <a:pPr lvl="1"/>
            <a:r>
              <a:rPr lang="en-US" dirty="0"/>
              <a:t>Usually implicitly includes some form of type-checking and length-matching for short arrays</a:t>
            </a:r>
          </a:p>
          <a:p>
            <a:pPr marL="0" indent="0">
              <a:buNone/>
            </a:pPr>
            <a:endParaRPr lang="en-US" dirty="0"/>
          </a:p>
          <a:p>
            <a:pPr marL="0" indent="0">
              <a:buNone/>
            </a:pPr>
            <a:r>
              <a:rPr lang="en-US" dirty="0"/>
              <a:t>Case statements can introduce new local variables</a:t>
            </a:r>
          </a:p>
          <a:p>
            <a:pPr marL="0" indent="0">
              <a:buNone/>
            </a:pPr>
            <a:endParaRPr lang="en-US" dirty="0"/>
          </a:p>
          <a:p>
            <a:pPr marL="0" indent="0">
              <a:buNone/>
            </a:pPr>
            <a:r>
              <a:rPr lang="en-US" dirty="0"/>
              <a:t>_ represents some default scenario</a:t>
            </a:r>
          </a:p>
        </p:txBody>
      </p:sp>
      <p:pic>
        <p:nvPicPr>
          <p:cNvPr id="7" name="Picture 6">
            <a:extLst>
              <a:ext uri="{FF2B5EF4-FFF2-40B4-BE49-F238E27FC236}">
                <a16:creationId xmlns:a16="http://schemas.microsoft.com/office/drawing/2014/main" id="{48509C0C-1507-8D49-B33C-69ECE5F8565D}"/>
              </a:ext>
            </a:extLst>
          </p:cNvPr>
          <p:cNvPicPr>
            <a:picLocks noChangeAspect="1"/>
          </p:cNvPicPr>
          <p:nvPr/>
        </p:nvPicPr>
        <p:blipFill>
          <a:blip r:embed="rId3"/>
          <a:stretch>
            <a:fillRect/>
          </a:stretch>
        </p:blipFill>
        <p:spPr>
          <a:xfrm>
            <a:off x="6694186" y="2091350"/>
            <a:ext cx="5267472" cy="4556781"/>
          </a:xfrm>
          <a:prstGeom prst="rect">
            <a:avLst/>
          </a:prstGeom>
        </p:spPr>
      </p:pic>
    </p:spTree>
    <p:extLst>
      <p:ext uri="{BB962C8B-B14F-4D97-AF65-F5344CB8AC3E}">
        <p14:creationId xmlns:p14="http://schemas.microsoft.com/office/powerpoint/2010/main" val="4253850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18A1-AFA1-644C-B2C7-ECD421140330}"/>
              </a:ext>
            </a:extLst>
          </p:cNvPr>
          <p:cNvSpPr>
            <a:spLocks noGrp="1"/>
          </p:cNvSpPr>
          <p:nvPr>
            <p:ph type="title"/>
          </p:nvPr>
        </p:nvSpPr>
        <p:spPr/>
        <p:txBody>
          <a:bodyPr/>
          <a:lstStyle/>
          <a:p>
            <a:r>
              <a:rPr lang="en-US" dirty="0"/>
              <a:t>Pattern-Matching: Python 3.10</a:t>
            </a:r>
          </a:p>
        </p:txBody>
      </p:sp>
      <p:sp>
        <p:nvSpPr>
          <p:cNvPr id="3" name="Content Placeholder 2">
            <a:extLst>
              <a:ext uri="{FF2B5EF4-FFF2-40B4-BE49-F238E27FC236}">
                <a16:creationId xmlns:a16="http://schemas.microsoft.com/office/drawing/2014/main" id="{127FD841-4A5A-FA41-B7B1-EB2054DBBB84}"/>
              </a:ext>
            </a:extLst>
          </p:cNvPr>
          <p:cNvSpPr>
            <a:spLocks noGrp="1"/>
          </p:cNvSpPr>
          <p:nvPr>
            <p:ph idx="1"/>
          </p:nvPr>
        </p:nvSpPr>
        <p:spPr>
          <a:xfrm>
            <a:off x="225760" y="2091350"/>
            <a:ext cx="6174463" cy="4676616"/>
          </a:xfrm>
        </p:spPr>
        <p:txBody>
          <a:bodyPr>
            <a:normAutofit/>
          </a:bodyPr>
          <a:lstStyle/>
          <a:p>
            <a:pPr marL="0" indent="0">
              <a:buNone/>
            </a:pPr>
            <a:r>
              <a:rPr lang="en-US" dirty="0"/>
              <a:t>Python 3.10 (released October 4, 2021) introduced the new </a:t>
            </a:r>
            <a:r>
              <a:rPr lang="en-US" i="1" dirty="0"/>
              <a:t>match-case</a:t>
            </a:r>
            <a:r>
              <a:rPr lang="en-US" dirty="0"/>
              <a:t> syntax</a:t>
            </a:r>
          </a:p>
          <a:p>
            <a:pPr lvl="1"/>
            <a:r>
              <a:rPr lang="en-US" dirty="0"/>
              <a:t>Similar to the </a:t>
            </a:r>
            <a:r>
              <a:rPr lang="en-US" i="1" dirty="0"/>
              <a:t>switch-case</a:t>
            </a:r>
            <a:r>
              <a:rPr lang="en-US" dirty="0"/>
              <a:t> construction in C/C++</a:t>
            </a:r>
          </a:p>
          <a:p>
            <a:pPr lvl="1"/>
            <a:r>
              <a:rPr lang="en-US" dirty="0"/>
              <a:t>Usually implicitly includes some form of type-checking and length-matching for short arrays</a:t>
            </a:r>
          </a:p>
          <a:p>
            <a:pPr marL="0" indent="0">
              <a:buNone/>
            </a:pPr>
            <a:endParaRPr lang="en-US" dirty="0"/>
          </a:p>
          <a:p>
            <a:pPr marL="0" indent="0">
              <a:buNone/>
            </a:pPr>
            <a:r>
              <a:rPr lang="en-US" dirty="0"/>
              <a:t>Logical “or” function can be used with | character…</a:t>
            </a:r>
          </a:p>
        </p:txBody>
      </p:sp>
      <p:pic>
        <p:nvPicPr>
          <p:cNvPr id="8" name="Picture 7">
            <a:extLst>
              <a:ext uri="{FF2B5EF4-FFF2-40B4-BE49-F238E27FC236}">
                <a16:creationId xmlns:a16="http://schemas.microsoft.com/office/drawing/2014/main" id="{A5717878-7AFA-4B42-8792-73F3748BDFBF}"/>
              </a:ext>
            </a:extLst>
          </p:cNvPr>
          <p:cNvPicPr>
            <a:picLocks noChangeAspect="1"/>
          </p:cNvPicPr>
          <p:nvPr/>
        </p:nvPicPr>
        <p:blipFill>
          <a:blip r:embed="rId2"/>
          <a:stretch>
            <a:fillRect/>
          </a:stretch>
        </p:blipFill>
        <p:spPr>
          <a:xfrm>
            <a:off x="6980844" y="1628256"/>
            <a:ext cx="4165600" cy="4914900"/>
          </a:xfrm>
          <a:prstGeom prst="rect">
            <a:avLst/>
          </a:prstGeom>
        </p:spPr>
      </p:pic>
    </p:spTree>
    <p:extLst>
      <p:ext uri="{BB962C8B-B14F-4D97-AF65-F5344CB8AC3E}">
        <p14:creationId xmlns:p14="http://schemas.microsoft.com/office/powerpoint/2010/main" val="2969120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18A1-AFA1-644C-B2C7-ECD421140330}"/>
              </a:ext>
            </a:extLst>
          </p:cNvPr>
          <p:cNvSpPr>
            <a:spLocks noGrp="1"/>
          </p:cNvSpPr>
          <p:nvPr>
            <p:ph type="title"/>
          </p:nvPr>
        </p:nvSpPr>
        <p:spPr/>
        <p:txBody>
          <a:bodyPr/>
          <a:lstStyle/>
          <a:p>
            <a:r>
              <a:rPr lang="en-US" dirty="0"/>
              <a:t>Pattern-Matching: Python 3.10</a:t>
            </a:r>
          </a:p>
        </p:txBody>
      </p:sp>
      <p:sp>
        <p:nvSpPr>
          <p:cNvPr id="3" name="Content Placeholder 2">
            <a:extLst>
              <a:ext uri="{FF2B5EF4-FFF2-40B4-BE49-F238E27FC236}">
                <a16:creationId xmlns:a16="http://schemas.microsoft.com/office/drawing/2014/main" id="{127FD841-4A5A-FA41-B7B1-EB2054DBBB84}"/>
              </a:ext>
            </a:extLst>
          </p:cNvPr>
          <p:cNvSpPr>
            <a:spLocks noGrp="1"/>
          </p:cNvSpPr>
          <p:nvPr>
            <p:ph idx="1"/>
          </p:nvPr>
        </p:nvSpPr>
        <p:spPr>
          <a:xfrm>
            <a:off x="225761" y="2091350"/>
            <a:ext cx="5875782" cy="4676616"/>
          </a:xfrm>
        </p:spPr>
        <p:txBody>
          <a:bodyPr>
            <a:normAutofit/>
          </a:bodyPr>
          <a:lstStyle/>
          <a:p>
            <a:pPr marL="0" indent="0">
              <a:buNone/>
            </a:pPr>
            <a:r>
              <a:rPr lang="en-US" dirty="0"/>
              <a:t>Python 3.10 (released October 4, 2021) introduced the new </a:t>
            </a:r>
            <a:r>
              <a:rPr lang="en-US" i="1" dirty="0"/>
              <a:t>match-case</a:t>
            </a:r>
            <a:r>
              <a:rPr lang="en-US" dirty="0"/>
              <a:t> syntax</a:t>
            </a:r>
          </a:p>
          <a:p>
            <a:pPr lvl="1"/>
            <a:r>
              <a:rPr lang="en-US" dirty="0"/>
              <a:t>Similar to the </a:t>
            </a:r>
            <a:r>
              <a:rPr lang="en-US" i="1" dirty="0"/>
              <a:t>switch-case</a:t>
            </a:r>
            <a:r>
              <a:rPr lang="en-US" dirty="0"/>
              <a:t> construction in C/C++</a:t>
            </a:r>
          </a:p>
          <a:p>
            <a:pPr lvl="1"/>
            <a:r>
              <a:rPr lang="en-US" dirty="0"/>
              <a:t>Usually implicitly includes some form of type-checking and length-matching for short arrays</a:t>
            </a:r>
          </a:p>
          <a:p>
            <a:pPr marL="0" indent="0">
              <a:buNone/>
            </a:pPr>
            <a:endParaRPr lang="en-US" dirty="0"/>
          </a:p>
          <a:p>
            <a:pPr marL="0" indent="0">
              <a:buNone/>
            </a:pPr>
            <a:r>
              <a:rPr lang="en-US" dirty="0"/>
              <a:t>Logical “or” function can be used with | character…</a:t>
            </a:r>
          </a:p>
          <a:p>
            <a:pPr marL="0" indent="0">
              <a:buNone/>
            </a:pPr>
            <a:endParaRPr lang="en-US" dirty="0"/>
          </a:p>
          <a:p>
            <a:pPr marL="0" indent="0">
              <a:buNone/>
            </a:pPr>
            <a:r>
              <a:rPr lang="en-US" dirty="0"/>
              <a:t>… and can be used with </a:t>
            </a:r>
            <a:r>
              <a:rPr lang="en-US" i="1" dirty="0"/>
              <a:t>as</a:t>
            </a:r>
            <a:r>
              <a:rPr lang="en-US" dirty="0"/>
              <a:t> to capture the value as a local variable</a:t>
            </a:r>
          </a:p>
        </p:txBody>
      </p:sp>
      <p:pic>
        <p:nvPicPr>
          <p:cNvPr id="10" name="Picture 9">
            <a:extLst>
              <a:ext uri="{FF2B5EF4-FFF2-40B4-BE49-F238E27FC236}">
                <a16:creationId xmlns:a16="http://schemas.microsoft.com/office/drawing/2014/main" id="{DC6A2B06-CC18-D44E-B110-FFDAC9A71280}"/>
              </a:ext>
            </a:extLst>
          </p:cNvPr>
          <p:cNvPicPr>
            <a:picLocks noChangeAspect="1"/>
          </p:cNvPicPr>
          <p:nvPr/>
        </p:nvPicPr>
        <p:blipFill>
          <a:blip r:embed="rId2"/>
          <a:stretch>
            <a:fillRect/>
          </a:stretch>
        </p:blipFill>
        <p:spPr>
          <a:xfrm>
            <a:off x="6101543" y="2069142"/>
            <a:ext cx="5978085" cy="4698824"/>
          </a:xfrm>
          <a:prstGeom prst="rect">
            <a:avLst/>
          </a:prstGeom>
        </p:spPr>
      </p:pic>
    </p:spTree>
    <p:extLst>
      <p:ext uri="{BB962C8B-B14F-4D97-AF65-F5344CB8AC3E}">
        <p14:creationId xmlns:p14="http://schemas.microsoft.com/office/powerpoint/2010/main" val="4106465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 Types </a:t>
            </a:r>
          </a:p>
        </p:txBody>
      </p:sp>
      <p:sp>
        <p:nvSpPr>
          <p:cNvPr id="3" name="Content Placeholder 2"/>
          <p:cNvSpPr>
            <a:spLocks noGrp="1"/>
          </p:cNvSpPr>
          <p:nvPr>
            <p:ph idx="1"/>
          </p:nvPr>
        </p:nvSpPr>
        <p:spPr>
          <a:xfrm>
            <a:off x="680321" y="2336872"/>
            <a:ext cx="9613861" cy="435268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Built-in numeric types are </a:t>
            </a:r>
            <a:r>
              <a:rPr lang="en-US" i="1" dirty="0" err="1"/>
              <a:t>int</a:t>
            </a:r>
            <a:r>
              <a:rPr lang="en-US" dirty="0"/>
              <a:t> (integers) and </a:t>
            </a:r>
            <a:r>
              <a:rPr lang="en-US" i="1" dirty="0"/>
              <a:t>float</a:t>
            </a:r>
            <a:r>
              <a:rPr lang="en-US" dirty="0"/>
              <a:t> (real numbers) </a:t>
            </a:r>
          </a:p>
          <a:p>
            <a:pPr lvl="1">
              <a:lnSpc>
                <a:spcPct val="100000"/>
              </a:lnSpc>
              <a:spcBef>
                <a:spcPts val="0"/>
              </a:spcBef>
            </a:pPr>
            <a:r>
              <a:rPr lang="en-US" dirty="0"/>
              <a:t>Some packages implement their own numeric types (e.g. NumPy: numpy.int64)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Numeric operations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 +, -, *, /, //, %, +=, -=, *=, /=, //=, %= </a:t>
            </a:r>
          </a:p>
          <a:p>
            <a:pPr marL="0" marR="0" lvl="0" indent="0" defTabSz="914400" eaLnBrk="1" fontAlgn="auto" latinLnBrk="0" hangingPunct="1">
              <a:lnSpc>
                <a:spcPct val="100000"/>
              </a:lnSpc>
              <a:spcBef>
                <a:spcPts val="0"/>
              </a:spcBef>
              <a:spcAft>
                <a:spcPts val="0"/>
              </a:spcAft>
              <a:buClrTx/>
              <a:buSzTx/>
              <a:buFontTx/>
              <a:buNone/>
              <a:tabLst/>
              <a:defRPr/>
            </a:pPr>
            <a:r>
              <a:rPr lang="en-US" dirty="0"/>
              <a:t>	Recall: x += y is the same as x = x + y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 vs. //: true division vs. floor division (i.e. integer quotient) </a:t>
            </a:r>
          </a:p>
          <a:p>
            <a:pPr lvl="1">
              <a:lnSpc>
                <a:spcPct val="100000"/>
              </a:lnSpc>
              <a:spcBef>
                <a:spcPts val="0"/>
              </a:spcBef>
            </a:pPr>
            <a:r>
              <a:rPr lang="en-US" dirty="0"/>
              <a:t>3 / 2 returns 1.5, but 3 // 2 returns 1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 modulo (calculates remainder)  </a:t>
            </a:r>
          </a:p>
          <a:p>
            <a:pPr lvl="1">
              <a:lnSpc>
                <a:spcPct val="100000"/>
              </a:lnSpc>
              <a:spcBef>
                <a:spcPts val="0"/>
              </a:spcBef>
            </a:pPr>
            <a:r>
              <a:rPr lang="en-US" dirty="0"/>
              <a:t>5 % 2 returns 1; 5 % 3 returns 2; 5 % 1 returns 0 </a:t>
            </a:r>
          </a:p>
        </p:txBody>
      </p:sp>
    </p:spTree>
    <p:extLst>
      <p:ext uri="{BB962C8B-B14F-4D97-AF65-F5344CB8AC3E}">
        <p14:creationId xmlns:p14="http://schemas.microsoft.com/office/powerpoint/2010/main" val="1268870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18A1-AFA1-644C-B2C7-ECD421140330}"/>
              </a:ext>
            </a:extLst>
          </p:cNvPr>
          <p:cNvSpPr>
            <a:spLocks noGrp="1"/>
          </p:cNvSpPr>
          <p:nvPr>
            <p:ph type="title"/>
          </p:nvPr>
        </p:nvSpPr>
        <p:spPr/>
        <p:txBody>
          <a:bodyPr/>
          <a:lstStyle/>
          <a:p>
            <a:r>
              <a:rPr lang="en-US" dirty="0"/>
              <a:t>Pattern-Matching: Python 3.10</a:t>
            </a:r>
          </a:p>
        </p:txBody>
      </p:sp>
      <p:sp>
        <p:nvSpPr>
          <p:cNvPr id="3" name="Content Placeholder 2">
            <a:extLst>
              <a:ext uri="{FF2B5EF4-FFF2-40B4-BE49-F238E27FC236}">
                <a16:creationId xmlns:a16="http://schemas.microsoft.com/office/drawing/2014/main" id="{127FD841-4A5A-FA41-B7B1-EB2054DBBB84}"/>
              </a:ext>
            </a:extLst>
          </p:cNvPr>
          <p:cNvSpPr>
            <a:spLocks noGrp="1"/>
          </p:cNvSpPr>
          <p:nvPr>
            <p:ph idx="1"/>
          </p:nvPr>
        </p:nvSpPr>
        <p:spPr>
          <a:xfrm>
            <a:off x="225761" y="2091350"/>
            <a:ext cx="5875782" cy="4676616"/>
          </a:xfrm>
        </p:spPr>
        <p:txBody>
          <a:bodyPr>
            <a:normAutofit/>
          </a:bodyPr>
          <a:lstStyle/>
          <a:p>
            <a:pPr marL="0" indent="0">
              <a:buNone/>
            </a:pPr>
            <a:r>
              <a:rPr lang="en-US" dirty="0"/>
              <a:t>Python 3.10 (released October 4, 2021) introduced the new </a:t>
            </a:r>
            <a:r>
              <a:rPr lang="en-US" i="1" dirty="0"/>
              <a:t>match-case</a:t>
            </a:r>
            <a:r>
              <a:rPr lang="en-US" dirty="0"/>
              <a:t> syntax</a:t>
            </a:r>
          </a:p>
          <a:p>
            <a:pPr lvl="1"/>
            <a:r>
              <a:rPr lang="en-US" dirty="0"/>
              <a:t>Similar to the </a:t>
            </a:r>
            <a:r>
              <a:rPr lang="en-US" i="1" dirty="0"/>
              <a:t>switch-case</a:t>
            </a:r>
            <a:r>
              <a:rPr lang="en-US" dirty="0"/>
              <a:t> construction in C/C++</a:t>
            </a:r>
          </a:p>
          <a:p>
            <a:pPr lvl="1"/>
            <a:r>
              <a:rPr lang="en-US" dirty="0"/>
              <a:t>Usually implicitly includes some form of type-checking and length-matching for short arrays</a:t>
            </a:r>
          </a:p>
          <a:p>
            <a:pPr marL="0" indent="0">
              <a:buNone/>
            </a:pPr>
            <a:endParaRPr lang="en-US" dirty="0"/>
          </a:p>
          <a:p>
            <a:pPr marL="0" indent="0">
              <a:buNone/>
            </a:pPr>
            <a:endParaRPr lang="en-US" dirty="0"/>
          </a:p>
          <a:p>
            <a:pPr marL="0" indent="0">
              <a:buNone/>
            </a:pPr>
            <a:endParaRPr lang="en-US" dirty="0"/>
          </a:p>
          <a:p>
            <a:pPr marL="0" indent="0">
              <a:buNone/>
            </a:pPr>
            <a:r>
              <a:rPr lang="en-US" dirty="0"/>
              <a:t>PEP 636 presents a comprehensive tutorial</a:t>
            </a:r>
          </a:p>
          <a:p>
            <a:pPr lvl="1"/>
            <a:r>
              <a:rPr lang="en-US" dirty="0">
                <a:hlinkClick r:id="rId2"/>
              </a:rPr>
              <a:t>https://peps.python.org</a:t>
            </a:r>
            <a:r>
              <a:rPr lang="en-US" dirty="0"/>
              <a:t> or google “pep 636”</a:t>
            </a:r>
          </a:p>
          <a:p>
            <a:pPr lvl="1"/>
            <a:r>
              <a:rPr lang="en-US" dirty="0"/>
              <a:t>PEP: Python Enhancement Proposal</a:t>
            </a:r>
          </a:p>
        </p:txBody>
      </p:sp>
      <p:pic>
        <p:nvPicPr>
          <p:cNvPr id="5" name="Picture 4">
            <a:extLst>
              <a:ext uri="{FF2B5EF4-FFF2-40B4-BE49-F238E27FC236}">
                <a16:creationId xmlns:a16="http://schemas.microsoft.com/office/drawing/2014/main" id="{52DA699F-09C7-A64E-B784-457847EA027B}"/>
              </a:ext>
            </a:extLst>
          </p:cNvPr>
          <p:cNvPicPr>
            <a:picLocks noChangeAspect="1"/>
          </p:cNvPicPr>
          <p:nvPr/>
        </p:nvPicPr>
        <p:blipFill>
          <a:blip r:embed="rId3"/>
          <a:stretch>
            <a:fillRect/>
          </a:stretch>
        </p:blipFill>
        <p:spPr>
          <a:xfrm>
            <a:off x="6101543" y="2069142"/>
            <a:ext cx="5978085" cy="4698824"/>
          </a:xfrm>
          <a:prstGeom prst="rect">
            <a:avLst/>
          </a:prstGeom>
        </p:spPr>
      </p:pic>
    </p:spTree>
    <p:extLst>
      <p:ext uri="{BB962C8B-B14F-4D97-AF65-F5344CB8AC3E}">
        <p14:creationId xmlns:p14="http://schemas.microsoft.com/office/powerpoint/2010/main" val="180599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Built-In Functions </a:t>
            </a:r>
          </a:p>
        </p:txBody>
      </p:sp>
      <p:sp>
        <p:nvSpPr>
          <p:cNvPr id="3" name="Content Placeholder 2"/>
          <p:cNvSpPr>
            <a:spLocks noGrp="1"/>
          </p:cNvSpPr>
          <p:nvPr>
            <p:ph idx="1"/>
          </p:nvPr>
        </p:nvSpPr>
        <p:spPr>
          <a:xfrm>
            <a:off x="680321" y="2336872"/>
            <a:ext cx="10597279" cy="4234615"/>
          </a:xfrm>
        </p:spPr>
        <p:txBody>
          <a:bodyPr>
            <a:normAutofit/>
          </a:bodyPr>
          <a:lstStyle/>
          <a:p>
            <a:pPr marL="0" indent="0">
              <a:buNone/>
            </a:pPr>
            <a:r>
              <a:rPr lang="en-US" i="1" dirty="0"/>
              <a:t>any</a:t>
            </a:r>
            <a:r>
              <a:rPr lang="en-US" dirty="0"/>
              <a:t>: Iterates over a list/array and determines if at least one element is </a:t>
            </a:r>
            <a:r>
              <a:rPr lang="en-US" i="1" dirty="0"/>
              <a:t>True</a:t>
            </a:r>
            <a:r>
              <a:rPr lang="en-US" dirty="0"/>
              <a:t> </a:t>
            </a:r>
          </a:p>
          <a:p>
            <a:pPr marL="0" indent="0">
              <a:buNone/>
            </a:pPr>
            <a:r>
              <a:rPr lang="en-US" i="1" dirty="0"/>
              <a:t>all</a:t>
            </a:r>
            <a:r>
              <a:rPr lang="en-US" dirty="0"/>
              <a:t>: Iterates over a list/array and determines if all elements are </a:t>
            </a:r>
            <a:r>
              <a:rPr lang="en-US" i="1" dirty="0"/>
              <a:t>True</a:t>
            </a:r>
            <a:r>
              <a:rPr lang="en-US" dirty="0"/>
              <a:t> </a:t>
            </a:r>
            <a:endParaRPr lang="en-US" i="1" dirty="0"/>
          </a:p>
          <a:p>
            <a:pPr marL="0" indent="0">
              <a:buNone/>
            </a:pPr>
            <a:r>
              <a:rPr lang="en-US" i="1" dirty="0"/>
              <a:t>zip</a:t>
            </a:r>
            <a:r>
              <a:rPr lang="en-US" dirty="0"/>
              <a:t>: Combine lists/arrays into a 2-D list/array component-wise </a:t>
            </a:r>
            <a:endParaRPr lang="en-US" i="1" dirty="0"/>
          </a:p>
          <a:p>
            <a:pPr marL="0" indent="0">
              <a:buNone/>
            </a:pPr>
            <a:r>
              <a:rPr lang="en-US" i="1" dirty="0"/>
              <a:t>map</a:t>
            </a:r>
            <a:r>
              <a:rPr lang="en-US" dirty="0"/>
              <a:t>: Iterate a function over an array(s) of values </a:t>
            </a:r>
            <a:endParaRPr lang="en-US" i="1" dirty="0"/>
          </a:p>
          <a:p>
            <a:pPr marL="0" indent="0">
              <a:buNone/>
            </a:pPr>
            <a:r>
              <a:rPr lang="en-US" i="1" dirty="0"/>
              <a:t>filter</a:t>
            </a:r>
            <a:r>
              <a:rPr lang="en-US" dirty="0"/>
              <a:t>: Remove elements from a list/array which don’t meet specific criteria </a:t>
            </a:r>
          </a:p>
          <a:p>
            <a:pPr marL="0" indent="0">
              <a:buNone/>
            </a:pPr>
            <a:r>
              <a:rPr lang="en-US" i="1" dirty="0"/>
              <a:t>min</a:t>
            </a:r>
            <a:r>
              <a:rPr lang="en-US" dirty="0"/>
              <a:t>: Calculate minimum value of some set of numbers </a:t>
            </a:r>
            <a:endParaRPr lang="en-US" i="1" dirty="0"/>
          </a:p>
          <a:p>
            <a:pPr marL="0" indent="0">
              <a:buNone/>
            </a:pPr>
            <a:r>
              <a:rPr lang="en-US" i="1" dirty="0"/>
              <a:t>max</a:t>
            </a:r>
            <a:r>
              <a:rPr lang="en-US" dirty="0"/>
              <a:t>: Calculate maximum value of some set of numbers </a:t>
            </a:r>
            <a:endParaRPr lang="en-US" i="1" dirty="0"/>
          </a:p>
          <a:p>
            <a:pPr marL="0" indent="0">
              <a:buNone/>
            </a:pPr>
            <a:r>
              <a:rPr lang="en-US" dirty="0"/>
              <a:t>In python 3, </a:t>
            </a:r>
            <a:r>
              <a:rPr lang="en-US" i="1" dirty="0"/>
              <a:t>zip</a:t>
            </a:r>
            <a:r>
              <a:rPr lang="en-US" dirty="0"/>
              <a:t>, </a:t>
            </a:r>
            <a:r>
              <a:rPr lang="en-US" i="1" dirty="0"/>
              <a:t>map</a:t>
            </a:r>
            <a:r>
              <a:rPr lang="en-US" dirty="0"/>
              <a:t>, and </a:t>
            </a:r>
            <a:r>
              <a:rPr lang="en-US" i="1" dirty="0"/>
              <a:t>filter </a:t>
            </a:r>
            <a:r>
              <a:rPr lang="en-US" dirty="0"/>
              <a:t>return a special type of object which needs to be cast to a list, tuple, etc. </a:t>
            </a:r>
          </a:p>
          <a:p>
            <a:pPr marL="0" indent="0">
              <a:buNone/>
            </a:pPr>
            <a:endParaRPr lang="en-US" i="1" dirty="0"/>
          </a:p>
        </p:txBody>
      </p:sp>
    </p:spTree>
    <p:extLst>
      <p:ext uri="{BB962C8B-B14F-4D97-AF65-F5344CB8AC3E}">
        <p14:creationId xmlns:p14="http://schemas.microsoft.com/office/powerpoint/2010/main" val="598042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a:t>
            </a:r>
          </a:p>
        </p:txBody>
      </p:sp>
      <p:sp>
        <p:nvSpPr>
          <p:cNvPr id="3" name="Content Placeholder 2"/>
          <p:cNvSpPr>
            <a:spLocks noGrp="1"/>
          </p:cNvSpPr>
          <p:nvPr>
            <p:ph idx="1"/>
          </p:nvPr>
        </p:nvSpPr>
        <p:spPr>
          <a:xfrm>
            <a:off x="680321" y="2336873"/>
            <a:ext cx="5852825" cy="431659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Text - declared with either single ‘’ or double “” quotes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Triple quotes declare a multi-line string (This will come up again later)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Are compatible with the += operator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In Python 3, strings are </a:t>
            </a:r>
            <a:r>
              <a:rPr lang="en-US" i="1" dirty="0" err="1"/>
              <a:t>unicode</a:t>
            </a:r>
            <a:r>
              <a:rPr lang="en-US" dirty="0"/>
              <a:t> by default, meaning you can use special characters without changing anything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2180" y="3068053"/>
            <a:ext cx="3934099" cy="1950793"/>
          </a:xfrm>
          <a:prstGeom prst="rect">
            <a:avLst/>
          </a:prstGeom>
        </p:spPr>
      </p:pic>
    </p:spTree>
    <p:extLst>
      <p:ext uri="{BB962C8B-B14F-4D97-AF65-F5344CB8AC3E}">
        <p14:creationId xmlns:p14="http://schemas.microsoft.com/office/powerpoint/2010/main" val="163432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Print Function</a:t>
            </a:r>
          </a:p>
        </p:txBody>
      </p:sp>
      <p:sp>
        <p:nvSpPr>
          <p:cNvPr id="3" name="Content Placeholder 2"/>
          <p:cNvSpPr>
            <a:spLocks noGrp="1"/>
          </p:cNvSpPr>
          <p:nvPr>
            <p:ph idx="1"/>
          </p:nvPr>
        </p:nvSpPr>
        <p:spPr>
          <a:xfrm>
            <a:off x="680321" y="2336872"/>
            <a:ext cx="10629363" cy="4112053"/>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In C/C++ print statements are done with </a:t>
            </a:r>
            <a:r>
              <a:rPr lang="en-US" i="1" dirty="0" err="1"/>
              <a:t>printf</a:t>
            </a:r>
            <a:r>
              <a:rPr lang="en-US" dirty="0"/>
              <a:t> in </a:t>
            </a:r>
            <a:r>
              <a:rPr lang="en-US" dirty="0" err="1"/>
              <a:t>stdio.h</a:t>
            </a:r>
            <a:r>
              <a:rPr lang="en-US" dirty="0"/>
              <a:t>, and </a:t>
            </a:r>
            <a:r>
              <a:rPr lang="en-US" i="1" dirty="0" err="1"/>
              <a:t>cout</a:t>
            </a:r>
            <a:r>
              <a:rPr lang="en-US" i="1" dirty="0"/>
              <a:t> </a:t>
            </a:r>
            <a:r>
              <a:rPr lang="en-US" dirty="0"/>
              <a:t>in </a:t>
            </a:r>
            <a:r>
              <a:rPr lang="en-US" dirty="0" err="1"/>
              <a:t>iostream</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Python: </a:t>
            </a:r>
            <a:r>
              <a:rPr lang="en-US" i="1" dirty="0"/>
              <a:t>print(&lt;things to print&gt;) </a:t>
            </a:r>
          </a:p>
          <a:p>
            <a:pPr lvl="1">
              <a:lnSpc>
                <a:spcPct val="100000"/>
              </a:lnSpc>
              <a:spcBef>
                <a:spcPts val="0"/>
              </a:spcBef>
            </a:pPr>
            <a:r>
              <a:rPr lang="en-US" dirty="0"/>
              <a:t>Can pass multiple parameters separated by commas, and they’ll print with spaces between them </a:t>
            </a:r>
          </a:p>
          <a:p>
            <a:pPr marL="0" indent="0">
              <a:lnSpc>
                <a:spcPct val="100000"/>
              </a:lnSpc>
              <a:spcBef>
                <a:spcPts val="0"/>
              </a:spcBef>
              <a:buNone/>
            </a:pPr>
            <a:endParaRPr lang="en-US" dirty="0"/>
          </a:p>
          <a:p>
            <a:pPr marL="0" indent="0">
              <a:lnSpc>
                <a:spcPct val="100000"/>
              </a:lnSpc>
              <a:spcBef>
                <a:spcPts val="0"/>
              </a:spcBef>
              <a:buNone/>
            </a:pPr>
            <a:endParaRPr lang="en-US" dirty="0"/>
          </a:p>
          <a:p>
            <a:pPr marL="0" indent="0">
              <a:lnSpc>
                <a:spcPct val="100000"/>
              </a:lnSpc>
              <a:spcBef>
                <a:spcPts val="0"/>
              </a:spcBef>
              <a:buNone/>
            </a:pPr>
            <a:r>
              <a:rPr lang="en-US" dirty="0"/>
              <a:t>Parentheses are required in Python 3, but not Python 2 (which is deprecated so you shouldn’t be using it anyway) </a:t>
            </a:r>
          </a:p>
        </p:txBody>
      </p:sp>
    </p:spTree>
    <p:extLst>
      <p:ext uri="{BB962C8B-B14F-4D97-AF65-F5344CB8AC3E}">
        <p14:creationId xmlns:p14="http://schemas.microsoft.com/office/powerpoint/2010/main" val="1923306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Casting </a:t>
            </a:r>
          </a:p>
        </p:txBody>
      </p:sp>
      <p:sp>
        <p:nvSpPr>
          <p:cNvPr id="3" name="Content Placeholder 2"/>
          <p:cNvSpPr>
            <a:spLocks noGrp="1"/>
          </p:cNvSpPr>
          <p:nvPr>
            <p:ph idx="1"/>
          </p:nvPr>
        </p:nvSpPr>
        <p:spPr>
          <a:xfrm>
            <a:off x="680321" y="2336873"/>
            <a:ext cx="5540005" cy="4268464"/>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Python objects can be converted between compatible types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Strings containing numbers can be converted to numeric types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Integers can be converted to floats and vice versa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3500" y="2336873"/>
            <a:ext cx="1854200" cy="4076700"/>
          </a:xfrm>
          <a:prstGeom prst="rect">
            <a:avLst/>
          </a:prstGeom>
        </p:spPr>
      </p:pic>
    </p:spTree>
    <p:extLst>
      <p:ext uri="{BB962C8B-B14F-4D97-AF65-F5344CB8AC3E}">
        <p14:creationId xmlns:p14="http://schemas.microsoft.com/office/powerpoint/2010/main" val="1007197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 Statements </a:t>
            </a:r>
          </a:p>
        </p:txBody>
      </p:sp>
      <p:sp>
        <p:nvSpPr>
          <p:cNvPr id="3" name="Content Placeholder 2"/>
          <p:cNvSpPr>
            <a:spLocks noGrp="1"/>
          </p:cNvSpPr>
          <p:nvPr>
            <p:ph idx="1"/>
          </p:nvPr>
        </p:nvSpPr>
        <p:spPr>
          <a:xfrm>
            <a:off x="680321" y="2336873"/>
            <a:ext cx="5323437" cy="4220338"/>
          </a:xfrm>
        </p:spPr>
        <p:txBody>
          <a:bodyPr>
            <a:normAutofit/>
          </a:bodyPr>
          <a:lstStyle/>
          <a:p>
            <a:pPr marL="0" indent="0">
              <a:buNone/>
            </a:pPr>
            <a:r>
              <a:rPr lang="en-US" dirty="0"/>
              <a:t>Used to load a python library into your current code </a:t>
            </a:r>
          </a:p>
          <a:p>
            <a:pPr marL="0" indent="0">
              <a:buNone/>
            </a:pPr>
            <a:endParaRPr lang="en-US" dirty="0"/>
          </a:p>
          <a:p>
            <a:pPr marL="0" indent="0">
              <a:buNone/>
            </a:pPr>
            <a:r>
              <a:rPr lang="en-US" dirty="0"/>
              <a:t>Analogous to </a:t>
            </a:r>
            <a:r>
              <a:rPr lang="en-US" i="1" dirty="0"/>
              <a:t>#include</a:t>
            </a:r>
            <a:r>
              <a:rPr lang="en-US" dirty="0"/>
              <a:t> and </a:t>
            </a:r>
            <a:r>
              <a:rPr lang="en-US" i="1" dirty="0"/>
              <a:t>using</a:t>
            </a:r>
            <a:r>
              <a:rPr lang="en-US" dirty="0"/>
              <a:t> in C/C++ </a:t>
            </a:r>
          </a:p>
          <a:p>
            <a:pPr marL="0" indent="0">
              <a:buNone/>
            </a:pPr>
            <a:endParaRPr lang="en-US" dirty="0"/>
          </a:p>
          <a:p>
            <a:pPr marL="0" indent="0">
              <a:buNone/>
            </a:pPr>
            <a:r>
              <a:rPr lang="en-US" dirty="0"/>
              <a:t>Can assign imported modules new names upon import with </a:t>
            </a:r>
            <a:r>
              <a:rPr lang="en-US" i="1" dirty="0"/>
              <a:t>from</a:t>
            </a:r>
            <a:r>
              <a:rPr lang="en-US" dirty="0"/>
              <a:t> and </a:t>
            </a:r>
            <a:r>
              <a:rPr lang="en-US" i="1" dirty="0"/>
              <a:t>as </a:t>
            </a:r>
          </a:p>
          <a:p>
            <a:pPr marL="0" indent="0">
              <a:buNone/>
            </a:pPr>
            <a:endParaRPr lang="en-US" i="1" dirty="0"/>
          </a:p>
          <a:p>
            <a:pPr marL="0" indent="0">
              <a:buNone/>
            </a:pPr>
            <a:r>
              <a:rPr lang="en-US" i="1" dirty="0"/>
              <a:t>from</a:t>
            </a:r>
            <a:r>
              <a:rPr lang="en-US" dirty="0"/>
              <a:t> ___ </a:t>
            </a:r>
            <a:r>
              <a:rPr lang="en-US" i="1" dirty="0"/>
              <a:t>import *</a:t>
            </a:r>
            <a:r>
              <a:rPr lang="en-US" dirty="0"/>
              <a:t> imports all contents </a:t>
            </a:r>
            <a:endParaRPr lang="en-US" i="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1973" y="2766214"/>
            <a:ext cx="3550652" cy="3297034"/>
          </a:xfrm>
          <a:prstGeom prst="rect">
            <a:avLst/>
          </a:prstGeom>
        </p:spPr>
      </p:pic>
    </p:spTree>
    <p:extLst>
      <p:ext uri="{BB962C8B-B14F-4D97-AF65-F5344CB8AC3E}">
        <p14:creationId xmlns:p14="http://schemas.microsoft.com/office/powerpoint/2010/main" val="1806623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p>
        </p:txBody>
      </p:sp>
      <p:sp>
        <p:nvSpPr>
          <p:cNvPr id="3" name="Content Placeholder 2"/>
          <p:cNvSpPr>
            <a:spLocks noGrp="1"/>
          </p:cNvSpPr>
          <p:nvPr>
            <p:ph idx="1"/>
          </p:nvPr>
        </p:nvSpPr>
        <p:spPr>
          <a:xfrm>
            <a:off x="680322" y="2336873"/>
            <a:ext cx="6798652" cy="3599316"/>
          </a:xfrm>
        </p:spPr>
        <p:txBody>
          <a:bodyPr/>
          <a:lstStyle/>
          <a:p>
            <a:pPr marL="0" indent="0">
              <a:buNone/>
            </a:pPr>
            <a:r>
              <a:rPr lang="en-US" dirty="0"/>
              <a:t>A sequence of objects </a:t>
            </a:r>
          </a:p>
          <a:p>
            <a:pPr lvl="1"/>
            <a:r>
              <a:rPr lang="en-US" dirty="0"/>
              <a:t>Created with square brackets [ ]</a:t>
            </a:r>
          </a:p>
          <a:p>
            <a:pPr lvl="1"/>
            <a:r>
              <a:rPr lang="en-US" dirty="0"/>
              <a:t>Can be any mix of types </a:t>
            </a:r>
          </a:p>
          <a:p>
            <a:pPr lvl="1"/>
            <a:r>
              <a:rPr lang="en-US" dirty="0"/>
              <a:t>Access an element of the sequence by its position</a:t>
            </a:r>
          </a:p>
          <a:p>
            <a:pPr lvl="2"/>
            <a:r>
              <a:rPr lang="en-US" dirty="0"/>
              <a:t>Negative indices start at the </a:t>
            </a:r>
            <a:r>
              <a:rPr lang="en-US" i="1" dirty="0"/>
              <a:t>end</a:t>
            </a:r>
            <a:r>
              <a:rPr lang="en-US" dirty="0"/>
              <a:t> of the list and count backwards </a:t>
            </a:r>
          </a:p>
          <a:p>
            <a:pPr lvl="2"/>
            <a:r>
              <a:rPr lang="en-US" dirty="0"/>
              <a:t>Modification proceeds in the same manner </a:t>
            </a:r>
          </a:p>
          <a:p>
            <a:pPr lvl="1"/>
            <a:r>
              <a:rPr lang="en-US" dirty="0"/>
              <a:t>Append function adds an element to the end </a:t>
            </a:r>
          </a:p>
          <a:p>
            <a:pPr lvl="2"/>
            <a:r>
              <a:rPr lang="en-US" dirty="0"/>
              <a:t>Can also use ‘+’ to combine lists </a:t>
            </a:r>
          </a:p>
          <a:p>
            <a:endParaRPr lang="en-US" dirty="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8974" y="2114350"/>
            <a:ext cx="4056040" cy="4516003"/>
          </a:xfrm>
          <a:prstGeom prst="rect">
            <a:avLst/>
          </a:prstGeom>
        </p:spPr>
      </p:pic>
    </p:spTree>
    <p:extLst>
      <p:ext uri="{BB962C8B-B14F-4D97-AF65-F5344CB8AC3E}">
        <p14:creationId xmlns:p14="http://schemas.microsoft.com/office/powerpoint/2010/main" val="1272647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a:t>
            </a:r>
          </a:p>
        </p:txBody>
      </p:sp>
      <p:sp>
        <p:nvSpPr>
          <p:cNvPr id="3" name="Content Placeholder 2"/>
          <p:cNvSpPr>
            <a:spLocks noGrp="1"/>
          </p:cNvSpPr>
          <p:nvPr>
            <p:ph idx="1"/>
          </p:nvPr>
        </p:nvSpPr>
        <p:spPr>
          <a:xfrm>
            <a:off x="680321" y="2336873"/>
            <a:ext cx="6275677" cy="3599316"/>
          </a:xfrm>
        </p:spPr>
        <p:txBody>
          <a:bodyPr/>
          <a:lstStyle/>
          <a:p>
            <a:pPr marL="0" indent="0">
              <a:buNone/>
            </a:pPr>
            <a:r>
              <a:rPr lang="en-US" dirty="0"/>
              <a:t>An </a:t>
            </a:r>
            <a:r>
              <a:rPr lang="en-US" i="1" dirty="0"/>
              <a:t>immutable</a:t>
            </a:r>
            <a:r>
              <a:rPr lang="en-US" dirty="0"/>
              <a:t> sequence of objects </a:t>
            </a:r>
          </a:p>
          <a:p>
            <a:pPr lvl="1"/>
            <a:r>
              <a:rPr lang="en-US" dirty="0"/>
              <a:t>Created with parentheses ( ) </a:t>
            </a:r>
          </a:p>
          <a:p>
            <a:pPr lvl="1"/>
            <a:r>
              <a:rPr lang="en-US" dirty="0"/>
              <a:t>Can be any mix of types </a:t>
            </a:r>
          </a:p>
          <a:p>
            <a:pPr lvl="1"/>
            <a:r>
              <a:rPr lang="en-US" dirty="0"/>
              <a:t>Access an element of the sequence by its position </a:t>
            </a:r>
          </a:p>
          <a:p>
            <a:pPr lvl="2"/>
            <a:r>
              <a:rPr lang="en-US" dirty="0"/>
              <a:t>Negative indices start at the </a:t>
            </a:r>
            <a:r>
              <a:rPr lang="en-US" i="1" dirty="0"/>
              <a:t>end</a:t>
            </a:r>
            <a:r>
              <a:rPr lang="en-US" dirty="0"/>
              <a:t> of the tuple and count backwards </a:t>
            </a:r>
          </a:p>
          <a:p>
            <a:pPr lvl="2"/>
            <a:r>
              <a:rPr lang="en-US" dirty="0"/>
              <a:t>Modification </a:t>
            </a:r>
            <a:r>
              <a:rPr lang="en-US" i="1" dirty="0"/>
              <a:t>not allowed</a:t>
            </a:r>
            <a:r>
              <a:rPr lang="en-US" dirty="0"/>
              <a:t> (immutability) </a:t>
            </a:r>
          </a:p>
          <a:p>
            <a:pPr lvl="2"/>
            <a:r>
              <a:rPr lang="en-US" dirty="0"/>
              <a:t>Can still use ‘+’ to add elements to the end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4574" y="533819"/>
            <a:ext cx="5429384" cy="5996634"/>
          </a:xfrm>
          <a:prstGeom prst="rect">
            <a:avLst/>
          </a:prstGeom>
        </p:spPr>
      </p:pic>
    </p:spTree>
    <p:extLst>
      <p:ext uri="{BB962C8B-B14F-4D97-AF65-F5344CB8AC3E}">
        <p14:creationId xmlns:p14="http://schemas.microsoft.com/office/powerpoint/2010/main" val="25499014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984</TotalTime>
  <Words>2086</Words>
  <Application>Microsoft Macintosh PowerPoint</Application>
  <PresentationFormat>Widescreen</PresentationFormat>
  <Paragraphs>251</Paragraphs>
  <Slides>31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Times New Roman</vt:lpstr>
      <vt:lpstr>Trebuchet MS</vt:lpstr>
      <vt:lpstr>Berlin</vt:lpstr>
      <vt:lpstr>Review</vt:lpstr>
      <vt:lpstr>Objectives</vt:lpstr>
      <vt:lpstr>Numeric Types </vt:lpstr>
      <vt:lpstr>Strings </vt:lpstr>
      <vt:lpstr>The Print Function</vt:lpstr>
      <vt:lpstr>Type Casting </vt:lpstr>
      <vt:lpstr>Import Statements </vt:lpstr>
      <vt:lpstr>List</vt:lpstr>
      <vt:lpstr>Tuple</vt:lpstr>
      <vt:lpstr>Set</vt:lpstr>
      <vt:lpstr>Dictionary</vt:lpstr>
      <vt:lpstr>Which Data Type Should I Use? </vt:lpstr>
      <vt:lpstr>Arrays </vt:lpstr>
      <vt:lpstr>Lists vs. Arrays </vt:lpstr>
      <vt:lpstr>Lists vs. Arrays </vt:lpstr>
      <vt:lpstr>Slicing</vt:lpstr>
      <vt:lpstr>Conditions</vt:lpstr>
      <vt:lpstr>Conditions</vt:lpstr>
      <vt:lpstr>Loops </vt:lpstr>
      <vt:lpstr>For-loops </vt:lpstr>
      <vt:lpstr>While-loops </vt:lpstr>
      <vt:lpstr>Functions </vt:lpstr>
      <vt:lpstr>Functions: The Implicit Return </vt:lpstr>
      <vt:lpstr>Functions: An Alternative for One-Liners </vt:lpstr>
      <vt:lpstr>Catching Exceptions: try-except</vt:lpstr>
      <vt:lpstr>Catching Exceptions: try-except-finally </vt:lpstr>
      <vt:lpstr>Pattern-Matching: Python 3.10</vt:lpstr>
      <vt:lpstr>Pattern-Matching: Python 3.10</vt:lpstr>
      <vt:lpstr>Pattern-Matching: Python 3.10</vt:lpstr>
      <vt:lpstr>Pattern-Matching: Python 3.10</vt:lpstr>
      <vt:lpstr>Useful Built-In Functions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James William</dc:creator>
  <cp:lastModifiedBy>Johnson, James W.</cp:lastModifiedBy>
  <cp:revision>353</cp:revision>
  <dcterms:created xsi:type="dcterms:W3CDTF">2020-02-27T18:08:37Z</dcterms:created>
  <dcterms:modified xsi:type="dcterms:W3CDTF">2022-05-11T17:51:03Z</dcterms:modified>
</cp:coreProperties>
</file>