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61" r:id="rId10"/>
    <p:sldId id="262" r:id="rId11"/>
    <p:sldId id="263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2395-6DCD-BB43-9E60-B0AAE1B7F062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CE54-4239-094F-97FA-D0CB5A5C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 the example codes under examples/</a:t>
            </a: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</a:t>
            </a:r>
            <a:r>
              <a:rPr lang="en-US" dirty="0" err="1"/>
              <a:t>exposinusoid.py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</a:t>
            </a:r>
            <a:r>
              <a:rPr lang="en-US" baseline="0" dirty="0"/>
              <a:t> such examples include adding the values from the __call__ functions, multiplying them, subtracting, dividing, whatever you need!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in 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Replaced the body of the </a:t>
            </a:r>
            <a:r>
              <a:rPr lang="en-US" i="1" dirty="0"/>
              <a:t>__call__</a:t>
            </a:r>
            <a:r>
              <a:rPr lang="en-US" dirty="0"/>
              <a:t> function with a simple call to </a:t>
            </a:r>
            <a:r>
              <a:rPr lang="en-US" i="1" dirty="0"/>
              <a:t>super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4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in 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86" y="2364703"/>
            <a:ext cx="6516130" cy="4184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22B91-5277-5642-9D4F-2565F577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336873"/>
            <a:ext cx="4913355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Replaced the body of the </a:t>
            </a:r>
            <a:r>
              <a:rPr lang="en-US" i="1" dirty="0"/>
              <a:t>__call__</a:t>
            </a:r>
            <a:r>
              <a:rPr lang="en-US" dirty="0"/>
              <a:t> function with a simple call to </a:t>
            </a:r>
            <a:r>
              <a:rPr lang="en-US" i="1" dirty="0"/>
              <a:t>super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it’s only calling </a:t>
            </a:r>
            <a:r>
              <a:rPr lang="en-US" i="1" dirty="0" err="1"/>
              <a:t>exponential.__call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</a:t>
            </a:r>
            <a:r>
              <a:rPr lang="en-US" i="1" dirty="0" err="1"/>
              <a:t>exposinusoid</a:t>
            </a:r>
            <a:r>
              <a:rPr lang="en-US" dirty="0"/>
              <a:t> inherited from </a:t>
            </a:r>
            <a:r>
              <a:rPr lang="en-US" i="1" dirty="0"/>
              <a:t>sinusoid</a:t>
            </a:r>
            <a:r>
              <a:rPr lang="en-US" dirty="0"/>
              <a:t> first, this would find </a:t>
            </a:r>
            <a:r>
              <a:rPr lang="en-US" i="1" dirty="0" err="1"/>
              <a:t>sinusoid.__call</a:t>
            </a:r>
            <a:r>
              <a:rPr lang="en-US" i="1" dirty="0"/>
              <a:t>__</a:t>
            </a:r>
            <a:r>
              <a:rPr lang="en-US" dirty="0"/>
              <a:t> instead </a:t>
            </a:r>
          </a:p>
        </p:txBody>
      </p:sp>
    </p:spTree>
    <p:extLst>
      <p:ext uri="{BB962C8B-B14F-4D97-AF65-F5344CB8AC3E}">
        <p14:creationId xmlns:p14="http://schemas.microsoft.com/office/powerpoint/2010/main" val="96105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66C-45DA-C04A-86DD-8675AE1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2629-18E2-7A47-AF73-ACE9B149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6804" cy="4263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some specific instances, </a:t>
            </a:r>
            <a:r>
              <a:rPr lang="en-US" i="1" dirty="0"/>
              <a:t>super</a:t>
            </a:r>
            <a:r>
              <a:rPr lang="en-US" dirty="0"/>
              <a:t> is smart enough to make sure all inherited classes’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get called </a:t>
            </a:r>
          </a:p>
          <a:p>
            <a:pPr lvl="1"/>
            <a:r>
              <a:rPr lang="en-US" dirty="0"/>
              <a:t>Example: “diamond inheritance” (B and C inherit from A, D inherits from B and C)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Mixin</a:t>
            </a:r>
            <a:r>
              <a:rPr lang="en-US" dirty="0"/>
              <a:t>” classes – designed for multiple inheritance </a:t>
            </a:r>
          </a:p>
          <a:p>
            <a:pPr lvl="1"/>
            <a:r>
              <a:rPr lang="en-US" dirty="0"/>
              <a:t>Generally implement only one function each, then “mix” them by inheriting from multiple </a:t>
            </a:r>
          </a:p>
          <a:p>
            <a:pPr lvl="1"/>
            <a:r>
              <a:rPr lang="en-US" dirty="0"/>
              <a:t>Conventionally have names ending in -</a:t>
            </a:r>
            <a:r>
              <a:rPr lang="en-US" dirty="0" err="1"/>
              <a:t>Mixin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66C-45DA-C04A-86DD-8675AE1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2629-18E2-7A47-AF73-ACE9B149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6804" cy="4263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Developers often argue that multiple inheritance is bad practice</a:t>
            </a:r>
          </a:p>
          <a:p>
            <a:pPr lvl="1"/>
            <a:r>
              <a:rPr lang="en-US" dirty="0"/>
              <a:t>This really only means it should be used sparingly, when no other options are available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Don’t be afraid to use it when it offers a concise, readable solution </a:t>
            </a:r>
          </a:p>
          <a:p>
            <a:pPr lvl="1"/>
            <a:r>
              <a:rPr lang="en-US" dirty="0"/>
              <a:t>…but only if the single inheritance version is noticeably less so </a:t>
            </a:r>
          </a:p>
          <a:p>
            <a:pPr lvl="1"/>
            <a:r>
              <a:rPr lang="en-US" dirty="0"/>
              <a:t>Avoid </a:t>
            </a:r>
            <a:r>
              <a:rPr lang="en-US" i="1" dirty="0"/>
              <a:t>super</a:t>
            </a:r>
            <a:r>
              <a:rPr lang="en-US" dirty="0"/>
              <a:t> – it sacrifices readability. “Explicit is better than implicit.” </a:t>
            </a:r>
          </a:p>
          <a:p>
            <a:pPr lvl="2"/>
            <a:r>
              <a:rPr lang="en-US" dirty="0"/>
              <a:t>Changing functionality requires changing the lines that implement that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40639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an object inherits functionality from more than one base class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Objectives </a:t>
            </a:r>
          </a:p>
          <a:p>
            <a:pPr lvl="1"/>
            <a:r>
              <a:rPr lang="en-US" dirty="0"/>
              <a:t>The basic syntax </a:t>
            </a:r>
          </a:p>
          <a:p>
            <a:pPr lvl="1"/>
            <a:r>
              <a:rPr lang="en-US" dirty="0"/>
              <a:t>The method resolution order </a:t>
            </a:r>
          </a:p>
          <a:p>
            <a:pPr lvl="1"/>
            <a:r>
              <a:rPr lang="en-US" dirty="0"/>
              <a:t>A simple example: A piece-wise function </a:t>
            </a:r>
          </a:p>
        </p:txBody>
      </p:sp>
    </p:spTree>
    <p:extLst>
      <p:ext uri="{BB962C8B-B14F-4D97-AF65-F5344CB8AC3E}">
        <p14:creationId xmlns:p14="http://schemas.microsoft.com/office/powerpoint/2010/main" val="151306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06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3616-2593-D940-83E6-79D9935C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67" y="2449031"/>
            <a:ext cx="5168899" cy="36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06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you already specify the class to inherit from with single inheritance, add any additional classes! Simple, right? …</a:t>
            </a:r>
            <a:r>
              <a:rPr lang="en-US" i="1" dirty="0"/>
              <a:t>right?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0BC62-C400-0441-88A5-FC14FBD1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808" y="3047343"/>
            <a:ext cx="5499197" cy="22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25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you already specify the class to inherit from with single inheritance, add any additional classes! Simple, right? …</a:t>
            </a:r>
            <a:r>
              <a:rPr lang="en-US" i="1" dirty="0"/>
              <a:t>right?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Unfortunately, multiple inheritance sort of breaks </a:t>
            </a:r>
            <a:r>
              <a:rPr lang="en-US" i="1" dirty="0"/>
              <a:t>super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75911-0B00-DE45-A0B3-596E60D9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76" y="2336872"/>
            <a:ext cx="6584608" cy="40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1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9958-8101-0B4E-9616-87CEF960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ED6B-835C-874F-8DF2-E54C73CA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488467" cy="407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call a function within a class, it looks first within that class, then the first parent class, then the second parent class, and so 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call to </a:t>
            </a:r>
            <a:r>
              <a:rPr lang="en-US" i="1" dirty="0"/>
              <a:t>super</a:t>
            </a:r>
            <a:r>
              <a:rPr lang="en-US" dirty="0"/>
              <a:t> is a call to classes further down the MRO</a:t>
            </a:r>
          </a:p>
          <a:p>
            <a:pPr lvl="1"/>
            <a:r>
              <a:rPr lang="en-US" dirty="0"/>
              <a:t>This has been true all along for single inheritance too! </a:t>
            </a:r>
          </a:p>
          <a:p>
            <a:pPr lvl="1"/>
            <a:r>
              <a:rPr lang="en-US" dirty="0"/>
              <a:t>With multiple inheritance, </a:t>
            </a:r>
            <a:r>
              <a:rPr lang="en-US" i="1" dirty="0"/>
              <a:t>super</a:t>
            </a:r>
            <a:r>
              <a:rPr lang="en-US" dirty="0"/>
              <a:t> probably doesn’t do what you want it to do…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60AFC-A1F9-F44F-97CD-441DDFB9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61" y="2336873"/>
            <a:ext cx="4833731" cy="1954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190F6-2F8A-9143-AFFC-042F2640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26" y="5186889"/>
            <a:ext cx="5029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25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Instead, invoke the inherited class directly and pass </a:t>
            </a:r>
            <a:r>
              <a:rPr lang="en-US" i="1" dirty="0"/>
              <a:t>self</a:t>
            </a:r>
            <a:r>
              <a:rPr lang="en-US" dirty="0"/>
              <a:t> as the first argument</a:t>
            </a:r>
          </a:p>
          <a:p>
            <a:pPr lvl="1"/>
            <a:r>
              <a:rPr lang="en-US" dirty="0"/>
              <a:t>This takes advantage of the fact that </a:t>
            </a:r>
            <a:r>
              <a:rPr lang="en-US" i="1" dirty="0" err="1"/>
              <a:t>x.function</a:t>
            </a:r>
            <a:r>
              <a:rPr lang="en-US" i="1" dirty="0"/>
              <a:t>(y) </a:t>
            </a:r>
            <a:r>
              <a:rPr lang="en-US" dirty="0"/>
              <a:t>is equivalent to </a:t>
            </a:r>
            <a:r>
              <a:rPr lang="en-US" i="1" dirty="0" err="1"/>
              <a:t>classname.function</a:t>
            </a:r>
            <a:r>
              <a:rPr lang="en-US" i="1" dirty="0"/>
              <a:t>(x, y)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B66A9-34C7-9D49-9E75-BCBD1BC4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464370"/>
            <a:ext cx="5076116" cy="2185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ACD88-60CA-FB4B-B96C-CFB6109A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237" y="2336872"/>
            <a:ext cx="3884494" cy="39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7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Piece-Wise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two base classes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exponential</a:t>
            </a:r>
            <a:r>
              <a:rPr lang="en-US" dirty="0"/>
              <a:t> describes a classic e-folding function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sinusoid</a:t>
            </a:r>
            <a:r>
              <a:rPr lang="en-US" dirty="0"/>
              <a:t> describes a sine or cosine function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0" y="2183714"/>
            <a:ext cx="7026869" cy="41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Piece-Wise Function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63" y="2148649"/>
            <a:ext cx="6841867" cy="44389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2DA4EA-BBB8-414F-9C47-D0412D9A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two base classes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exponential</a:t>
            </a:r>
            <a:r>
              <a:rPr lang="en-US" dirty="0"/>
              <a:t> describes a classic e-folding function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sinusoid</a:t>
            </a:r>
            <a:r>
              <a:rPr lang="en-US" dirty="0"/>
              <a:t> describes a sine or cosine function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Invoking the inherited class directly can also be used to write the </a:t>
            </a:r>
            <a:r>
              <a:rPr lang="en-US" i="1" dirty="0"/>
              <a:t>__call__</a:t>
            </a:r>
            <a:r>
              <a:rPr lang="en-US" dirty="0"/>
              <a:t> function (or any function for that matter) </a:t>
            </a:r>
          </a:p>
        </p:txBody>
      </p:sp>
    </p:spTree>
    <p:extLst>
      <p:ext uri="{BB962C8B-B14F-4D97-AF65-F5344CB8AC3E}">
        <p14:creationId xmlns:p14="http://schemas.microsoft.com/office/powerpoint/2010/main" val="947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1306</TotalTime>
  <Words>596</Words>
  <Application>Microsoft Macintosh PowerPoint</Application>
  <PresentationFormat>Widescreen</PresentationFormat>
  <Paragraphs>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Berlin</vt:lpstr>
      <vt:lpstr>Multiple Inheritance</vt:lpstr>
      <vt:lpstr>What is it?</vt:lpstr>
      <vt:lpstr>The Basic Syntax </vt:lpstr>
      <vt:lpstr>The Basic Syntax </vt:lpstr>
      <vt:lpstr>The Basic Syntax </vt:lpstr>
      <vt:lpstr>The Method Resolution Order </vt:lpstr>
      <vt:lpstr>The Basic Syntax</vt:lpstr>
      <vt:lpstr>Example: A Piece-Wise Function</vt:lpstr>
      <vt:lpstr>Example: A Piece-Wise Function </vt:lpstr>
      <vt:lpstr>The Method Resolution Order in Action </vt:lpstr>
      <vt:lpstr>The Method Resolution Order in Action </vt:lpstr>
      <vt:lpstr>Footnotes </vt:lpstr>
      <vt:lpstr>Footnotes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167</cp:revision>
  <dcterms:created xsi:type="dcterms:W3CDTF">2020-02-27T18:08:37Z</dcterms:created>
  <dcterms:modified xsi:type="dcterms:W3CDTF">2022-05-08T21:54:54Z</dcterms:modified>
</cp:coreProperties>
</file>